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57" r:id="rId4"/>
    <p:sldId id="259" r:id="rId5"/>
    <p:sldId id="270" r:id="rId6"/>
    <p:sldId id="264" r:id="rId7"/>
    <p:sldId id="268" r:id="rId8"/>
    <p:sldId id="258" r:id="rId9"/>
    <p:sldId id="260" r:id="rId10"/>
    <p:sldId id="271"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58" d="100"/>
          <a:sy n="158" d="100"/>
        </p:scale>
        <p:origin x="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8297ddc9-6bb9-4c3c-b668-c882a139d54a" providerId="ADAL" clId="{98050DC5-B303-4F96-AB6E-BA2B392BF9DF}"/>
    <pc:docChg chg="modSld">
      <pc:chgData name="Bart Delanghe" userId="8297ddc9-6bb9-4c3c-b668-c882a139d54a" providerId="ADAL" clId="{98050DC5-B303-4F96-AB6E-BA2B392BF9DF}" dt="2022-12-22T07:48:53.093" v="10" actId="20577"/>
      <pc:docMkLst>
        <pc:docMk/>
      </pc:docMkLst>
      <pc:sldChg chg="modSp mod">
        <pc:chgData name="Bart Delanghe" userId="8297ddc9-6bb9-4c3c-b668-c882a139d54a" providerId="ADAL" clId="{98050DC5-B303-4F96-AB6E-BA2B392BF9DF}" dt="2022-12-22T07:48:53.093" v="10" actId="20577"/>
        <pc:sldMkLst>
          <pc:docMk/>
          <pc:sldMk cId="3120669869" sldId="259"/>
        </pc:sldMkLst>
        <pc:spChg chg="mod">
          <ac:chgData name="Bart Delanghe" userId="8297ddc9-6bb9-4c3c-b668-c882a139d54a" providerId="ADAL" clId="{98050DC5-B303-4F96-AB6E-BA2B392BF9DF}" dt="2022-12-22T07:48:53.093" v="10" actId="20577"/>
          <ac:spMkLst>
            <pc:docMk/>
            <pc:sldMk cId="3120669869" sldId="259"/>
            <ac:spMk id="40" creationId="{0BA8B297-2F45-4376-A4C9-BD6B6BC838C2}"/>
          </ac:spMkLst>
        </pc:spChg>
      </pc:sldChg>
    </pc:docChg>
  </pc:docChgLst>
  <pc:docChgLst>
    <pc:chgData name="Bart Delanghe" userId="956f3f6c82133ec8" providerId="LiveId" clId="{5565C48E-DD9D-4D42-AA34-0333562AE3EF}"/>
    <pc:docChg chg="delSld">
      <pc:chgData name="Bart Delanghe" userId="956f3f6c82133ec8" providerId="LiveId" clId="{5565C48E-DD9D-4D42-AA34-0333562AE3EF}" dt="2021-06-10T07:40:24.932" v="0" actId="47"/>
      <pc:docMkLst>
        <pc:docMk/>
      </pc:docMkLst>
      <pc:sldChg chg="del">
        <pc:chgData name="Bart Delanghe" userId="956f3f6c82133ec8" providerId="LiveId" clId="{5565C48E-DD9D-4D42-AA34-0333562AE3EF}" dt="2021-06-10T07:40:24.932" v="0" actId="47"/>
        <pc:sldMkLst>
          <pc:docMk/>
          <pc:sldMk cId="3282792898"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lnSpc>
              <a:spcPct val="100000"/>
            </a:lnSpc>
            <a:defRPr b="1"/>
          </a:pPr>
          <a:r>
            <a:rPr lang="en-BE" dirty="0"/>
            <a:t>S4HANA/</a:t>
          </a:r>
          <a:r>
            <a:rPr lang="en-BE" dirty="0" err="1"/>
            <a:t>CosmosDB</a:t>
          </a:r>
          <a:endParaRPr lang="en-US" dirty="0"/>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pPr>
            <a:lnSpc>
              <a:spcPct val="100000"/>
            </a:lnSpc>
          </a:pPr>
          <a:endParaRPr lang="en-BE" dirty="0"/>
        </a:p>
        <a:p>
          <a:pPr>
            <a:lnSpc>
              <a:spcPct val="100000"/>
            </a:lnSpc>
          </a:pPr>
          <a:r>
            <a:rPr lang="en-BE" b="1" i="1" dirty="0"/>
            <a:t>Option 2 : Own Subscription</a:t>
          </a:r>
          <a:endParaRPr lang="en-US" b="1" i="1" dirty="0"/>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D6C3953A-1DCB-457B-8BCF-9795277DFBD2}">
      <dgm:prSet/>
      <dgm:spPr/>
      <dgm:t>
        <a:bodyPr/>
        <a:lstStyle/>
        <a:p>
          <a:pPr>
            <a:lnSpc>
              <a:spcPct val="100000"/>
            </a:lnSpc>
            <a:defRPr b="1"/>
          </a:pPr>
          <a:r>
            <a:rPr lang="en-BE" dirty="0"/>
            <a:t>Synapse, Azure ML, ...</a:t>
          </a:r>
          <a:endParaRPr lang="en-US" dirty="0"/>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pPr>
            <a:lnSpc>
              <a:spcPct val="100000"/>
            </a:lnSpc>
          </a:pPr>
          <a:r>
            <a:rPr lang="en-BE" b="1" i="1" dirty="0"/>
            <a:t>Own Subscription</a:t>
          </a:r>
          <a:endParaRPr lang="en-US" b="1" i="1" dirty="0"/>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dirty="0"/>
            <a:t>Synapse Workspace</a:t>
          </a:r>
          <a:endParaRPr lang="en-US" dirty="0"/>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dirty="0"/>
            <a:t>Azure ML</a:t>
          </a:r>
          <a:endParaRPr lang="en-US" dirty="0"/>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dirty="0"/>
            <a:t>Deployment using Terraform</a:t>
          </a:r>
          <a:endParaRPr lang="en-US" dirty="0"/>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lnSpc>
              <a:spcPct val="100000"/>
            </a:lnSpc>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pPr>
            <a:lnSpc>
              <a:spcPct val="100000"/>
            </a:lnSpc>
          </a:pPr>
          <a:r>
            <a:rPr lang="en-BE" dirty="0" err="1"/>
            <a:t>PowerBI</a:t>
          </a:r>
          <a:r>
            <a:rPr lang="en-BE" dirty="0"/>
            <a:t> Desktop</a:t>
          </a:r>
          <a:endParaRPr lang="en-US" dirty="0"/>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pPr>
            <a:lnSpc>
              <a:spcPct val="100000"/>
            </a:lnSpc>
          </a:pPr>
          <a:r>
            <a:rPr lang="en-BE" dirty="0"/>
            <a:t>Azure Storage Explorer</a:t>
          </a:r>
          <a:endParaRPr lang="en-US" dirty="0"/>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pPr>
            <a:lnSpc>
              <a:spcPct val="100000"/>
            </a:lnSpc>
          </a:pPr>
          <a:r>
            <a:rPr lang="en-BE" dirty="0"/>
            <a:t>Azure Data Studio [Optional]</a:t>
          </a:r>
          <a:endParaRPr lang="en-US" dirty="0"/>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9B571614-7D68-4B28-9A2E-1147F269617A}">
      <dgm:prSet/>
      <dgm:spPr/>
      <dgm:t>
        <a:bodyPr/>
        <a:lstStyle/>
        <a:p>
          <a:pPr>
            <a:lnSpc>
              <a:spcPct val="100000"/>
            </a:lnSpc>
          </a:pPr>
          <a:r>
            <a:rPr lang="en-BE" b="1" i="1" dirty="0"/>
            <a:t>Option1 : Pre-Installed</a:t>
          </a:r>
          <a:endParaRPr lang="en-US" b="1" i="1" dirty="0"/>
        </a:p>
      </dgm:t>
    </dgm:pt>
    <dgm:pt modelId="{13C65017-A721-456D-86DF-037533122979}" type="parTrans" cxnId="{8862072C-D945-4C32-A590-9E43ADEF92FA}">
      <dgm:prSet/>
      <dgm:spPr/>
      <dgm:t>
        <a:bodyPr/>
        <a:lstStyle/>
        <a:p>
          <a:endParaRPr lang="en-BE"/>
        </a:p>
      </dgm:t>
    </dgm:pt>
    <dgm:pt modelId="{BEA60C4C-075B-4C30-9E09-D98EE33686D6}" type="sibTrans" cxnId="{8862072C-D945-4C32-A590-9E43ADEF92FA}">
      <dgm:prSet/>
      <dgm:spPr/>
      <dgm:t>
        <a:bodyPr/>
        <a:lstStyle/>
        <a:p>
          <a:endParaRPr lang="en-BE"/>
        </a:p>
      </dgm:t>
    </dgm:pt>
    <dgm:pt modelId="{66BFCE93-2B6A-4E9C-B5A1-134B27044516}">
      <dgm:prSet/>
      <dgm:spPr/>
      <dgm:t>
        <a:bodyPr/>
        <a:lstStyle/>
        <a:p>
          <a:r>
            <a:rPr lang="en-BE" dirty="0"/>
            <a:t>S4HANA -SAP CAL deployment</a:t>
          </a:r>
          <a:endParaRPr lang="en-US" dirty="0"/>
        </a:p>
      </dgm:t>
    </dgm:pt>
    <dgm:pt modelId="{7265CA7A-5CCE-4DEB-8B2B-8961DA5BF79B}" type="parTrans" cxnId="{701FC0A3-B135-43EB-A57E-E8231C1FF0CC}">
      <dgm:prSet/>
      <dgm:spPr/>
      <dgm:t>
        <a:bodyPr/>
        <a:lstStyle/>
        <a:p>
          <a:endParaRPr lang="en-BE"/>
        </a:p>
      </dgm:t>
    </dgm:pt>
    <dgm:pt modelId="{C0B3EB61-053B-4277-874D-DDA0CCAB6E43}" type="sibTrans" cxnId="{701FC0A3-B135-43EB-A57E-E8231C1FF0CC}">
      <dgm:prSet/>
      <dgm:spPr/>
      <dgm:t>
        <a:bodyPr/>
        <a:lstStyle/>
        <a:p>
          <a:endParaRPr lang="en-BE"/>
        </a:p>
      </dgm:t>
    </dgm:pt>
    <dgm:pt modelId="{F2B3F7F4-232D-4F57-B072-CEA6174D87A0}">
      <dgm:prSet/>
      <dgm:spPr/>
      <dgm:t>
        <a:bodyPr/>
        <a:lstStyle/>
        <a:p>
          <a:r>
            <a:rPr lang="en-BE" dirty="0" err="1"/>
            <a:t>CosmosDB</a:t>
          </a:r>
          <a:r>
            <a:rPr lang="en-BE" dirty="0"/>
            <a:t> - deployment using Terraform</a:t>
          </a:r>
          <a:endParaRPr lang="en-US" dirty="0"/>
        </a:p>
      </dgm:t>
    </dgm:pt>
    <dgm:pt modelId="{8799731B-4D6C-422A-82BD-D86CA3AE8D0C}" type="parTrans" cxnId="{7F3D3D75-615B-4D54-AEB2-F9F89B3EFC87}">
      <dgm:prSet/>
      <dgm:spPr/>
      <dgm:t>
        <a:bodyPr/>
        <a:lstStyle/>
        <a:p>
          <a:endParaRPr lang="en-BE"/>
        </a:p>
      </dgm:t>
    </dgm:pt>
    <dgm:pt modelId="{F8CCCD78-7106-4663-8315-EE37EE9BE249}" type="sibTrans" cxnId="{7F3D3D75-615B-4D54-AEB2-F9F89B3EFC87}">
      <dgm:prSet/>
      <dgm:spPr/>
      <dgm:t>
        <a:bodyPr/>
        <a:lstStyle/>
        <a:p>
          <a:endParaRPr lang="en-BE"/>
        </a:p>
      </dgm:t>
    </dgm:pt>
    <dgm:pt modelId="{7BF0E8CC-F085-4530-BC0B-622034216352}">
      <dgm:prSet/>
      <dgm:spPr/>
      <dgm:t>
        <a:bodyPr/>
        <a:lstStyle/>
        <a:p>
          <a:r>
            <a:rPr lang="en-BE" dirty="0"/>
            <a:t>Connection details on request</a:t>
          </a:r>
          <a:endParaRPr lang="en-US" dirty="0"/>
        </a:p>
      </dgm:t>
    </dgm:pt>
    <dgm:pt modelId="{A7AACC53-604F-47EC-BF60-EC9EA6124FB6}" type="parTrans" cxnId="{FF80C73F-1E78-470D-934C-F3C5EC19ED6D}">
      <dgm:prSet/>
      <dgm:spPr/>
      <dgm:t>
        <a:bodyPr/>
        <a:lstStyle/>
        <a:p>
          <a:endParaRPr lang="en-BE"/>
        </a:p>
      </dgm:t>
    </dgm:pt>
    <dgm:pt modelId="{F0F385B5-2F28-4D3F-99AE-10E1B5384DE0}" type="sibTrans" cxnId="{FF80C73F-1E78-470D-934C-F3C5EC19ED6D}">
      <dgm:prSet/>
      <dgm:spPr/>
      <dgm:t>
        <a:bodyPr/>
        <a:lstStyle/>
        <a:p>
          <a:endParaRPr lang="en-BE"/>
        </a:p>
      </dgm:t>
    </dgm:pt>
    <dgm:pt modelId="{04B4225B-E069-4108-BF9E-EB04A733BF3D}">
      <dgm:prSet/>
      <dgm:spPr/>
      <dgm:t>
        <a:bodyPr/>
        <a:lstStyle/>
        <a:p>
          <a:r>
            <a:rPr lang="en-BE" dirty="0"/>
            <a:t>Payment Generation &amp; upload to </a:t>
          </a:r>
          <a:r>
            <a:rPr lang="en-BE" dirty="0" err="1"/>
            <a:t>CosmosDB</a:t>
          </a:r>
          <a:endParaRPr lang="en-US" dirty="0"/>
        </a:p>
      </dgm:t>
    </dgm:pt>
    <dgm:pt modelId="{F51A2569-51D2-4963-A88E-4F30E58248A0}" type="parTrans" cxnId="{38BFD6C6-0C72-436C-89A4-A490DFF075C6}">
      <dgm:prSet/>
      <dgm:spPr/>
      <dgm:t>
        <a:bodyPr/>
        <a:lstStyle/>
        <a:p>
          <a:endParaRPr lang="en-BE"/>
        </a:p>
      </dgm:t>
    </dgm:pt>
    <dgm:pt modelId="{F3FFA884-9E34-48EA-B6D4-860244D6C347}" type="sibTrans" cxnId="{38BFD6C6-0C72-436C-89A4-A490DFF075C6}">
      <dgm:prSet/>
      <dgm:spPr/>
      <dgm:t>
        <a:bodyPr/>
        <a:lstStyle/>
        <a:p>
          <a:endParaRPr lang="en-BE"/>
        </a:p>
      </dgm:t>
    </dgm:pt>
    <dgm:pt modelId="{E581B580-090B-4772-84AF-8DB4E9D7F9C1}">
      <dgm:prSet/>
      <dgm:spPr/>
      <dgm:t>
        <a:bodyPr/>
        <a:lstStyle/>
        <a:p>
          <a:r>
            <a:rPr lang="en-BE" dirty="0"/>
            <a:t>VM for Integration Runtime and SAP </a:t>
          </a:r>
          <a:r>
            <a:rPr lang="en-BE" dirty="0" err="1"/>
            <a:t>.Net</a:t>
          </a:r>
          <a:r>
            <a:rPr lang="en-BE" dirty="0"/>
            <a:t> Connector</a:t>
          </a:r>
          <a:endParaRPr lang="en-US" dirty="0"/>
        </a:p>
      </dgm:t>
    </dgm:pt>
    <dgm:pt modelId="{353A629C-0E70-4B24-9E07-27FC1F7AA199}" type="parTrans" cxnId="{D5823E8D-0D6E-43D0-9C61-14EB2FB47170}">
      <dgm:prSet/>
      <dgm:spPr/>
      <dgm:t>
        <a:bodyPr/>
        <a:lstStyle/>
        <a:p>
          <a:endParaRPr lang="en-BE"/>
        </a:p>
      </dgm:t>
    </dgm:pt>
    <dgm:pt modelId="{89EDF47B-47AA-4999-A6B6-DC4270F481AC}" type="sibTrans" cxnId="{D5823E8D-0D6E-43D0-9C61-14EB2FB47170}">
      <dgm:prSet/>
      <dgm:spPr/>
      <dgm:t>
        <a:bodyPr/>
        <a:lstStyle/>
        <a:p>
          <a:endParaRPr lang="en-BE"/>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custLinFactNeighborX="73" custLinFactNeighborY="-895">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custLinFactNeighborX="421" custLinFactNeighborY="4626">
        <dgm:presLayoutVars/>
      </dgm:prSet>
      <dgm:spPr/>
    </dgm:pt>
  </dgm:ptLst>
  <dgm:cxnLst>
    <dgm:cxn modelId="{1EA1340A-10D9-4F76-BBAF-443B1FF54065}" type="presOf" srcId="{F2B3F7F4-232D-4F57-B072-CEA6174D87A0}" destId="{027E07CE-20CB-43D2-B627-A4C6E3DEE763}" srcOrd="0" destOrd="4"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1E37DE17-93BE-41A2-A3C3-E8DEED86918A}" type="presOf" srcId="{E581B580-090B-4772-84AF-8DB4E9D7F9C1}" destId="{6B1AB5AF-609F-4791-90A6-52781A362FCE}" srcOrd="0" destOrd="1" presId="urn:microsoft.com/office/officeart/2018/2/layout/IconLabelDescriptionList"/>
    <dgm:cxn modelId="{FB0B5D19-3225-4FD6-BA2B-B63AF4F79491}" type="presOf" srcId="{79CC0CFF-4852-431C-A3C5-1CA8CD94621C}" destId="{6B1AB5AF-609F-4791-90A6-52781A362FCE}" srcOrd="0" destOrd="4" presId="urn:microsoft.com/office/officeart/2018/2/layout/IconLabelDescriptionList"/>
    <dgm:cxn modelId="{9B9E281E-3ADC-4855-BFDA-C045A43CFDC4}" type="presOf" srcId="{9B571614-7D68-4B28-9A2E-1147F269617A}" destId="{027E07CE-20CB-43D2-B627-A4C6E3DEE763}" srcOrd="0" destOrd="0" presId="urn:microsoft.com/office/officeart/2018/2/layout/IconLabelDescriptionList"/>
    <dgm:cxn modelId="{AAFEE224-6A6A-4522-8C39-571E4F2E2FE9}" srcId="{76B79C84-FBCC-4CFD-8C21-03343CAB73F3}" destId="{ED9788C6-28F2-4B2C-892A-B7E575CD6ECF}" srcOrd="1" destOrd="0" parTransId="{F0B26526-E3C4-4774-AADA-E5E505FA93A1}" sibTransId="{54DBA284-808A-4D94-B735-61D0BA420943}"/>
    <dgm:cxn modelId="{BE2F8D29-A52F-45DF-A954-E8A91A5067CD}" type="presOf" srcId="{ED9788C6-28F2-4B2C-892A-B7E575CD6ECF}" destId="{027E07CE-20CB-43D2-B627-A4C6E3DEE763}" srcOrd="0" destOrd="2" presId="urn:microsoft.com/office/officeart/2018/2/layout/IconLabelDescriptionList"/>
    <dgm:cxn modelId="{8862072C-D945-4C32-A590-9E43ADEF92FA}" srcId="{76B79C84-FBCC-4CFD-8C21-03343CAB73F3}" destId="{9B571614-7D68-4B28-9A2E-1147F269617A}" srcOrd="0" destOrd="0" parTransId="{13C65017-A721-456D-86DF-037533122979}" sibTransId="{BEA60C4C-075B-4C30-9E09-D98EE33686D6}"/>
    <dgm:cxn modelId="{E6DB0835-7446-404B-9B87-A454D0AA1D89}" type="presOf" srcId="{66BFCE93-2B6A-4E9C-B5A1-134B27044516}" destId="{027E07CE-20CB-43D2-B627-A4C6E3DEE763}" srcOrd="0" destOrd="3" presId="urn:microsoft.com/office/officeart/2018/2/layout/IconLabelDescriptionList"/>
    <dgm:cxn modelId="{1CC22D3B-FD33-4031-8BC4-D29159C4C56B}" srcId="{EB31B7B6-E843-4D91-BD59-CB4B4CECA10A}" destId="{79CC0CFF-4852-431C-A3C5-1CA8CD94621C}" srcOrd="3" destOrd="0" parTransId="{37865F65-5987-4A54-A3B9-C7DE46251528}" sibTransId="{06ED1D33-1FD9-48C5-BA58-C180E81387E4}"/>
    <dgm:cxn modelId="{FF80C73F-1E78-470D-934C-F3C5EC19ED6D}" srcId="{9B571614-7D68-4B28-9A2E-1147F269617A}" destId="{7BF0E8CC-F085-4530-BC0B-622034216352}" srcOrd="0" destOrd="0" parTransId="{A7AACC53-604F-47EC-BF60-EC9EA6124FB6}" sibTransId="{F0F385B5-2F28-4D3F-99AE-10E1B5384DE0}"/>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368F4E70-0D27-488C-AE16-7DC3B6177971}" type="presOf" srcId="{140277EC-AD2C-4528-B56F-9F5D9C053560}" destId="{6B1AB5AF-609F-4791-90A6-52781A362FCE}" srcOrd="0" destOrd="3" presId="urn:microsoft.com/office/officeart/2018/2/layout/IconLabelDescriptionList"/>
    <dgm:cxn modelId="{5A16AF54-98B6-48C0-B32B-80E56AEB9739}" type="presOf" srcId="{662A27ED-0A5B-4F50-B92D-E1716143FFC7}" destId="{103BEB87-8C1D-4A21-9364-CD058028B6D4}" srcOrd="0" destOrd="0" presId="urn:microsoft.com/office/officeart/2018/2/layout/IconLabelDescriptionList"/>
    <dgm:cxn modelId="{7F3D3D75-615B-4D54-AEB2-F9F89B3EFC87}" srcId="{ED9788C6-28F2-4B2C-892A-B7E575CD6ECF}" destId="{F2B3F7F4-232D-4F57-B072-CEA6174D87A0}" srcOrd="1" destOrd="0" parTransId="{8799731B-4D6C-422A-82BD-D86CA3AE8D0C}" sibTransId="{F8CCCD78-7106-4663-8315-EE37EE9BE249}"/>
    <dgm:cxn modelId="{DBB84584-C3F3-4201-BB8E-B5982C524323}" type="presOf" srcId="{76B79C84-FBCC-4CFD-8C21-03343CAB73F3}" destId="{D10411E2-1031-4C84-9855-B4EA386133BC}" srcOrd="0" destOrd="0" presId="urn:microsoft.com/office/officeart/2018/2/layout/IconLabelDescriptionList"/>
    <dgm:cxn modelId="{EBFC9D84-F990-4EC5-9424-5866E2495EC1}" type="presOf" srcId="{F4286FE5-E129-4D40-9387-04098A84B8FD}" destId="{AA2F476E-B46E-4EA2-9DB6-9F07658585DF}" srcOrd="0" destOrd="1" presId="urn:microsoft.com/office/officeart/2018/2/layout/IconLabelDescriptionList"/>
    <dgm:cxn modelId="{16991387-3CA9-4781-84F4-046B8D3526D3}" srcId="{EB31B7B6-E843-4D91-BD59-CB4B4CECA10A}" destId="{8A768285-DEBD-40AE-A9CF-308346B449EE}" srcOrd="1" destOrd="0" parTransId="{8D9065CF-28BA-4F3A-BE20-494C4A0F4C17}" sibTransId="{8F4C9BA4-2B40-4AA6-B8D3-9770EAE79A92}"/>
    <dgm:cxn modelId="{28D79789-94D8-48D2-8825-51F05A43EB66}" srcId="{EB31B7B6-E843-4D91-BD59-CB4B4CECA10A}" destId="{140277EC-AD2C-4528-B56F-9F5D9C053560}" srcOrd="2" destOrd="0" parTransId="{E3EF04FF-3D23-4E07-8F23-0D722DACA2F9}" sibTransId="{C0022F6A-C484-40B5-A9AA-BF8C30921D16}"/>
    <dgm:cxn modelId="{D5823E8D-0D6E-43D0-9C61-14EB2FB47170}" srcId="{EB31B7B6-E843-4D91-BD59-CB4B4CECA10A}" destId="{E581B580-090B-4772-84AF-8DB4E9D7F9C1}" srcOrd="0" destOrd="0" parTransId="{353A629C-0E70-4B24-9E07-27FC1F7AA199}" sibTransId="{89EDF47B-47AA-4999-A6B6-DC4270F481AC}"/>
    <dgm:cxn modelId="{5A390692-9239-4DE8-BFBE-8A2500DA664F}" srcId="{951A2093-8451-448B-AA7F-9032B0991BF8}" destId="{662A27ED-0A5B-4F50-B92D-E1716143FFC7}" srcOrd="2" destOrd="0" parTransId="{315A2067-1BF6-440D-BFD2-FFE5AC6F2CA1}" sibTransId="{290D74C7-B9BD-45E7-BE6C-0D83E0434983}"/>
    <dgm:cxn modelId="{FC0C7F92-446D-4183-B4EA-EC5ABE574211}" type="presOf" srcId="{D6C3953A-1DCB-457B-8BCF-9795277DFBD2}" destId="{D574FB6C-CF43-4D58-9D83-07C46FD22E37}" srcOrd="0" destOrd="0" presId="urn:microsoft.com/office/officeart/2018/2/layout/IconLabelDescriptionList"/>
    <dgm:cxn modelId="{46EE2093-D919-4C80-91C3-5B1C4E221C28}" srcId="{662A27ED-0A5B-4F50-B92D-E1716143FFC7}" destId="{E0E5773F-2ACA-472C-BFE1-2546D505CFD7}" srcOrd="0" destOrd="0" parTransId="{C12E88FD-0719-4D66-9785-DBC075DECE42}" sibTransId="{EA0DE095-2EC2-448B-B4B3-5F2575BDBEC8}"/>
    <dgm:cxn modelId="{D790CF95-15BC-467F-A46D-7B5E94BEA84D}" type="presOf" srcId="{71DC36A4-3A76-4BDF-B531-F664282D0E2C}" destId="{AA2F476E-B46E-4EA2-9DB6-9F07658585DF}" srcOrd="0" destOrd="2" presId="urn:microsoft.com/office/officeart/2018/2/layout/IconLabelDescriptionList"/>
    <dgm:cxn modelId="{701FC0A3-B135-43EB-A57E-E8231C1FF0CC}" srcId="{ED9788C6-28F2-4B2C-892A-B7E575CD6ECF}" destId="{66BFCE93-2B6A-4E9C-B5A1-134B27044516}" srcOrd="0" destOrd="0" parTransId="{7265CA7A-5CCE-4DEB-8B2B-8961DA5BF79B}" sibTransId="{C0B3EB61-053B-4277-874D-DDA0CCAB6E43}"/>
    <dgm:cxn modelId="{80EAE3A4-DF94-43C0-BBD2-1D7151B35DF4}" type="presOf" srcId="{7BF0E8CC-F085-4530-BC0B-622034216352}" destId="{027E07CE-20CB-43D2-B627-A4C6E3DEE763}" srcOrd="0" destOrd="1"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D4DB91C0-4723-4B76-8189-B17BBA455EFB}" type="presOf" srcId="{EB31B7B6-E843-4D91-BD59-CB4B4CECA10A}" destId="{6B1AB5AF-609F-4791-90A6-52781A362FCE}" srcOrd="0" destOrd="0" presId="urn:microsoft.com/office/officeart/2018/2/layout/IconLabelDescriptionList"/>
    <dgm:cxn modelId="{38BFD6C6-0C72-436C-89A4-A490DFF075C6}" srcId="{ED9788C6-28F2-4B2C-892A-B7E575CD6ECF}" destId="{04B4225B-E069-4108-BF9E-EB04A733BF3D}" srcOrd="2" destOrd="0" parTransId="{F51A2569-51D2-4963-A88E-4F30E58248A0}" sibTransId="{F3FFA884-9E34-48EA-B6D4-860244D6C347}"/>
    <dgm:cxn modelId="{227ED1C7-E2A0-4F90-882E-4231DE14954A}" srcId="{662A27ED-0A5B-4F50-B92D-E1716143FFC7}" destId="{F4286FE5-E129-4D40-9387-04098A84B8FD}" srcOrd="1" destOrd="0" parTransId="{AB12CC3A-B950-4220-BFA1-2291A15726D4}" sibTransId="{74186AF9-81A5-4991-A5A6-E1861D9C4AA0}"/>
    <dgm:cxn modelId="{039672DE-DA91-4F78-997F-F6A6BBACD76E}" type="presOf" srcId="{04B4225B-E069-4108-BF9E-EB04A733BF3D}" destId="{027E07CE-20CB-43D2-B627-A4C6E3DEE763}" srcOrd="0" destOrd="5" presId="urn:microsoft.com/office/officeart/2018/2/layout/IconLabelDescriptionList"/>
    <dgm:cxn modelId="{5A2AFFEC-295F-4DCF-8EFC-F5A6755FF74D}" type="presOf" srcId="{8A768285-DEBD-40AE-A9CF-308346B449EE}" destId="{6B1AB5AF-609F-4791-90A6-52781A362FCE}" srcOrd="0" destOrd="2" presId="urn:microsoft.com/office/officeart/2018/2/layout/IconLabelDescriptionList"/>
    <dgm:cxn modelId="{92EF80F3-D03C-4031-86DE-AE37C1CC5EC7}" type="presOf" srcId="{E0E5773F-2ACA-472C-BFE1-2546D505CFD7}" destId="{AA2F476E-B46E-4EA2-9DB6-9F07658585DF}" srcOrd="0" destOrd="0" presId="urn:microsoft.com/office/officeart/2018/2/layout/IconLabelDescriptionList"/>
    <dgm:cxn modelId="{25DE12FD-C900-40CE-9CE3-EE8C6F2836CC}" srcId="{951A2093-8451-448B-AA7F-9032B0991BF8}" destId="{76B79C84-FBCC-4CFD-8C21-03343CAB73F3}" srcOrd="0" destOrd="0" parTransId="{4266B0D2-486F-49F0-A73B-592145E4F906}" sibTransId="{82BAE700-3383-4139-BA50-A62F3F134B69}"/>
    <dgm:cxn modelId="{53C5D433-E174-486B-A4C1-2C1674A0CEBA}" type="presParOf" srcId="{F70D8A9B-820A-47F4-AE49-962F0914C3A2}" destId="{1C24B1E2-BB33-452C-B133-C983FB6FCCAB}" srcOrd="0" destOrd="0" presId="urn:microsoft.com/office/officeart/2018/2/layout/IconLabelDescriptionList"/>
    <dgm:cxn modelId="{2B4849E7-B04A-4985-B565-4315510BE133}" type="presParOf" srcId="{1C24B1E2-BB33-452C-B133-C983FB6FCCAB}" destId="{E81638AE-D259-4C0F-A739-EFB1BA5C6848}" srcOrd="0" destOrd="0" presId="urn:microsoft.com/office/officeart/2018/2/layout/IconLabelDescriptionList"/>
    <dgm:cxn modelId="{341A0296-464B-4740-9921-2520530229A4}" type="presParOf" srcId="{1C24B1E2-BB33-452C-B133-C983FB6FCCAB}" destId="{56FAB130-6E50-4F90-84E0-FBB163EEBDC6}" srcOrd="1" destOrd="0" presId="urn:microsoft.com/office/officeart/2018/2/layout/IconLabelDescriptionList"/>
    <dgm:cxn modelId="{4B0B1B28-BF3E-4E67-A331-3A28BF83D69F}" type="presParOf" srcId="{1C24B1E2-BB33-452C-B133-C983FB6FCCAB}" destId="{D10411E2-1031-4C84-9855-B4EA386133BC}" srcOrd="2" destOrd="0" presId="urn:microsoft.com/office/officeart/2018/2/layout/IconLabelDescriptionList"/>
    <dgm:cxn modelId="{330DC7AE-A586-464F-BDF4-2D974C331C1D}" type="presParOf" srcId="{1C24B1E2-BB33-452C-B133-C983FB6FCCAB}" destId="{DB360FCA-F29F-4EA5-9C32-991B1E94767B}" srcOrd="3" destOrd="0" presId="urn:microsoft.com/office/officeart/2018/2/layout/IconLabelDescriptionList"/>
    <dgm:cxn modelId="{77B5FA4B-36F1-482E-ACEB-DD88EF9E1E46}" type="presParOf" srcId="{1C24B1E2-BB33-452C-B133-C983FB6FCCAB}" destId="{027E07CE-20CB-43D2-B627-A4C6E3DEE763}" srcOrd="4" destOrd="0" presId="urn:microsoft.com/office/officeart/2018/2/layout/IconLabelDescriptionList"/>
    <dgm:cxn modelId="{2B70409C-5A1F-43CF-B045-7EE4F46DCB1F}" type="presParOf" srcId="{F70D8A9B-820A-47F4-AE49-962F0914C3A2}" destId="{A22F0484-815E-4277-A686-FF9A51DB29CB}" srcOrd="1" destOrd="0" presId="urn:microsoft.com/office/officeart/2018/2/layout/IconLabelDescriptionList"/>
    <dgm:cxn modelId="{C564D18A-441C-4C08-87B5-16FC13B29B51}" type="presParOf" srcId="{F70D8A9B-820A-47F4-AE49-962F0914C3A2}" destId="{C23DD7DF-3C2B-4588-9EC2-F98378C334DD}" srcOrd="2" destOrd="0" presId="urn:microsoft.com/office/officeart/2018/2/layout/IconLabelDescriptionList"/>
    <dgm:cxn modelId="{2E1FD4AF-C50C-49CC-938A-317DB419E7D9}" type="presParOf" srcId="{C23DD7DF-3C2B-4588-9EC2-F98378C334DD}" destId="{BB835347-83F6-4C18-AC1D-49ACCA3855B7}" srcOrd="0" destOrd="0" presId="urn:microsoft.com/office/officeart/2018/2/layout/IconLabelDescriptionList"/>
    <dgm:cxn modelId="{ABB08984-2365-4BAD-8202-D33D37E1F3C0}" type="presParOf" srcId="{C23DD7DF-3C2B-4588-9EC2-F98378C334DD}" destId="{5B0076A3-E6CC-467D-A250-607DD0C1835C}" srcOrd="1" destOrd="0" presId="urn:microsoft.com/office/officeart/2018/2/layout/IconLabelDescriptionList"/>
    <dgm:cxn modelId="{AA361757-A796-45D3-AAA9-674D9AC8E3DD}" type="presParOf" srcId="{C23DD7DF-3C2B-4588-9EC2-F98378C334DD}" destId="{D574FB6C-CF43-4D58-9D83-07C46FD22E37}" srcOrd="2" destOrd="0" presId="urn:microsoft.com/office/officeart/2018/2/layout/IconLabelDescriptionList"/>
    <dgm:cxn modelId="{C276D4D7-9F60-4969-92CE-C1BABEEFA9A6}" type="presParOf" srcId="{C23DD7DF-3C2B-4588-9EC2-F98378C334DD}" destId="{27B2B2F4-C77B-47E6-BCAA-AA870BC687D7}" srcOrd="3" destOrd="0" presId="urn:microsoft.com/office/officeart/2018/2/layout/IconLabelDescriptionList"/>
    <dgm:cxn modelId="{C897680F-8A91-4BAF-9EF1-2DD39A3F2A96}" type="presParOf" srcId="{C23DD7DF-3C2B-4588-9EC2-F98378C334DD}" destId="{6B1AB5AF-609F-4791-90A6-52781A362FCE}" srcOrd="4" destOrd="0" presId="urn:microsoft.com/office/officeart/2018/2/layout/IconLabelDescriptionList"/>
    <dgm:cxn modelId="{38E1F8C8-E948-4BBB-B50A-8D60DCA88619}" type="presParOf" srcId="{F70D8A9B-820A-47F4-AE49-962F0914C3A2}" destId="{EA54BB1C-9F60-42C9-AF60-F5672BFABB1A}" srcOrd="3" destOrd="0" presId="urn:microsoft.com/office/officeart/2018/2/layout/IconLabelDescriptionList"/>
    <dgm:cxn modelId="{B5E656EE-B163-42C2-B38F-B7158B8FF25F}" type="presParOf" srcId="{F70D8A9B-820A-47F4-AE49-962F0914C3A2}" destId="{B383FD70-93A3-4B12-A562-E0EE19099E72}" srcOrd="4" destOrd="0" presId="urn:microsoft.com/office/officeart/2018/2/layout/IconLabelDescriptionList"/>
    <dgm:cxn modelId="{DA3AA134-4709-465A-8A26-421B1C88F0CE}" type="presParOf" srcId="{B383FD70-93A3-4B12-A562-E0EE19099E72}" destId="{D22EE512-028F-4964-819B-788F8E536CD4}" srcOrd="0" destOrd="0" presId="urn:microsoft.com/office/officeart/2018/2/layout/IconLabelDescriptionList"/>
    <dgm:cxn modelId="{D247D591-8CF5-49D0-B55E-AE53C7B0FB6E}" type="presParOf" srcId="{B383FD70-93A3-4B12-A562-E0EE19099E72}" destId="{C2D2F78C-0269-4EBD-AF63-A997AD8FE2BE}" srcOrd="1" destOrd="0" presId="urn:microsoft.com/office/officeart/2018/2/layout/IconLabelDescriptionList"/>
    <dgm:cxn modelId="{2D5026BA-1BA6-4229-A750-D26A65411517}" type="presParOf" srcId="{B383FD70-93A3-4B12-A562-E0EE19099E72}" destId="{103BEB87-8C1D-4A21-9364-CD058028B6D4}" srcOrd="2" destOrd="0" presId="urn:microsoft.com/office/officeart/2018/2/layout/IconLabelDescriptionList"/>
    <dgm:cxn modelId="{11277513-C648-40ED-A167-5B3AC847CD7D}" type="presParOf" srcId="{B383FD70-93A3-4B12-A562-E0EE19099E72}" destId="{6DCA3C90-7945-4D26-8C5E-99638A2F0EBC}" srcOrd="3" destOrd="0" presId="urn:microsoft.com/office/officeart/2018/2/layout/IconLabelDescriptionList"/>
    <dgm:cxn modelId="{D2CC6059-7B40-4E8D-9587-7921EC119B52}"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10064" y="5900"/>
          <a:ext cx="1149118" cy="11491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10064"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S4HANA/</a:t>
          </a:r>
          <a:r>
            <a:rPr lang="en-BE" sz="2500" kern="1200" dirty="0" err="1"/>
            <a:t>CosmosDB</a:t>
          </a:r>
          <a:endParaRPr lang="en-US" sz="2500" kern="1200" dirty="0"/>
        </a:p>
      </dsp:txBody>
      <dsp:txXfrm>
        <a:off x="10064" y="1362371"/>
        <a:ext cx="3283196" cy="492479"/>
      </dsp:txXfrm>
    </dsp:sp>
    <dsp:sp modelId="{027E07CE-20CB-43D2-B627-A4C6E3DEE763}">
      <dsp:nvSpPr>
        <dsp:cNvPr id="0" name=""/>
        <dsp:cNvSpPr/>
      </dsp:nvSpPr>
      <dsp:spPr>
        <a:xfrm>
          <a:off x="10064" y="1951293"/>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Option1 : Pre-Installed</a:t>
          </a:r>
          <a:endParaRPr lang="en-US" sz="1700" b="1" i="1" kern="1200" dirty="0"/>
        </a:p>
        <a:p>
          <a:pPr marL="171450" lvl="1" indent="-171450" algn="l" defTabSz="755650">
            <a:lnSpc>
              <a:spcPct val="90000"/>
            </a:lnSpc>
            <a:spcBef>
              <a:spcPct val="0"/>
            </a:spcBef>
            <a:spcAft>
              <a:spcPct val="15000"/>
            </a:spcAft>
            <a:buChar char="•"/>
          </a:pPr>
          <a:r>
            <a:rPr lang="en-BE" sz="1700" kern="1200" dirty="0"/>
            <a:t>Connection details on request</a:t>
          </a:r>
          <a:endParaRPr lang="en-US" sz="1700" kern="1200" dirty="0"/>
        </a:p>
        <a:p>
          <a:pPr marL="0" lvl="0" indent="0" algn="l" defTabSz="755650">
            <a:lnSpc>
              <a:spcPct val="100000"/>
            </a:lnSpc>
            <a:spcBef>
              <a:spcPct val="0"/>
            </a:spcBef>
            <a:spcAft>
              <a:spcPct val="35000"/>
            </a:spcAft>
            <a:buNone/>
          </a:pPr>
          <a:endParaRPr lang="en-BE" sz="1700" kern="1200" dirty="0"/>
        </a:p>
        <a:p>
          <a:pPr marL="0" lvl="0" indent="0" algn="l" defTabSz="755650">
            <a:lnSpc>
              <a:spcPct val="100000"/>
            </a:lnSpc>
            <a:spcBef>
              <a:spcPct val="0"/>
            </a:spcBef>
            <a:spcAft>
              <a:spcPct val="35000"/>
            </a:spcAft>
            <a:buNone/>
          </a:pPr>
          <a:r>
            <a:rPr lang="en-BE" sz="1700" b="1" i="1" kern="1200" dirty="0"/>
            <a:t>Option 2 : 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S4HANA -SAP CAL deployment</a:t>
          </a:r>
          <a:endParaRPr lang="en-US" sz="1700" kern="1200" dirty="0"/>
        </a:p>
        <a:p>
          <a:pPr marL="171450" lvl="1" indent="-171450" algn="l" defTabSz="755650">
            <a:lnSpc>
              <a:spcPct val="90000"/>
            </a:lnSpc>
            <a:spcBef>
              <a:spcPct val="0"/>
            </a:spcBef>
            <a:spcAft>
              <a:spcPct val="15000"/>
            </a:spcAft>
            <a:buChar char="•"/>
          </a:pPr>
          <a:r>
            <a:rPr lang="en-BE" sz="1700" kern="1200" dirty="0" err="1"/>
            <a:t>CosmosDB</a:t>
          </a:r>
          <a:r>
            <a:rPr lang="en-BE" sz="1700" kern="1200" dirty="0"/>
            <a:t> - deployment using Terraform</a:t>
          </a:r>
          <a:endParaRPr lang="en-US" sz="1700" kern="1200" dirty="0"/>
        </a:p>
        <a:p>
          <a:pPr marL="171450" lvl="1" indent="-171450" algn="l" defTabSz="755650">
            <a:lnSpc>
              <a:spcPct val="90000"/>
            </a:lnSpc>
            <a:spcBef>
              <a:spcPct val="0"/>
            </a:spcBef>
            <a:spcAft>
              <a:spcPct val="15000"/>
            </a:spcAft>
            <a:buChar char="•"/>
          </a:pPr>
          <a:r>
            <a:rPr lang="en-BE" sz="1700" kern="1200" dirty="0"/>
            <a:t>Payment Generation &amp; upload to </a:t>
          </a:r>
          <a:r>
            <a:rPr lang="en-BE" sz="1700" kern="1200" dirty="0" err="1"/>
            <a:t>CosmosDB</a:t>
          </a:r>
          <a:endParaRPr lang="en-US" sz="1700" kern="1200" dirty="0"/>
        </a:p>
      </dsp:txBody>
      <dsp:txXfrm>
        <a:off x="10064" y="1951293"/>
        <a:ext cx="3283196" cy="2876743"/>
      </dsp:txXfrm>
    </dsp:sp>
    <dsp:sp modelId="{BB835347-83F6-4C18-AC1D-49ACCA3855B7}">
      <dsp:nvSpPr>
        <dsp:cNvPr id="0" name=""/>
        <dsp:cNvSpPr/>
      </dsp:nvSpPr>
      <dsp:spPr>
        <a:xfrm>
          <a:off x="3867820" y="5900"/>
          <a:ext cx="1149118" cy="11491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7820"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Synapse, Azure ML, ...</a:t>
          </a:r>
          <a:endParaRPr lang="en-US" sz="2500" kern="1200" dirty="0"/>
        </a:p>
      </dsp:txBody>
      <dsp:txXfrm>
        <a:off x="3867820" y="1362371"/>
        <a:ext cx="3283196" cy="492479"/>
      </dsp:txXfrm>
    </dsp:sp>
    <dsp:sp modelId="{6B1AB5AF-609F-4791-90A6-52781A362FCE}">
      <dsp:nvSpPr>
        <dsp:cNvPr id="0" name=""/>
        <dsp:cNvSpPr/>
      </dsp:nvSpPr>
      <dsp:spPr>
        <a:xfrm>
          <a:off x="3870217" y="1925546"/>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VM for Integration Runtime and SAP </a:t>
          </a:r>
          <a:r>
            <a:rPr lang="en-BE" sz="1700" kern="1200" dirty="0" err="1"/>
            <a:t>.Net</a:t>
          </a:r>
          <a:r>
            <a:rPr lang="en-BE" sz="1700" kern="1200" dirty="0"/>
            <a:t> Connector</a:t>
          </a:r>
          <a:endParaRPr lang="en-US" sz="1700" kern="1200" dirty="0"/>
        </a:p>
        <a:p>
          <a:pPr marL="171450" lvl="1" indent="-171450" algn="l" defTabSz="755650">
            <a:lnSpc>
              <a:spcPct val="90000"/>
            </a:lnSpc>
            <a:spcBef>
              <a:spcPct val="0"/>
            </a:spcBef>
            <a:spcAft>
              <a:spcPct val="15000"/>
            </a:spcAft>
            <a:buChar char="•"/>
          </a:pPr>
          <a:r>
            <a:rPr lang="en-BE" sz="1700" kern="1200" dirty="0"/>
            <a:t>Synapse Workspace</a:t>
          </a:r>
          <a:endParaRPr lang="en-US" sz="1700" kern="1200" dirty="0"/>
        </a:p>
        <a:p>
          <a:pPr marL="171450" lvl="1" indent="-171450" algn="l" defTabSz="755650">
            <a:lnSpc>
              <a:spcPct val="90000"/>
            </a:lnSpc>
            <a:spcBef>
              <a:spcPct val="0"/>
            </a:spcBef>
            <a:spcAft>
              <a:spcPct val="15000"/>
            </a:spcAft>
            <a:buChar char="•"/>
          </a:pPr>
          <a:r>
            <a:rPr lang="en-BE" sz="1700" kern="1200" dirty="0"/>
            <a:t>Azure ML</a:t>
          </a:r>
          <a:endParaRPr lang="en-US" sz="1700" kern="1200" dirty="0"/>
        </a:p>
        <a:p>
          <a:pPr marL="171450" lvl="1" indent="-171450" algn="l" defTabSz="755650">
            <a:lnSpc>
              <a:spcPct val="90000"/>
            </a:lnSpc>
            <a:spcBef>
              <a:spcPct val="0"/>
            </a:spcBef>
            <a:spcAft>
              <a:spcPct val="15000"/>
            </a:spcAft>
            <a:buChar char="•"/>
          </a:pPr>
          <a:r>
            <a:rPr lang="en-BE" sz="1700" kern="1200" dirty="0"/>
            <a:t>Deployment using Terraform</a:t>
          </a:r>
          <a:endParaRPr lang="en-US" sz="1700" kern="1200" dirty="0"/>
        </a:p>
      </dsp:txBody>
      <dsp:txXfrm>
        <a:off x="3870217" y="1925546"/>
        <a:ext cx="3283196" cy="2876743"/>
      </dsp:txXfrm>
    </dsp:sp>
    <dsp:sp modelId="{D22EE512-028F-4964-819B-788F8E536CD4}">
      <dsp:nvSpPr>
        <dsp:cNvPr id="0" name=""/>
        <dsp:cNvSpPr/>
      </dsp:nvSpPr>
      <dsp:spPr>
        <a:xfrm>
          <a:off x="7725576" y="5900"/>
          <a:ext cx="1149118" cy="11491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5576"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a:t>Tooling</a:t>
          </a:r>
          <a:endParaRPr lang="en-US" sz="2500" kern="1200"/>
        </a:p>
      </dsp:txBody>
      <dsp:txXfrm>
        <a:off x="7725576" y="1362371"/>
        <a:ext cx="3283196" cy="492479"/>
      </dsp:txXfrm>
    </dsp:sp>
    <dsp:sp modelId="{AA2F476E-B46E-4EA2-9DB6-9F07658585DF}">
      <dsp:nvSpPr>
        <dsp:cNvPr id="0" name=""/>
        <dsp:cNvSpPr/>
      </dsp:nvSpPr>
      <dsp:spPr>
        <a:xfrm>
          <a:off x="7735641" y="1957194"/>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kern="1200" dirty="0" err="1"/>
            <a:t>PowerBI</a:t>
          </a:r>
          <a:r>
            <a:rPr lang="en-BE" sz="1700" kern="1200" dirty="0"/>
            <a:t> Desktop</a:t>
          </a:r>
          <a:endParaRPr lang="en-US" sz="1700" kern="1200" dirty="0"/>
        </a:p>
        <a:p>
          <a:pPr marL="0" lvl="0" indent="0" algn="l" defTabSz="755650">
            <a:lnSpc>
              <a:spcPct val="100000"/>
            </a:lnSpc>
            <a:spcBef>
              <a:spcPct val="0"/>
            </a:spcBef>
            <a:spcAft>
              <a:spcPct val="35000"/>
            </a:spcAft>
            <a:buNone/>
          </a:pPr>
          <a:r>
            <a:rPr lang="en-BE" sz="1700" kern="1200" dirty="0"/>
            <a:t>Azure Storage Explorer</a:t>
          </a:r>
          <a:endParaRPr lang="en-US" sz="1700" kern="1200" dirty="0"/>
        </a:p>
        <a:p>
          <a:pPr marL="0" lvl="0" indent="0" algn="l" defTabSz="755650">
            <a:lnSpc>
              <a:spcPct val="100000"/>
            </a:lnSpc>
            <a:spcBef>
              <a:spcPct val="0"/>
            </a:spcBef>
            <a:spcAft>
              <a:spcPct val="35000"/>
            </a:spcAft>
            <a:buNone/>
          </a:pPr>
          <a:r>
            <a:rPr lang="en-BE" sz="1700" kern="1200" dirty="0"/>
            <a:t>Azure Data Studio [Optional]</a:t>
          </a:r>
          <a:endParaRPr lang="en-US" sz="1700" kern="1200" dirty="0"/>
        </a:p>
      </dsp:txBody>
      <dsp:txXfrm>
        <a:off x="7735641" y="1957194"/>
        <a:ext cx="3283196" cy="28767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22/12/2022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22/12/2022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4.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4.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4.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hzandvl/microhack-sap-data" TargetMode="External"/><Relationship Id="rId2" Type="http://schemas.openxmlformats.org/officeDocument/2006/relationships/hyperlink" Target="https://nam06.safelinks.protection.outlook.com/?url=https%3A%2F%2Faka.ms%2Fmicrohack-sap-data&amp;data=04%7C01%7CBart.Delanghe%40microsoft.com%7C0ce168cb9971437360aa08d90b5b5da2%7C72f988bf86f141af91ab2d7cd011db47%7C1%7C0%7C637553309301901700%7CUnknown%7CTWFpbGZsb3d8eyJWIjoiMC4wLjAwMDAiLCJQIjoiV2luMzIiLCJBTiI6Ik1haWwiLCJXVCI6Mn0%3D%7C1000&amp;sdata=ZMvtMzOYLhFqGUqB3mAv3wvqo1cYGWd%2FTZ%2BVyry1kJE%3D&amp;reserved=0" TargetMode="Externa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588263" y="5157216"/>
            <a:ext cx="11018520" cy="1111822"/>
          </a:xfrm>
        </p:spPr>
        <p:txBody>
          <a:bodyPr wrap="square" anchor="ctr">
            <a:normAutofit/>
          </a:bodyPr>
          <a:lstStyle/>
          <a:p>
            <a:r>
              <a:rPr lang="en-BE" dirty="0" err="1"/>
              <a:t>MicroHack</a:t>
            </a:r>
            <a:r>
              <a:rPr lang="en-BE" dirty="0"/>
              <a:t> SAP + Data &amp; AI</a:t>
            </a:r>
            <a:br>
              <a:rPr lang="en-BE" dirty="0"/>
            </a:br>
            <a:r>
              <a:rPr lang="en-BE" dirty="0"/>
              <a:t>Thijs Zandvliet / Julien Michel / Bart Delanghe</a:t>
            </a:r>
          </a:p>
        </p:txBody>
      </p:sp>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555" b="28265"/>
          <a:stretch/>
        </p:blipFill>
        <p:spPr>
          <a:xfrm>
            <a:off x="20" y="10"/>
            <a:ext cx="12191980" cy="4571990"/>
          </a:xfrm>
          <a:prstGeom prst="rect">
            <a:avLst/>
          </a:prstGeom>
          <a:noFill/>
        </p:spPr>
      </p:pic>
    </p:spTree>
    <p:extLst>
      <p:ext uri="{BB962C8B-B14F-4D97-AF65-F5344CB8AC3E}">
        <p14:creationId xmlns:p14="http://schemas.microsoft.com/office/powerpoint/2010/main" val="19913940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E2C30-221C-41AD-AE3A-673565168243}"/>
              </a:ext>
            </a:extLst>
          </p:cNvPr>
          <p:cNvSpPr>
            <a:spLocks noGrp="1"/>
          </p:cNvSpPr>
          <p:nvPr>
            <p:ph type="title"/>
          </p:nvPr>
        </p:nvSpPr>
        <p:spPr/>
        <p:txBody>
          <a:bodyPr/>
          <a:lstStyle/>
          <a:p>
            <a:r>
              <a:rPr lang="en-BE" dirty="0"/>
              <a:t>Thank You</a:t>
            </a:r>
          </a:p>
        </p:txBody>
      </p:sp>
      <p:sp>
        <p:nvSpPr>
          <p:cNvPr id="5" name="Text Placeholder 4">
            <a:extLst>
              <a:ext uri="{FF2B5EF4-FFF2-40B4-BE49-F238E27FC236}">
                <a16:creationId xmlns:a16="http://schemas.microsoft.com/office/drawing/2014/main" id="{9862B69E-D5BF-4E11-8BD5-32AFDE7612D7}"/>
              </a:ext>
            </a:extLst>
          </p:cNvPr>
          <p:cNvSpPr>
            <a:spLocks noGrp="1"/>
          </p:cNvSpPr>
          <p:nvPr>
            <p:ph type="body" sz="quarter" idx="12"/>
          </p:nvPr>
        </p:nvSpPr>
        <p:spPr>
          <a:xfrm>
            <a:off x="584200" y="3962400"/>
            <a:ext cx="9144000" cy="1015663"/>
          </a:xfrm>
        </p:spPr>
        <p:txBody>
          <a:bodyPr/>
          <a:lstStyle/>
          <a:p>
            <a:r>
              <a:rPr lang="en-BE" dirty="0"/>
              <a:t>Bart Delanghe</a:t>
            </a:r>
          </a:p>
          <a:p>
            <a:r>
              <a:rPr lang="en-BE" dirty="0"/>
              <a:t>Thijs Zandvliet</a:t>
            </a:r>
          </a:p>
          <a:p>
            <a:r>
              <a:rPr lang="en-BE" dirty="0"/>
              <a:t>Julien Michel</a:t>
            </a:r>
          </a:p>
        </p:txBody>
      </p:sp>
    </p:spTree>
    <p:extLst>
      <p:ext uri="{BB962C8B-B14F-4D97-AF65-F5344CB8AC3E}">
        <p14:creationId xmlns:p14="http://schemas.microsoft.com/office/powerpoint/2010/main" val="122456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90623-C641-4D7E-8326-F7AC8FD7B169}"/>
              </a:ext>
            </a:extLst>
          </p:cNvPr>
          <p:cNvSpPr>
            <a:spLocks noGrp="1"/>
          </p:cNvSpPr>
          <p:nvPr>
            <p:ph type="title"/>
          </p:nvPr>
        </p:nvSpPr>
        <p:spPr>
          <a:xfrm>
            <a:off x="588263" y="457200"/>
            <a:ext cx="11018520" cy="553998"/>
          </a:xfrm>
        </p:spPr>
        <p:txBody>
          <a:bodyPr/>
          <a:lstStyle/>
          <a:p>
            <a:r>
              <a:rPr lang="en-BE" dirty="0"/>
              <a:t>Purpose</a:t>
            </a:r>
          </a:p>
        </p:txBody>
      </p:sp>
      <p:sp>
        <p:nvSpPr>
          <p:cNvPr id="5" name="Text Placeholder 4">
            <a:extLst>
              <a:ext uri="{FF2B5EF4-FFF2-40B4-BE49-F238E27FC236}">
                <a16:creationId xmlns:a16="http://schemas.microsoft.com/office/drawing/2014/main" id="{777DF727-2D6A-4193-8906-D7453A7B77AD}"/>
              </a:ext>
            </a:extLst>
          </p:cNvPr>
          <p:cNvSpPr>
            <a:spLocks noGrp="1"/>
          </p:cNvSpPr>
          <p:nvPr>
            <p:ph type="body" sz="quarter" idx="10"/>
          </p:nvPr>
        </p:nvSpPr>
        <p:spPr>
          <a:xfrm>
            <a:off x="585788" y="1435100"/>
            <a:ext cx="11018837" cy="3545586"/>
          </a:xfrm>
        </p:spPr>
        <p:txBody>
          <a:bodyPr/>
          <a:lstStyle/>
          <a:p>
            <a:pPr marL="342900" indent="-342900">
              <a:buFont typeface="Arial" panose="020B0604020202020204" pitchFamily="34" charset="0"/>
              <a:buChar char="•"/>
            </a:pPr>
            <a:r>
              <a:rPr lang="en-BE" sz="2400" dirty="0"/>
              <a:t>Get Hands-on experience with</a:t>
            </a:r>
          </a:p>
          <a:p>
            <a:pPr marL="571500" lvl="1" indent="-342900">
              <a:buFont typeface="Arial" panose="020B0604020202020204" pitchFamily="34" charset="0"/>
              <a:buChar char="•"/>
            </a:pPr>
            <a:r>
              <a:rPr lang="en-BE" sz="1800" dirty="0"/>
              <a:t>SAP data extraction</a:t>
            </a:r>
          </a:p>
          <a:p>
            <a:pPr marL="571500" lvl="1" indent="-342900">
              <a:buFont typeface="Arial" panose="020B0604020202020204" pitchFamily="34" charset="0"/>
              <a:buChar char="•"/>
            </a:pPr>
            <a:r>
              <a:rPr lang="en-BE" sz="1800" dirty="0"/>
              <a:t>Combine SAP and non SAP data</a:t>
            </a:r>
          </a:p>
          <a:p>
            <a:pPr marL="571500" lvl="1" indent="-342900">
              <a:buFont typeface="Arial" panose="020B0604020202020204" pitchFamily="34" charset="0"/>
              <a:buChar char="•"/>
            </a:pPr>
            <a:r>
              <a:rPr lang="en-BE" sz="1800" dirty="0" err="1"/>
              <a:t>PowerBI</a:t>
            </a:r>
            <a:endParaRPr lang="en-BE" sz="1800" dirty="0"/>
          </a:p>
          <a:p>
            <a:pPr marL="571500" lvl="1" indent="-342900">
              <a:buFont typeface="Arial" panose="020B0604020202020204" pitchFamily="34" charset="0"/>
              <a:buChar char="•"/>
            </a:pPr>
            <a:r>
              <a:rPr lang="en-BE" sz="1800" dirty="0"/>
              <a:t>Azure Machine Learning</a:t>
            </a:r>
            <a:endParaRPr lang="en-BE" sz="2400" dirty="0"/>
          </a:p>
          <a:p>
            <a:pPr marL="342900" indent="-342900">
              <a:buFont typeface="Arial" panose="020B0604020202020204" pitchFamily="34" charset="0"/>
              <a:buChar char="•"/>
            </a:pPr>
            <a:endParaRPr lang="en-BE" sz="2400" dirty="0"/>
          </a:p>
          <a:p>
            <a:pPr marL="342900" indent="-342900">
              <a:buFont typeface="Arial" panose="020B0604020202020204" pitchFamily="34" charset="0"/>
              <a:buChar char="•"/>
            </a:pPr>
            <a:r>
              <a:rPr lang="en-BE" sz="2400" dirty="0" err="1"/>
              <a:t>OpenHack</a:t>
            </a:r>
            <a:r>
              <a:rPr lang="en-BE" sz="2400" dirty="0"/>
              <a:t> - like</a:t>
            </a:r>
          </a:p>
          <a:p>
            <a:pPr marL="342900" indent="-342900">
              <a:buFont typeface="Arial" panose="020B0604020202020204" pitchFamily="34" charset="0"/>
              <a:buChar char="•"/>
            </a:pPr>
            <a:r>
              <a:rPr lang="en-BE" sz="2400" dirty="0"/>
              <a:t>Duration ~4 hours</a:t>
            </a:r>
          </a:p>
          <a:p>
            <a:endParaRPr lang="en-BE" dirty="0"/>
          </a:p>
        </p:txBody>
      </p:sp>
    </p:spTree>
    <p:extLst>
      <p:ext uri="{BB962C8B-B14F-4D97-AF65-F5344CB8AC3E}">
        <p14:creationId xmlns:p14="http://schemas.microsoft.com/office/powerpoint/2010/main" val="560890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6740" y="1434974"/>
            <a:ext cx="11018520" cy="1046440"/>
          </a:xfrm>
        </p:spPr>
        <p:txBody>
          <a:bodyPr/>
          <a:lstStyle/>
          <a:p>
            <a:r>
              <a:rPr lang="en-BE" sz="2000" dirty="0"/>
              <a:t>Customers pay X days after receiving invoice</a:t>
            </a:r>
          </a:p>
          <a:p>
            <a:r>
              <a:rPr lang="en-BE" sz="2000" dirty="0"/>
              <a:t>Goal : predict when a customer will pay</a:t>
            </a:r>
          </a:p>
          <a:p>
            <a:endParaRPr lang="en-BE" sz="2000" dirty="0"/>
          </a:p>
        </p:txBody>
      </p:sp>
      <p:cxnSp>
        <p:nvCxnSpPr>
          <p:cNvPr id="9" name="Straight Arrow Connector 8">
            <a:extLst>
              <a:ext uri="{FF2B5EF4-FFF2-40B4-BE49-F238E27FC236}">
                <a16:creationId xmlns:a16="http://schemas.microsoft.com/office/drawing/2014/main" id="{6C2BB805-6733-48C3-944D-045FB8E2001F}"/>
              </a:ext>
            </a:extLst>
          </p:cNvPr>
          <p:cNvCxnSpPr>
            <a:cxnSpLocks/>
          </p:cNvCxnSpPr>
          <p:nvPr/>
        </p:nvCxnSpPr>
        <p:spPr>
          <a:xfrm flipV="1">
            <a:off x="1514843" y="2857009"/>
            <a:ext cx="0" cy="323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936237" cy="31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03693" y="2980106"/>
            <a:ext cx="272740" cy="304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892507" y="5330003"/>
            <a:ext cx="272741" cy="698971"/>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3320466" y="4814509"/>
            <a:ext cx="272740" cy="1217809"/>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748424" y="5129275"/>
            <a:ext cx="272740" cy="892894"/>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4145665" y="5527267"/>
            <a:ext cx="272740" cy="49490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911764" y="6059790"/>
            <a:ext cx="570990"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5249262" y="3581488"/>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5249262" y="3850314"/>
            <a:ext cx="362715" cy="145206"/>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5665536" y="3478798"/>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5665536" y="3786575"/>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892698" y="2980106"/>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2"/>
          <a:stretch>
            <a:fillRect/>
          </a:stretch>
        </p:blipFill>
        <p:spPr>
          <a:xfrm>
            <a:off x="5561424" y="2875157"/>
            <a:ext cx="814006" cy="814006"/>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3"/>
          <a:stretch>
            <a:fillRect/>
          </a:stretch>
        </p:blipFill>
        <p:spPr>
          <a:xfrm>
            <a:off x="7657427" y="4115931"/>
            <a:ext cx="512108" cy="506012"/>
          </a:xfrm>
          <a:prstGeom prst="rect">
            <a:avLst/>
          </a:prstGeom>
        </p:spPr>
      </p:pic>
      <p:pic>
        <p:nvPicPr>
          <p:cNvPr id="11" name="Picture 10">
            <a:extLst>
              <a:ext uri="{FF2B5EF4-FFF2-40B4-BE49-F238E27FC236}">
                <a16:creationId xmlns:a16="http://schemas.microsoft.com/office/drawing/2014/main" id="{B31B5D07-047F-4019-8CD6-576A037A03BB}"/>
              </a:ext>
            </a:extLst>
          </p:cNvPr>
          <p:cNvPicPr>
            <a:picLocks noChangeAspect="1"/>
          </p:cNvPicPr>
          <p:nvPr/>
        </p:nvPicPr>
        <p:blipFill>
          <a:blip r:embed="rId4"/>
          <a:stretch>
            <a:fillRect/>
          </a:stretch>
        </p:blipFill>
        <p:spPr>
          <a:xfrm>
            <a:off x="9003518" y="2227321"/>
            <a:ext cx="469433" cy="518205"/>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9646588" y="2313099"/>
            <a:ext cx="1013867" cy="369332"/>
          </a:xfrm>
          <a:prstGeom prst="rect">
            <a:avLst/>
          </a:prstGeom>
          <a:noFill/>
        </p:spPr>
        <p:txBody>
          <a:bodyPr wrap="none" rtlCol="0">
            <a:spAutoFit/>
          </a:bodyPr>
          <a:lstStyle/>
          <a:p>
            <a:r>
              <a:rPr lang="en-BE"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895539" y="4745319"/>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193284" y="382216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93720" y="3822163"/>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15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67966" cy="461665"/>
          </a:xfrm>
          <a:prstGeom prst="rect">
            <a:avLst/>
          </a:prstGeom>
          <a:noFill/>
        </p:spPr>
        <p:txBody>
          <a:bodyPr wrap="none" rtlCol="0">
            <a:spAutoFit/>
          </a:bodyPr>
          <a:lstStyle/>
          <a:p>
            <a:r>
              <a:rPr lang="en-BE" sz="1200" dirty="0"/>
              <a:t>Sales Order Headers</a:t>
            </a:r>
            <a:br>
              <a:rPr lang="en-BE" sz="1200" dirty="0"/>
            </a:br>
            <a:r>
              <a:rPr lang="en-BE" sz="1200" dirty="0"/>
              <a:t>CDS View / </a:t>
            </a:r>
            <a:r>
              <a:rPr lang="en-US" sz="1200" dirty="0"/>
              <a:t>SAP CDC </a:t>
            </a:r>
            <a:r>
              <a:rPr lang="en-BE" sz="1200" dirty="0"/>
              <a:t>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pic>
        <p:nvPicPr>
          <p:cNvPr id="1026" name="Picture 2" descr="Image result for cosmos db png">
            <a:extLst>
              <a:ext uri="{FF2B5EF4-FFF2-40B4-BE49-F238E27FC236}">
                <a16:creationId xmlns:a16="http://schemas.microsoft.com/office/drawing/2014/main" id="{F428D0F0-3703-4406-9A71-241FC9B714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722" y="4243844"/>
            <a:ext cx="706097" cy="7194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16" name="Connector: Elbow 15">
            <a:extLst>
              <a:ext uri="{FF2B5EF4-FFF2-40B4-BE49-F238E27FC236}">
                <a16:creationId xmlns:a16="http://schemas.microsoft.com/office/drawing/2014/main" id="{FA04385A-A26E-4C8E-867B-F155FF40C59D}"/>
              </a:ext>
            </a:extLst>
          </p:cNvPr>
          <p:cNvCxnSpPr/>
          <p:nvPr/>
        </p:nvCxnSpPr>
        <p:spPr>
          <a:xfrm flipV="1">
            <a:off x="6430520" y="2497765"/>
            <a:ext cx="2489777" cy="784395"/>
          </a:xfrm>
          <a:prstGeom prst="bentConnector3">
            <a:avLst>
              <a:gd name="adj1" fmla="val 243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BA1AEB-0DCE-4BA5-83B0-3D14676E7489}"/>
              </a:ext>
            </a:extLst>
          </p:cNvPr>
          <p:cNvCxnSpPr>
            <a:endCxn id="9" idx="1"/>
          </p:cNvCxnSpPr>
          <p:nvPr/>
        </p:nvCxnSpPr>
        <p:spPr>
          <a:xfrm>
            <a:off x="6430520" y="3394661"/>
            <a:ext cx="1226907" cy="974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stCxn id="9" idx="3"/>
            <a:endCxn id="11" idx="2"/>
          </p:cNvCxnSpPr>
          <p:nvPr/>
        </p:nvCxnSpPr>
        <p:spPr>
          <a:xfrm flipV="1">
            <a:off x="8169535" y="2745526"/>
            <a:ext cx="1068700" cy="1623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673986" y="5064717"/>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7B2-102B-4BC5-A7E0-3484B793060B}"/>
              </a:ext>
            </a:extLst>
          </p:cNvPr>
          <p:cNvSpPr>
            <a:spLocks noGrp="1"/>
          </p:cNvSpPr>
          <p:nvPr>
            <p:ph type="title"/>
          </p:nvPr>
        </p:nvSpPr>
        <p:spPr/>
        <p:txBody>
          <a:bodyPr/>
          <a:lstStyle/>
          <a:p>
            <a:r>
              <a:rPr lang="en-BE" dirty="0"/>
              <a:t>SAP Extraction – Synapse Pipelines</a:t>
            </a:r>
          </a:p>
        </p:txBody>
      </p:sp>
      <p:sp>
        <p:nvSpPr>
          <p:cNvPr id="3" name="Content Placeholder 2">
            <a:extLst>
              <a:ext uri="{FF2B5EF4-FFF2-40B4-BE49-F238E27FC236}">
                <a16:creationId xmlns:a16="http://schemas.microsoft.com/office/drawing/2014/main" id="{0A31A802-BDA4-4F03-879F-21A5CD11CA35}"/>
              </a:ext>
            </a:extLst>
          </p:cNvPr>
          <p:cNvSpPr>
            <a:spLocks noGrp="1"/>
          </p:cNvSpPr>
          <p:nvPr>
            <p:ph idx="1"/>
          </p:nvPr>
        </p:nvSpPr>
        <p:spPr>
          <a:xfrm>
            <a:off x="336959" y="1341316"/>
            <a:ext cx="11018520" cy="1415772"/>
          </a:xfrm>
        </p:spPr>
        <p:txBody>
          <a:bodyPr/>
          <a:lstStyle/>
          <a:p>
            <a:r>
              <a:rPr lang="en-BE" sz="2000" dirty="0"/>
              <a:t>Sales Order Headers – SAP Table Connector</a:t>
            </a:r>
          </a:p>
          <a:p>
            <a:r>
              <a:rPr lang="en-BE" sz="2000" dirty="0"/>
              <a:t>Sales Order Items – SAP ECC Adapter (</a:t>
            </a:r>
            <a:r>
              <a:rPr lang="en-BE" sz="2000" dirty="0" err="1"/>
              <a:t>oData</a:t>
            </a:r>
            <a:r>
              <a:rPr lang="en-BE" sz="2000" dirty="0"/>
              <a:t>)</a:t>
            </a:r>
          </a:p>
          <a:p>
            <a:r>
              <a:rPr lang="en-BE" sz="2000" dirty="0"/>
              <a:t>Payments – </a:t>
            </a:r>
            <a:r>
              <a:rPr lang="en-BE" sz="2000" dirty="0" err="1"/>
              <a:t>CosmosDB</a:t>
            </a:r>
            <a:r>
              <a:rPr lang="en-BE" sz="2000" dirty="0"/>
              <a:t> – SQL API Adapter</a:t>
            </a:r>
          </a:p>
          <a:p>
            <a:r>
              <a:rPr lang="en-BE" sz="2000" dirty="0"/>
              <a:t>Upload to Synapse SQL Pool - Tables</a:t>
            </a:r>
          </a:p>
        </p:txBody>
      </p:sp>
      <p:pic>
        <p:nvPicPr>
          <p:cNvPr id="5" name="Picture 4">
            <a:extLst>
              <a:ext uri="{FF2B5EF4-FFF2-40B4-BE49-F238E27FC236}">
                <a16:creationId xmlns:a16="http://schemas.microsoft.com/office/drawing/2014/main" id="{98F82D0C-C0C2-491C-90E6-B18BC6E578F9}"/>
              </a:ext>
            </a:extLst>
          </p:cNvPr>
          <p:cNvPicPr>
            <a:picLocks noChangeAspect="1"/>
          </p:cNvPicPr>
          <p:nvPr/>
        </p:nvPicPr>
        <p:blipFill>
          <a:blip r:embed="rId2"/>
          <a:stretch>
            <a:fillRect/>
          </a:stretch>
        </p:blipFill>
        <p:spPr>
          <a:xfrm>
            <a:off x="1053005" y="3019745"/>
            <a:ext cx="4676795" cy="2162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a:extLst>
              <a:ext uri="{FF2B5EF4-FFF2-40B4-BE49-F238E27FC236}">
                <a16:creationId xmlns:a16="http://schemas.microsoft.com/office/drawing/2014/main" id="{FF983E5C-F903-4A12-BFC7-315F5771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579" y="3697823"/>
            <a:ext cx="4261743" cy="2234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38623A6E-818E-42F0-BFF8-7F800E146DA7}"/>
              </a:ext>
            </a:extLst>
          </p:cNvPr>
          <p:cNvPicPr>
            <a:picLocks noChangeAspect="1"/>
          </p:cNvPicPr>
          <p:nvPr/>
        </p:nvPicPr>
        <p:blipFill>
          <a:blip r:embed="rId4"/>
          <a:stretch>
            <a:fillRect/>
          </a:stretch>
        </p:blipFill>
        <p:spPr>
          <a:xfrm>
            <a:off x="7409387" y="4347578"/>
            <a:ext cx="4437260" cy="2338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362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35C1792-DC3A-4C6B-A0A5-26F702AC4E51}"/>
              </a:ext>
            </a:extLst>
          </p:cNvPr>
          <p:cNvPicPr>
            <a:picLocks noChangeAspect="1"/>
          </p:cNvPicPr>
          <p:nvPr/>
        </p:nvPicPr>
        <p:blipFill>
          <a:blip r:embed="rId2"/>
          <a:stretch>
            <a:fillRect/>
          </a:stretch>
        </p:blipFill>
        <p:spPr>
          <a:xfrm>
            <a:off x="6307525" y="1831532"/>
            <a:ext cx="5299258" cy="22568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D6D400F4-3798-4F4C-A705-BD81D24C9F4B}"/>
              </a:ext>
            </a:extLst>
          </p:cNvPr>
          <p:cNvSpPr>
            <a:spLocks noGrp="1"/>
          </p:cNvSpPr>
          <p:nvPr>
            <p:ph type="title"/>
          </p:nvPr>
        </p:nvSpPr>
        <p:spPr/>
        <p:txBody>
          <a:bodyPr/>
          <a:lstStyle/>
          <a:p>
            <a:r>
              <a:rPr lang="en-BE" dirty="0" err="1"/>
              <a:t>PowerBI</a:t>
            </a:r>
            <a:endParaRPr lang="en-BE" dirty="0"/>
          </a:p>
        </p:txBody>
      </p:sp>
      <p:sp>
        <p:nvSpPr>
          <p:cNvPr id="3" name="Content Placeholder 2">
            <a:extLst>
              <a:ext uri="{FF2B5EF4-FFF2-40B4-BE49-F238E27FC236}">
                <a16:creationId xmlns:a16="http://schemas.microsoft.com/office/drawing/2014/main" id="{178FF6D6-495B-4F5C-BA20-C19D6FFADC30}"/>
              </a:ext>
            </a:extLst>
          </p:cNvPr>
          <p:cNvSpPr>
            <a:spLocks noGrp="1"/>
          </p:cNvSpPr>
          <p:nvPr>
            <p:ph idx="1"/>
          </p:nvPr>
        </p:nvSpPr>
        <p:spPr>
          <a:xfrm>
            <a:off x="588263" y="1174268"/>
            <a:ext cx="11018520" cy="369332"/>
          </a:xfrm>
        </p:spPr>
        <p:txBody>
          <a:bodyPr/>
          <a:lstStyle/>
          <a:p>
            <a:r>
              <a:rPr lang="en-BE" sz="2400" dirty="0"/>
              <a:t>Create </a:t>
            </a:r>
            <a:r>
              <a:rPr lang="en-BE" sz="2400" dirty="0" err="1"/>
              <a:t>PowerBI</a:t>
            </a:r>
            <a:r>
              <a:rPr lang="en-BE" sz="2400" dirty="0"/>
              <a:t> reports based on extracted data</a:t>
            </a:r>
          </a:p>
        </p:txBody>
      </p:sp>
      <p:pic>
        <p:nvPicPr>
          <p:cNvPr id="7" name="Picture 6">
            <a:extLst>
              <a:ext uri="{FF2B5EF4-FFF2-40B4-BE49-F238E27FC236}">
                <a16:creationId xmlns:a16="http://schemas.microsoft.com/office/drawing/2014/main" id="{B24591B0-4DC1-4B39-A1FA-E30451F33E9D}"/>
              </a:ext>
            </a:extLst>
          </p:cNvPr>
          <p:cNvPicPr>
            <a:picLocks noChangeAspect="1"/>
          </p:cNvPicPr>
          <p:nvPr/>
        </p:nvPicPr>
        <p:blipFill rotWithShape="1">
          <a:blip r:embed="rId3"/>
          <a:srcRect l="-1167" t="-782"/>
          <a:stretch/>
        </p:blipFill>
        <p:spPr>
          <a:xfrm>
            <a:off x="430825" y="1831532"/>
            <a:ext cx="4039139" cy="2369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099C43A-05D5-423A-BE8E-FE83ECF5741F}"/>
              </a:ext>
            </a:extLst>
          </p:cNvPr>
          <p:cNvPicPr>
            <a:picLocks noChangeAspect="1"/>
          </p:cNvPicPr>
          <p:nvPr/>
        </p:nvPicPr>
        <p:blipFill rotWithShape="1">
          <a:blip r:embed="rId4"/>
          <a:srcRect l="-515" t="-515"/>
          <a:stretch/>
        </p:blipFill>
        <p:spPr>
          <a:xfrm>
            <a:off x="7401538" y="3821760"/>
            <a:ext cx="4560766" cy="2681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937C0501-740C-450F-B6E9-49F773DD9B56}"/>
              </a:ext>
            </a:extLst>
          </p:cNvPr>
          <p:cNvPicPr>
            <a:picLocks noChangeAspect="1"/>
          </p:cNvPicPr>
          <p:nvPr/>
        </p:nvPicPr>
        <p:blipFill>
          <a:blip r:embed="rId5"/>
          <a:stretch>
            <a:fillRect/>
          </a:stretch>
        </p:blipFill>
        <p:spPr>
          <a:xfrm>
            <a:off x="1209302" y="3855875"/>
            <a:ext cx="4643916" cy="2732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645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A51-8045-48F1-9539-CE21F944BCDA}"/>
              </a:ext>
            </a:extLst>
          </p:cNvPr>
          <p:cNvSpPr>
            <a:spLocks noGrp="1"/>
          </p:cNvSpPr>
          <p:nvPr>
            <p:ph type="title"/>
          </p:nvPr>
        </p:nvSpPr>
        <p:spPr/>
        <p:txBody>
          <a:bodyPr/>
          <a:lstStyle/>
          <a:p>
            <a:r>
              <a:rPr lang="en-BE" dirty="0"/>
              <a:t>Azure ML</a:t>
            </a:r>
          </a:p>
        </p:txBody>
      </p:sp>
      <p:pic>
        <p:nvPicPr>
          <p:cNvPr id="5" name="Picture 4">
            <a:extLst>
              <a:ext uri="{FF2B5EF4-FFF2-40B4-BE49-F238E27FC236}">
                <a16:creationId xmlns:a16="http://schemas.microsoft.com/office/drawing/2014/main" id="{45169BB8-9DA5-4147-9C98-A02CD9C7A6A3}"/>
              </a:ext>
            </a:extLst>
          </p:cNvPr>
          <p:cNvPicPr>
            <a:picLocks noChangeAspect="1"/>
          </p:cNvPicPr>
          <p:nvPr/>
        </p:nvPicPr>
        <p:blipFill>
          <a:blip r:embed="rId2"/>
          <a:stretch>
            <a:fillRect/>
          </a:stretch>
        </p:blipFill>
        <p:spPr>
          <a:xfrm>
            <a:off x="4563734" y="1321947"/>
            <a:ext cx="4262518" cy="2367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627A3AA-06C8-4B93-858C-C4F573BD8E44}"/>
              </a:ext>
            </a:extLst>
          </p:cNvPr>
          <p:cNvPicPr>
            <a:picLocks noChangeAspect="1"/>
          </p:cNvPicPr>
          <p:nvPr/>
        </p:nvPicPr>
        <p:blipFill>
          <a:blip r:embed="rId3"/>
          <a:stretch>
            <a:fillRect/>
          </a:stretch>
        </p:blipFill>
        <p:spPr>
          <a:xfrm>
            <a:off x="5490771" y="2315434"/>
            <a:ext cx="4899898" cy="2574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ACE42E09-66BA-4E44-A8B1-58BD77691E55}"/>
              </a:ext>
            </a:extLst>
          </p:cNvPr>
          <p:cNvPicPr>
            <a:picLocks noChangeAspect="1"/>
          </p:cNvPicPr>
          <p:nvPr/>
        </p:nvPicPr>
        <p:blipFill>
          <a:blip r:embed="rId4"/>
          <a:stretch>
            <a:fillRect/>
          </a:stretch>
        </p:blipFill>
        <p:spPr>
          <a:xfrm>
            <a:off x="6540536" y="3163117"/>
            <a:ext cx="4024811" cy="2439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82B1B9BD-FB2F-4C9F-8FC5-CE351016CAE6}"/>
              </a:ext>
            </a:extLst>
          </p:cNvPr>
          <p:cNvSpPr txBox="1"/>
          <p:nvPr/>
        </p:nvSpPr>
        <p:spPr>
          <a:xfrm flipH="1">
            <a:off x="494547" y="1432430"/>
            <a:ext cx="3543726" cy="166199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BE" sz="1800" dirty="0"/>
              <a:t>Configure Auto ML Run</a:t>
            </a:r>
          </a:p>
          <a:p>
            <a:pPr marL="342900" indent="-342900" algn="l">
              <a:buFont typeface="Arial" panose="020B0604020202020204" pitchFamily="34" charset="0"/>
              <a:buChar char="•"/>
            </a:pPr>
            <a:r>
              <a:rPr lang="en-BE" sz="1800" dirty="0"/>
              <a:t>Configure ‘Regression’</a:t>
            </a:r>
          </a:p>
          <a:p>
            <a:pPr marL="342900" indent="-342900" algn="l">
              <a:buFont typeface="Arial" panose="020B0604020202020204" pitchFamily="34" charset="0"/>
              <a:buChar char="•"/>
            </a:pPr>
            <a:r>
              <a:rPr lang="en-BE" sz="1800" dirty="0"/>
              <a:t>Create Cluster</a:t>
            </a:r>
          </a:p>
          <a:p>
            <a:pPr marL="342900" indent="-342900" algn="l">
              <a:buFont typeface="Arial" panose="020B0604020202020204" pitchFamily="34" charset="0"/>
              <a:buChar char="•"/>
            </a:pPr>
            <a:r>
              <a:rPr lang="en-BE" sz="1800" dirty="0"/>
              <a:t>Evaluate Different Models</a:t>
            </a:r>
          </a:p>
          <a:p>
            <a:pPr marL="342900" indent="-342900" algn="l">
              <a:buFont typeface="Arial" panose="020B0604020202020204" pitchFamily="34" charset="0"/>
              <a:buChar char="•"/>
            </a:pPr>
            <a:r>
              <a:rPr lang="en-BE" sz="1800" dirty="0"/>
              <a:t>Deploy best model</a:t>
            </a:r>
          </a:p>
          <a:p>
            <a:pPr marL="342900" indent="-342900" algn="l">
              <a:buFont typeface="Arial" panose="020B0604020202020204" pitchFamily="34" charset="0"/>
              <a:buChar char="•"/>
            </a:pPr>
            <a:r>
              <a:rPr lang="en-BE" sz="1800" dirty="0"/>
              <a:t>Integrate with </a:t>
            </a:r>
            <a:r>
              <a:rPr lang="en-BE" sz="1800" dirty="0" err="1"/>
              <a:t>PowerBI</a:t>
            </a:r>
            <a:endParaRPr lang="en-BE" sz="2000" dirty="0"/>
          </a:p>
        </p:txBody>
      </p:sp>
      <p:pic>
        <p:nvPicPr>
          <p:cNvPr id="14" name="Picture 13">
            <a:extLst>
              <a:ext uri="{FF2B5EF4-FFF2-40B4-BE49-F238E27FC236}">
                <a16:creationId xmlns:a16="http://schemas.microsoft.com/office/drawing/2014/main" id="{6E3DA3DB-835D-4DEB-8794-C7CA7622E186}"/>
              </a:ext>
            </a:extLst>
          </p:cNvPr>
          <p:cNvPicPr>
            <a:picLocks noChangeAspect="1"/>
          </p:cNvPicPr>
          <p:nvPr/>
        </p:nvPicPr>
        <p:blipFill>
          <a:blip r:embed="rId5"/>
          <a:stretch>
            <a:fillRect/>
          </a:stretch>
        </p:blipFill>
        <p:spPr>
          <a:xfrm>
            <a:off x="7915124" y="4498331"/>
            <a:ext cx="4100964" cy="2208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89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4275489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a:xfrm>
            <a:off x="584200" y="1435503"/>
            <a:ext cx="11018520" cy="3754874"/>
          </a:xfrm>
        </p:spPr>
        <p:txBody>
          <a:bodyPr/>
          <a:lstStyle/>
          <a:p>
            <a:r>
              <a:rPr lang="en-BE" dirty="0"/>
              <a:t>Instructions :</a:t>
            </a:r>
          </a:p>
          <a:p>
            <a:pPr lvl="1"/>
            <a:r>
              <a:rPr lang="en-US" sz="2000" u="sng" dirty="0">
                <a:solidFill>
                  <a:srgbClr val="0563C1"/>
                </a:solidFill>
                <a:effectLst/>
                <a:latin typeface="Calibri" panose="020F0502020204030204" pitchFamily="34" charset="0"/>
                <a:ea typeface="Calibri" panose="020F0502020204030204" pitchFamily="34" charset="0"/>
                <a:hlinkClick r:id="rId2"/>
              </a:rPr>
              <a:t>https://aka.ms/microhack-sap-data</a:t>
            </a:r>
            <a:endParaRPr lang="en-BE" dirty="0">
              <a:hlinkClick r:id="rId3"/>
            </a:endParaRPr>
          </a:p>
          <a:p>
            <a:endParaRPr lang="en-BE" dirty="0"/>
          </a:p>
          <a:p>
            <a:r>
              <a:rPr lang="en-BE" dirty="0"/>
              <a:t>Self explanatory / Step-by-step instructions</a:t>
            </a:r>
          </a:p>
          <a:p>
            <a:pPr lvl="1"/>
            <a:r>
              <a:rPr lang="en-BE" dirty="0"/>
              <a:t>Feedback is welcome</a:t>
            </a:r>
          </a:p>
          <a:p>
            <a:pPr marL="0" indent="0">
              <a:buNone/>
            </a:pPr>
            <a:endParaRPr lang="en-BE" dirty="0"/>
          </a:p>
          <a:p>
            <a:pPr marL="0" indent="0">
              <a:buNone/>
            </a:pPr>
            <a:endParaRPr lang="en-BE" dirty="0"/>
          </a:p>
          <a:p>
            <a:r>
              <a:rPr lang="en-BE" dirty="0"/>
              <a:t>Note: SAP </a:t>
            </a:r>
            <a:r>
              <a:rPr lang="en-BE" dirty="0" err="1"/>
              <a:t>.Net</a:t>
            </a:r>
            <a:r>
              <a:rPr lang="en-BE" dirty="0"/>
              <a:t> Connector needs SAP S-User to download</a:t>
            </a:r>
          </a:p>
        </p:txBody>
      </p:sp>
    </p:spTree>
    <p:extLst>
      <p:ext uri="{BB962C8B-B14F-4D97-AF65-F5344CB8AC3E}">
        <p14:creationId xmlns:p14="http://schemas.microsoft.com/office/powerpoint/2010/main" val="2715703261"/>
      </p:ext>
    </p:extLst>
  </p:cSld>
  <p:clrMapOvr>
    <a:masterClrMapping/>
  </p:clrMapOvr>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Blue_accent_white_background_Microsoft_template</Template>
  <TotalTime>358</TotalTime>
  <Words>290</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Segoe UI</vt:lpstr>
      <vt:lpstr>Segoe UI Semibold</vt:lpstr>
      <vt:lpstr>Wingdings</vt:lpstr>
      <vt:lpstr>White Template</vt:lpstr>
      <vt:lpstr>MicroHack SAP + Data &amp; AI Thijs Zandvliet / Julien Michel / Bart Delanghe</vt:lpstr>
      <vt:lpstr>Purpose</vt:lpstr>
      <vt:lpstr>Scenario : Cash Prediction</vt:lpstr>
      <vt:lpstr>Architecture Overview</vt:lpstr>
      <vt:lpstr>SAP Extraction – Synapse Pipelines</vt:lpstr>
      <vt:lpstr>PowerBI</vt:lpstr>
      <vt:lpstr>Azure ML</vt:lpstr>
      <vt:lpstr>Architecture Setup</vt:lpstr>
      <vt:lpstr>Instructions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Bart Delanghe</cp:lastModifiedBy>
  <cp:revision>2</cp:revision>
  <dcterms:created xsi:type="dcterms:W3CDTF">2021-04-16T14:56:50Z</dcterms:created>
  <dcterms:modified xsi:type="dcterms:W3CDTF">2022-12-22T07:48:58Z</dcterms:modified>
</cp:coreProperties>
</file>