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8CC0D9-AA34-4738-8A3D-CB10034C4225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C588D0-1709-4473-B519-AADF65E5C15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Системы голосований</a:t>
            </a:r>
            <a:br>
              <a:rPr lang="ru-RU" dirty="0" smtClean="0"/>
            </a:br>
            <a:r>
              <a:rPr lang="ru-RU" sz="3600" dirty="0" smtClean="0"/>
              <a:t>Метод Шульце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Доклад студентов группы РИМ-171226</a:t>
            </a:r>
          </a:p>
          <a:p>
            <a:r>
              <a:rPr lang="ru-RU" sz="2400" dirty="0" err="1" smtClean="0"/>
              <a:t>Слобцова</a:t>
            </a:r>
            <a:r>
              <a:rPr lang="ru-RU" sz="2400" dirty="0" smtClean="0"/>
              <a:t> Владимира</a:t>
            </a:r>
          </a:p>
          <a:p>
            <a:r>
              <a:rPr lang="ru-RU" sz="2400" dirty="0" err="1" smtClean="0"/>
              <a:t>Норицина</a:t>
            </a:r>
            <a:r>
              <a:rPr lang="ru-RU" sz="2400" dirty="0" smtClean="0"/>
              <a:t> </a:t>
            </a:r>
            <a:r>
              <a:rPr lang="ru-RU" sz="2400" dirty="0" smtClean="0"/>
              <a:t>Артема</a:t>
            </a:r>
          </a:p>
          <a:p>
            <a:r>
              <a:rPr lang="ru-RU" sz="2400" dirty="0" smtClean="0"/>
              <a:t>Щепеткина Сергея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08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Первый этап в методе </a:t>
            </a:r>
            <a:r>
              <a:rPr lang="ru-RU" sz="2000" dirty="0" err="1"/>
              <a:t>Щульце</a:t>
            </a:r>
            <a:r>
              <a:rPr lang="ru-RU" sz="2000" dirty="0"/>
              <a:t> – нахождение попарных предпочтений для кандидатов.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работы алгоритма метода Шульце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01030" y="2210225"/>
            <a:ext cx="75248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 x [A,C,D,B], 4 x [B,A,D,C], 3 x [C,D,B,A]</a:t>
            </a:r>
            <a:r>
              <a:rPr lang="ru-RU" sz="2800" dirty="0"/>
              <a:t>,</a:t>
            </a:r>
            <a:endParaRPr lang="en-US" sz="2800" dirty="0" smtClean="0"/>
          </a:p>
          <a:p>
            <a:r>
              <a:rPr lang="en-US" sz="2800" dirty="0" smtClean="0"/>
              <a:t>4 x [D,B,A,C], 4 x [D,C,B,A]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74009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37" y="3288531"/>
            <a:ext cx="371580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709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Второй этап метода Шульце – построение </a:t>
            </a:r>
            <a:r>
              <a:rPr lang="ru-RU" sz="2000" dirty="0" smtClean="0"/>
              <a:t>графа.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работы алгоритма метода Шульце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7913"/>
            <a:ext cx="7882581" cy="259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48" y="2347913"/>
            <a:ext cx="4671020" cy="2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969" y="2347913"/>
            <a:ext cx="3755778" cy="380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843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Нахождение сильнейших путей в графе.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работы алгоритма метода Шульце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4270"/>
            <a:ext cx="1163701" cy="186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01" y="2122577"/>
            <a:ext cx="1745463" cy="242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64" y="1972000"/>
            <a:ext cx="2083492" cy="272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10" y="1891917"/>
            <a:ext cx="2077347" cy="304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557" y="1868170"/>
            <a:ext cx="2058909" cy="307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0533" y="5146483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 промежуточных узлов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20068" y="5146483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Промежуточный узел 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561209" y="5147900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Промежуточные узлы А,В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444189" y="5147900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Промежуточные узлы А,В,С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20757" y="5147900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Промежуточные узлы </a:t>
            </a:r>
            <a:r>
              <a:rPr lang="en-US" dirty="0" smtClean="0"/>
              <a:t>A,B,C,D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07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Карта сильнейших путей в графе выборов.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работы алгоритма метода Шульце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6771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558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Карта сильнейших путей в графе выборов (массив).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работы алгоритма метода Шульце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90775"/>
            <a:ext cx="3657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477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Финальный этап – подсчет результатов.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работы алгоритма метода Шульце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2924944"/>
            <a:ext cx="5274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Winners = [[2], [2, 0], [ ], [2, 1, 0]]</a:t>
            </a:r>
          </a:p>
          <a:p>
            <a:pPr algn="ctr"/>
            <a:r>
              <a:rPr lang="en-US" sz="2400" dirty="0" smtClean="0"/>
              <a:t>A = 1, B = 2, C = 0, D = 3.</a:t>
            </a:r>
          </a:p>
          <a:p>
            <a:pPr algn="ctr"/>
            <a:r>
              <a:rPr lang="ru-RU" sz="2400" b="1" dirty="0" smtClean="0"/>
              <a:t>Победитель кандидат </a:t>
            </a:r>
            <a:r>
              <a:rPr lang="en-US" sz="2400" b="1" dirty="0" smtClean="0"/>
              <a:t>D.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718786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5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Достоинством </a:t>
            </a:r>
            <a:r>
              <a:rPr lang="ru-RU" sz="2000" dirty="0"/>
              <a:t>метода является более полный и тонкий учет реальных предпочтений избирателей в большинстве случаев достаточный для преодоления парадокса Кондорсе. </a:t>
            </a:r>
            <a:endParaRPr lang="ru-RU" sz="2000" dirty="0" smtClean="0"/>
          </a:p>
          <a:p>
            <a:r>
              <a:rPr lang="ru-RU" sz="2000" dirty="0" smtClean="0"/>
              <a:t>Недостатком </a:t>
            </a:r>
            <a:r>
              <a:rPr lang="ru-RU" sz="2000" dirty="0"/>
              <a:t>является сложность анализа вследствие полноты матрицы прямых побед и обилия вариантов косвенных побед. 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работы алгоритма метода Шульце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448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реализации алгоритма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268760"/>
            <a:ext cx="3240360" cy="367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4017250" cy="538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852" y="5116542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попарного сравнения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5514069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нахождения</a:t>
            </a:r>
          </a:p>
          <a:p>
            <a:r>
              <a:rPr lang="ru-RU" dirty="0" smtClean="0"/>
              <a:t>Сильнейшего пути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565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реализации алгоритма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296306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подсчета результатов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140968"/>
            <a:ext cx="435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функция с инициализацией</a:t>
            </a:r>
          </a:p>
          <a:p>
            <a:r>
              <a:rPr lang="ru-RU" dirty="0" smtClean="0"/>
              <a:t>массива бюллетеней.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23" y="1270585"/>
            <a:ext cx="320178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8028211" cy="210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278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реализации алгоритма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44672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03549" y="5013176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работы алгоритма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782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268760"/>
            <a:ext cx="74446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ОГЛАВЛЕНИЕ: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Введение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Метод Кондорсе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Парадокс Кондорсе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Метод Шульце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Описание работы алгоритма метода Шульце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Пример реализации алгоритма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1119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30027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Ссылки:</a:t>
            </a:r>
          </a:p>
          <a:p>
            <a:pPr lvl="0"/>
            <a:r>
              <a:rPr lang="ru-RU" sz="2400" dirty="0" smtClean="0"/>
              <a:t>1. </a:t>
            </a:r>
            <a:r>
              <a:rPr lang="ru-RU" sz="2400" dirty="0" err="1" smtClean="0"/>
              <a:t>С.А.Смирнов</a:t>
            </a:r>
            <a:r>
              <a:rPr lang="ru-RU" sz="2400" dirty="0"/>
              <a:t>, </a:t>
            </a:r>
            <a:r>
              <a:rPr lang="ru-RU" sz="2400" dirty="0" err="1"/>
              <a:t>К.А.Ильчук</a:t>
            </a:r>
            <a:r>
              <a:rPr lang="ru-RU" sz="2400" dirty="0"/>
              <a:t>, Алгоритмы </a:t>
            </a:r>
            <a:r>
              <a:rPr lang="ru-RU" sz="2400" dirty="0" smtClean="0"/>
              <a:t>определения</a:t>
            </a:r>
          </a:p>
          <a:p>
            <a:pPr lvl="0"/>
            <a:r>
              <a:rPr lang="ru-RU" sz="2400" dirty="0" smtClean="0"/>
              <a:t>победителя </a:t>
            </a:r>
            <a:r>
              <a:rPr lang="ru-RU" sz="2400" dirty="0"/>
              <a:t>при коллективном выборе на основе </a:t>
            </a:r>
            <a:endParaRPr lang="ru-RU" sz="2400" dirty="0" smtClean="0"/>
          </a:p>
          <a:p>
            <a:pPr lvl="0"/>
            <a:r>
              <a:rPr lang="ru-RU" sz="2400" dirty="0" smtClean="0"/>
              <a:t>подхода </a:t>
            </a:r>
            <a:r>
              <a:rPr lang="ru-RU" sz="2400" dirty="0"/>
              <a:t>Кондорсе, 2011. </a:t>
            </a:r>
            <a:endParaRPr lang="ru-RU" sz="2400" dirty="0" smtClean="0"/>
          </a:p>
          <a:p>
            <a:pPr lvl="0"/>
            <a:r>
              <a:rPr lang="ru-RU" sz="2400" dirty="0" smtClean="0"/>
              <a:t>2. Ричард </a:t>
            </a:r>
            <a:r>
              <a:rPr lang="ru-RU" sz="2400" dirty="0" err="1"/>
              <a:t>Румельт</a:t>
            </a:r>
            <a:r>
              <a:rPr lang="ru-RU" sz="2400" dirty="0"/>
              <a:t>, Хорошая стратегия, плохая стратегия</a:t>
            </a:r>
            <a:r>
              <a:rPr lang="ru-RU" sz="2400" dirty="0" smtClean="0"/>
              <a:t>.</a:t>
            </a:r>
          </a:p>
          <a:p>
            <a:pPr lvl="0"/>
            <a:r>
              <a:rPr lang="ru-RU" sz="2400" dirty="0" smtClean="0"/>
              <a:t>В </a:t>
            </a:r>
            <a:r>
              <a:rPr lang="ru-RU" sz="2400" dirty="0"/>
              <a:t>чем отличие и почему это важно, 2013. </a:t>
            </a:r>
            <a:endParaRPr lang="ru-RU" sz="2400" dirty="0" smtClean="0"/>
          </a:p>
          <a:p>
            <a:pPr lvl="0"/>
            <a:r>
              <a:rPr lang="ru-RU" sz="2400" dirty="0" smtClean="0"/>
              <a:t>3. </a:t>
            </a:r>
            <a:r>
              <a:rPr lang="ru-RU" sz="2400" dirty="0" err="1" smtClean="0"/>
              <a:t>Искуственный</a:t>
            </a:r>
            <a:r>
              <a:rPr lang="ru-RU" sz="2400" dirty="0" smtClean="0"/>
              <a:t> </a:t>
            </a:r>
            <a:r>
              <a:rPr lang="ru-RU" sz="2400" dirty="0"/>
              <a:t>интеллект: стратегии и методы </a:t>
            </a:r>
            <a:endParaRPr lang="ru-RU" sz="2400" dirty="0" smtClean="0"/>
          </a:p>
          <a:p>
            <a:pPr lvl="0"/>
            <a:r>
              <a:rPr lang="ru-RU" sz="2400" dirty="0" smtClean="0"/>
              <a:t>решения </a:t>
            </a:r>
            <a:r>
              <a:rPr lang="ru-RU" sz="2400" dirty="0"/>
              <a:t>сложных проблем, 4-е издания. </a:t>
            </a:r>
          </a:p>
        </p:txBody>
      </p:sp>
    </p:spTree>
    <p:extLst>
      <p:ext uri="{BB962C8B-B14F-4D97-AF65-F5344CB8AC3E}">
        <p14:creationId xmlns:p14="http://schemas.microsoft.com/office/powerpoint/2010/main" val="2689621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Применяющиеся в настоящее время системы, базирующиеся на абсолютном или относительном большинстве голосов, не могут обеспечить адекватного отражения желания даже участвовавших в выборах людей.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321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Выведен в 1785 году Николем де Кондорсе.</a:t>
            </a:r>
          </a:p>
          <a:p>
            <a:r>
              <a:rPr lang="ru-RU" sz="2000" dirty="0" smtClean="0"/>
              <a:t>Согласно </a:t>
            </a:r>
            <a:r>
              <a:rPr lang="ru-RU" sz="2000" dirty="0"/>
              <a:t>принципу Кондорсе, для определения истинной воли большинства необходимо, чтобы каждый голосующий провел </a:t>
            </a:r>
            <a:r>
              <a:rPr lang="ru-RU" sz="2000" dirty="0" err="1"/>
              <a:t>ранжировку</a:t>
            </a:r>
            <a:r>
              <a:rPr lang="ru-RU" sz="2000" dirty="0"/>
              <a:t> всех кандидатов в порядке их предпочтения. </a:t>
            </a:r>
            <a:endParaRPr lang="ru-RU" sz="2000" dirty="0" smtClean="0"/>
          </a:p>
          <a:p>
            <a:r>
              <a:rPr lang="ru-RU" sz="2000" dirty="0"/>
              <a:t>Победителем становится кандидат, побеждающий всех при парном сравнении.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Кондорсе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505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Рассмотрим принцип Кондорсе на примере ранжированных альтернатив </a:t>
            </a:r>
            <a:r>
              <a:rPr lang="en-US" sz="2000" dirty="0"/>
              <a:t>a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,</a:t>
            </a:r>
            <a:r>
              <a:rPr lang="en-US" sz="2000" dirty="0" smtClean="0"/>
              <a:t>a</a:t>
            </a:r>
            <a:r>
              <a:rPr lang="ru-RU" sz="2000" baseline="-25000" dirty="0"/>
              <a:t>2</a:t>
            </a:r>
            <a:r>
              <a:rPr lang="ru-RU" sz="2000" dirty="0"/>
              <a:t>,</a:t>
            </a:r>
            <a:r>
              <a:rPr lang="en-US" sz="2000" dirty="0"/>
              <a:t>a</a:t>
            </a:r>
            <a:r>
              <a:rPr lang="ru-RU" sz="2000" baseline="-25000" dirty="0"/>
              <a:t>3</a:t>
            </a:r>
            <a:r>
              <a:rPr lang="ru-RU" sz="2000" dirty="0"/>
              <a:t>,</a:t>
            </a:r>
            <a:r>
              <a:rPr lang="en-US" sz="2000" dirty="0"/>
              <a:t>a</a:t>
            </a:r>
            <a:r>
              <a:rPr lang="ru-RU" sz="2000" baseline="-25000" dirty="0"/>
              <a:t>4</a:t>
            </a:r>
            <a:r>
              <a:rPr lang="ru-RU" sz="2000" dirty="0"/>
              <a:t>,</a:t>
            </a:r>
            <a:r>
              <a:rPr lang="en-US" sz="2000" dirty="0"/>
              <a:t>a</a:t>
            </a:r>
            <a:r>
              <a:rPr lang="ru-RU" sz="2000" baseline="-25000" dirty="0"/>
              <a:t>5</a:t>
            </a:r>
            <a:r>
              <a:rPr lang="ru-RU" sz="2000" dirty="0"/>
              <a:t>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Кондорсе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40977"/>
              </p:ext>
            </p:extLst>
          </p:nvPr>
        </p:nvGraphicFramePr>
        <p:xfrm>
          <a:off x="611560" y="2276872"/>
          <a:ext cx="2851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/>
                <a:gridCol w="570230"/>
                <a:gridCol w="570230"/>
                <a:gridCol w="570230"/>
                <a:gridCol w="57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43785"/>
              </p:ext>
            </p:extLst>
          </p:nvPr>
        </p:nvGraphicFramePr>
        <p:xfrm>
          <a:off x="4788024" y="2276872"/>
          <a:ext cx="32150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68"/>
                <a:gridCol w="527368"/>
                <a:gridCol w="527368"/>
                <a:gridCol w="527368"/>
                <a:gridCol w="527368"/>
                <a:gridCol w="527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ik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7784" y="5339689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K=4, m</a:t>
            </a:r>
            <a:r>
              <a:rPr lang="en-US" sz="2400" b="1" baseline="-25000" dirty="0" smtClean="0"/>
              <a:t>14</a:t>
            </a:r>
            <a:r>
              <a:rPr lang="en-US" sz="2400" b="1" dirty="0" smtClean="0"/>
              <a:t>&gt;=m</a:t>
            </a:r>
            <a:r>
              <a:rPr lang="en-US" sz="2400" b="1" baseline="-25000" dirty="0" smtClean="0"/>
              <a:t>41</a:t>
            </a:r>
            <a:r>
              <a:rPr lang="en-US" sz="2400" b="1" dirty="0" smtClean="0"/>
              <a:t>, 4&gt;1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03352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Парадокс Кондорсе заключается в возможной противоречивости коллективного выбора избирателей при транзитивности выбора каждого избирателя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Подобный парадокс возникает в случаях выбора из трех и более вариантов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Победителя нет.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Парадокс Кондорсе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474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Парадокс Кондорсе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19200"/>
              </p:ext>
            </p:extLst>
          </p:nvPr>
        </p:nvGraphicFramePr>
        <p:xfrm>
          <a:off x="1115616" y="1484784"/>
          <a:ext cx="6720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2"/>
                <a:gridCol w="1680102"/>
                <a:gridCol w="1680102"/>
                <a:gridCol w="168010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Алек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Беверли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Крейг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«Железо»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«Чипы»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«Решения»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9425" y="3356992"/>
            <a:ext cx="4099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А - Железо</a:t>
            </a:r>
            <a:r>
              <a:rPr lang="en-US" sz="2000" b="1" dirty="0" smtClean="0"/>
              <a:t> &gt;</a:t>
            </a:r>
            <a:r>
              <a:rPr lang="ru-RU" sz="2000" b="1" dirty="0" smtClean="0"/>
              <a:t> Чипы</a:t>
            </a:r>
            <a:r>
              <a:rPr lang="en-US" sz="2000" b="1" dirty="0" smtClean="0"/>
              <a:t> &gt;</a:t>
            </a:r>
            <a:r>
              <a:rPr lang="ru-RU" sz="2000" b="1" dirty="0" smtClean="0"/>
              <a:t> Решения</a:t>
            </a:r>
          </a:p>
          <a:p>
            <a:pPr algn="ctr"/>
            <a:r>
              <a:rPr lang="ru-RU" sz="2000" b="1" dirty="0" smtClean="0"/>
              <a:t>Б - Решения</a:t>
            </a:r>
            <a:r>
              <a:rPr lang="en-US" sz="2000" b="1" dirty="0" smtClean="0"/>
              <a:t> &gt;</a:t>
            </a:r>
            <a:r>
              <a:rPr lang="ru-RU" sz="2000" b="1" dirty="0" smtClean="0"/>
              <a:t> Железо</a:t>
            </a:r>
            <a:r>
              <a:rPr lang="en-US" sz="2000" b="1" dirty="0" smtClean="0"/>
              <a:t> &gt;</a:t>
            </a:r>
            <a:r>
              <a:rPr lang="ru-RU" sz="2000" b="1" dirty="0" smtClean="0"/>
              <a:t> Чипы</a:t>
            </a:r>
          </a:p>
          <a:p>
            <a:pPr algn="ctr"/>
            <a:r>
              <a:rPr lang="ru-RU" sz="2000" b="1" dirty="0" smtClean="0"/>
              <a:t>К - Чипы</a:t>
            </a:r>
            <a:r>
              <a:rPr lang="en-US" sz="2000" b="1" dirty="0" smtClean="0"/>
              <a:t> &gt;</a:t>
            </a:r>
            <a:r>
              <a:rPr lang="ru-RU" sz="2000" b="1" dirty="0" smtClean="0"/>
              <a:t> Решения</a:t>
            </a:r>
            <a:r>
              <a:rPr lang="en-US" sz="2000" b="1" dirty="0" smtClean="0"/>
              <a:t> &gt;</a:t>
            </a:r>
            <a:r>
              <a:rPr lang="ru-RU" sz="2000" b="1" dirty="0" smtClean="0"/>
              <a:t> Железо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11838" y="4509120"/>
            <a:ext cx="7241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Чипы</a:t>
            </a:r>
            <a:r>
              <a:rPr lang="en-US" sz="2000" b="1" dirty="0" smtClean="0"/>
              <a:t> &gt;</a:t>
            </a:r>
            <a:r>
              <a:rPr lang="ru-RU" sz="2000" b="1" dirty="0" smtClean="0"/>
              <a:t> Решения; Решения</a:t>
            </a:r>
            <a:r>
              <a:rPr lang="en-US" sz="2000" b="1" dirty="0" smtClean="0"/>
              <a:t> &gt;</a:t>
            </a:r>
            <a:r>
              <a:rPr lang="ru-RU" sz="2000" b="1" dirty="0" smtClean="0"/>
              <a:t> Железо; Железо</a:t>
            </a:r>
            <a:r>
              <a:rPr lang="en-US" sz="2000" b="1" dirty="0" smtClean="0"/>
              <a:t> &gt;</a:t>
            </a:r>
            <a:r>
              <a:rPr lang="ru-RU" sz="2000" b="1" dirty="0" smtClean="0"/>
              <a:t> Чипы</a:t>
            </a:r>
            <a:r>
              <a:rPr lang="ru-RU" sz="2000" b="1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0528" y="5301208"/>
            <a:ext cx="633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Бесконечный цикл, победителя выявить невозможно.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959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Система голосования на основе метода Кондорсе, реализованная </a:t>
            </a:r>
            <a:r>
              <a:rPr lang="ru-RU" sz="2000" dirty="0" err="1" smtClean="0"/>
              <a:t>Маркусом</a:t>
            </a:r>
            <a:r>
              <a:rPr lang="ru-RU" sz="2000" dirty="0" smtClean="0"/>
              <a:t> Шульце в 1997 году.</a:t>
            </a:r>
          </a:p>
          <a:p>
            <a:r>
              <a:rPr lang="ru-RU" sz="2000" dirty="0"/>
              <a:t>Формально этот метод способен определять победителя даже, когда согласно критерию Кондорсе его нет, а именно при наличии парадокса Кондорсе. </a:t>
            </a:r>
          </a:p>
          <a:p>
            <a:r>
              <a:rPr lang="ru-RU" sz="2000" dirty="0"/>
              <a:t>Метод Шульце использует концепцию учета косвенных </a:t>
            </a:r>
            <a:r>
              <a:rPr lang="ru-RU" sz="2000" dirty="0" smtClean="0"/>
              <a:t>побед.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Шульце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315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</TotalTime>
  <Words>612</Words>
  <Application>Microsoft Office PowerPoint</Application>
  <PresentationFormat>Экран (4:3)</PresentationFormat>
  <Paragraphs>154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Открытая</vt:lpstr>
      <vt:lpstr>Системы голосований Метод Шульце</vt:lpstr>
      <vt:lpstr>Презентация PowerPoint</vt:lpstr>
      <vt:lpstr>Презентация PowerPoint</vt:lpstr>
      <vt:lpstr>Введение</vt:lpstr>
      <vt:lpstr>Метод Кондорсе</vt:lpstr>
      <vt:lpstr>Метод Кондорсе</vt:lpstr>
      <vt:lpstr>Парадокс Кондорсе</vt:lpstr>
      <vt:lpstr>Парадокс Кондорсе</vt:lpstr>
      <vt:lpstr>Метод Шульце</vt:lpstr>
      <vt:lpstr>Описание работы алгоритма метода Шульце</vt:lpstr>
      <vt:lpstr>Описание работы алгоритма метода Шульце</vt:lpstr>
      <vt:lpstr>Описание работы алгоритма метода Шульце</vt:lpstr>
      <vt:lpstr>Описание работы алгоритма метода Шульце</vt:lpstr>
      <vt:lpstr>Описание работы алгоритма метода Шульце</vt:lpstr>
      <vt:lpstr>Описание работы алгоритма метода Шульце</vt:lpstr>
      <vt:lpstr>Описание работы алгоритма метода Шульце</vt:lpstr>
      <vt:lpstr>Пример реализации алгоритма</vt:lpstr>
      <vt:lpstr>Пример реализации алгоритма</vt:lpstr>
      <vt:lpstr>Пример реализации алгоритма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голосований Метод Шульце</dc:title>
  <dc:creator>user</dc:creator>
  <cp:lastModifiedBy>user</cp:lastModifiedBy>
  <cp:revision>19</cp:revision>
  <dcterms:created xsi:type="dcterms:W3CDTF">2018-05-04T15:47:58Z</dcterms:created>
  <dcterms:modified xsi:type="dcterms:W3CDTF">2018-05-15T08:22:19Z</dcterms:modified>
</cp:coreProperties>
</file>