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92" r:id="rId6"/>
    <p:sldId id="260" r:id="rId7"/>
    <p:sldId id="261" r:id="rId8"/>
    <p:sldId id="262" r:id="rId9"/>
    <p:sldId id="263" r:id="rId10"/>
    <p:sldId id="293" r:id="rId11"/>
    <p:sldId id="294" r:id="rId12"/>
    <p:sldId id="266" r:id="rId13"/>
    <p:sldId id="267" r:id="rId14"/>
    <p:sldId id="287" r:id="rId15"/>
    <p:sldId id="264" r:id="rId16"/>
    <p:sldId id="265" r:id="rId17"/>
    <p:sldId id="288" r:id="rId18"/>
    <p:sldId id="268" r:id="rId19"/>
    <p:sldId id="271" r:id="rId20"/>
    <p:sldId id="272" r:id="rId21"/>
    <p:sldId id="289" r:id="rId22"/>
    <p:sldId id="269" r:id="rId23"/>
    <p:sldId id="270" r:id="rId24"/>
    <p:sldId id="297" r:id="rId25"/>
    <p:sldId id="298" r:id="rId26"/>
    <p:sldId id="290" r:id="rId27"/>
    <p:sldId id="291" r:id="rId28"/>
    <p:sldId id="295" r:id="rId29"/>
    <p:sldId id="296" r:id="rId30"/>
    <p:sldId id="299" r:id="rId31"/>
    <p:sldId id="300" r:id="rId32"/>
    <p:sldId id="301" r:id="rId33"/>
    <p:sldId id="285" r:id="rId34"/>
    <p:sldId id="282" r:id="rId35"/>
    <p:sldId id="286" r:id="rId36"/>
    <p:sldId id="281" r:id="rId37"/>
    <p:sldId id="273" r:id="rId38"/>
    <p:sldId id="274" r:id="rId39"/>
    <p:sldId id="613" r:id="rId40"/>
    <p:sldId id="608" r:id="rId41"/>
    <p:sldId id="278" r:id="rId42"/>
    <p:sldId id="277" r:id="rId4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EC91BAB-F3B0-4462-9BE0-6B454897A15E}">
          <p14:sldIdLst>
            <p14:sldId id="256"/>
            <p14:sldId id="257"/>
            <p14:sldId id="258"/>
          </p14:sldIdLst>
        </p14:section>
        <p14:section name="Inheritance" id="{5DD2F053-4D57-4BBF-B233-7F78F860DBDA}">
          <p14:sldIdLst>
            <p14:sldId id="259"/>
            <p14:sldId id="292"/>
            <p14:sldId id="260"/>
            <p14:sldId id="261"/>
            <p14:sldId id="262"/>
            <p14:sldId id="263"/>
            <p14:sldId id="293"/>
            <p14:sldId id="294"/>
          </p14:sldIdLst>
        </p14:section>
        <p14:section name="Forms of Inheritance" id="{CA78C1A6-05CA-4FE2-9644-92EBDA49B153}">
          <p14:sldIdLst>
            <p14:sldId id="266"/>
            <p14:sldId id="267"/>
            <p14:sldId id="287"/>
            <p14:sldId id="264"/>
            <p14:sldId id="265"/>
            <p14:sldId id="288"/>
            <p14:sldId id="268"/>
            <p14:sldId id="271"/>
            <p14:sldId id="272"/>
            <p14:sldId id="289"/>
            <p14:sldId id="269"/>
            <p14:sldId id="270"/>
            <p14:sldId id="297"/>
            <p14:sldId id="298"/>
            <p14:sldId id="290"/>
            <p14:sldId id="291"/>
            <p14:sldId id="295"/>
            <p14:sldId id="296"/>
          </p14:sldIdLst>
        </p14:section>
        <p14:section name="Method Resolution Order" id="{74764A79-E33C-47C0-AFE1-3209B5E6E61F}">
          <p14:sldIdLst>
            <p14:sldId id="299"/>
            <p14:sldId id="300"/>
            <p14:sldId id="301"/>
          </p14:sldIdLst>
        </p14:section>
        <p14:section name="Mixins" id="{951FC25D-54AE-4C5F-878B-E580B1F4458D}">
          <p14:sldIdLst>
            <p14:sldId id="285"/>
            <p14:sldId id="282"/>
            <p14:sldId id="286"/>
            <p14:sldId id="281"/>
          </p14:sldIdLst>
        </p14:section>
        <p14:section name="Conclusion" id="{293C1A56-79B1-4B02-9569-4BA9E47572FD}">
          <p14:sldIdLst>
            <p14:sldId id="273"/>
            <p14:sldId id="274"/>
            <p14:sldId id="613"/>
            <p14:sldId id="608"/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89F54-9659-5B14-D5C1-B3651D5731C9}" v="133" dt="2020-03-12T11:58:16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37" autoAdjust="0"/>
    <p:restoredTop sz="94660"/>
  </p:normalViewPr>
  <p:slideViewPr>
    <p:cSldViewPr snapToGrid="0">
      <p:cViewPr varScale="1">
        <p:scale>
          <a:sx n="37" d="100"/>
          <a:sy n="37" d="100"/>
        </p:scale>
        <p:origin x="72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5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5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5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02219B5-0B4C-46A4-A4E1-62E59766660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3E891D6-3A82-4A56-9140-EACE30F6D3F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9710858-74E3-4A37-8BFB-80FDB7DC889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0D9E15E-30C1-4DB3-841E-B1D98A9E90B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9B9EF23-1843-4C53-BAA2-E2D067E976E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7F04D26-8FFF-44BE-A788-4D421502C56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8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D6703D-E94A-4278-A264-414962AC8F1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68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806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1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2676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01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081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4843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75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0406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50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344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1200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5488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12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\\media\primo\New%20Volume\SoftUni\Advanced\Jan-2020\Python-OOP\06-Inheritance\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8708400" y="6130800"/>
            <a:ext cx="2950920" cy="34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en-US" sz="1800" b="1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https://softuni.bg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8708400" y="5756760"/>
            <a:ext cx="295092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en-US" sz="2000" b="1" strike="noStrike" spc="-1">
                <a:solidFill>
                  <a:srgbClr val="1A334C"/>
                </a:solidFill>
                <a:latin typeface="Calibri"/>
              </a:rPr>
              <a:t>Software University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552960" y="5344200"/>
            <a:ext cx="2980080" cy="44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alibri"/>
              </a:rPr>
              <a:t>Technical Trainers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2" name="CustomShape 4"/>
          <p:cNvSpPr/>
          <p:nvPr/>
        </p:nvSpPr>
        <p:spPr>
          <a:xfrm>
            <a:off x="552960" y="4851720"/>
            <a:ext cx="298008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800" b="1" strike="noStrike" spc="-1">
                <a:solidFill>
                  <a:srgbClr val="234465"/>
                </a:solidFill>
                <a:latin typeface="Calibri"/>
              </a:rPr>
              <a:t>SoftUni Team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63" name="CustomShape 5"/>
          <p:cNvSpPr/>
          <p:nvPr/>
        </p:nvSpPr>
        <p:spPr>
          <a:xfrm>
            <a:off x="554040" y="1258200"/>
            <a:ext cx="11082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3600" b="0" strike="noStrike" spc="-1">
                <a:solidFill>
                  <a:srgbClr val="234465"/>
                </a:solidFill>
                <a:latin typeface="Calibri"/>
              </a:rPr>
              <a:t>Capability to Inherit Other Properties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64" name="CustomShape 6"/>
          <p:cNvSpPr/>
          <p:nvPr/>
        </p:nvSpPr>
        <p:spPr>
          <a:xfrm>
            <a:off x="554040" y="321480"/>
            <a:ext cx="11082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strike="noStrike" spc="-1" dirty="0">
                <a:solidFill>
                  <a:srgbClr val="234465"/>
                </a:solidFill>
                <a:latin typeface="+mj-lt"/>
                <a:cs typeface="Calibri" panose="020F0502020204030204" pitchFamily="34" charset="0"/>
              </a:rPr>
              <a:t>Inheritance</a:t>
            </a:r>
            <a:endParaRPr lang="en-US" sz="4800" b="0" strike="noStrike" spc="-1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365" name="Picture 3"/>
          <p:cNvPicPr/>
          <p:nvPr/>
        </p:nvPicPr>
        <p:blipFill>
          <a:blip r:embed="rId4"/>
          <a:stretch/>
        </p:blipFill>
        <p:spPr>
          <a:xfrm>
            <a:off x="552960" y="2244600"/>
            <a:ext cx="2470680" cy="247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two classes named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Food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Fruit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Food</a:t>
            </a:r>
            <a:r>
              <a:rPr lang="en-US" sz="3400" b="1" strike="noStrike" spc="-1" dirty="0"/>
              <a:t> </a:t>
            </a:r>
            <a:r>
              <a:rPr lang="en-US" sz="3400" spc="-1" dirty="0"/>
              <a:t>will receive </a:t>
            </a:r>
            <a:r>
              <a:rPr lang="en-US" sz="34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expiration_date</a:t>
            </a:r>
            <a:r>
              <a:rPr lang="en-US" sz="3400" spc="-1" dirty="0"/>
              <a:t> upon initialization</a:t>
            </a:r>
            <a:endParaRPr lang="en-US" sz="3400" b="0" strike="noStrike" spc="-1" dirty="0"/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Fruit</a:t>
            </a:r>
            <a:r>
              <a:rPr lang="en-US" sz="3400" b="1" strike="noStrike" spc="-1" dirty="0"/>
              <a:t> </a:t>
            </a:r>
            <a:r>
              <a:rPr lang="en-US" sz="3400" spc="-1" dirty="0"/>
              <a:t>will receive </a:t>
            </a:r>
            <a:r>
              <a:rPr lang="en-US" sz="34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400" spc="-1" dirty="0"/>
              <a:t> and </a:t>
            </a:r>
            <a:r>
              <a:rPr lang="en-US" sz="34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expiration_date</a:t>
            </a:r>
            <a:r>
              <a:rPr lang="en-US" sz="3400" spc="-1" dirty="0"/>
              <a:t> upon initialization</a:t>
            </a:r>
            <a:endParaRPr lang="en-US" sz="3400" b="0" strike="noStrike" spc="-1" dirty="0"/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>
                <a:solidFill>
                  <a:schemeClr val="bg1"/>
                </a:solidFill>
              </a:rPr>
              <a:t>Fruit</a:t>
            </a:r>
            <a:r>
              <a:rPr lang="en-US" sz="3600" b="0" strike="noStrike" spc="-1" dirty="0"/>
              <a:t> should inherit from </a:t>
            </a:r>
            <a:r>
              <a:rPr lang="en-US" sz="3600" b="1" strike="noStrike" spc="-1" dirty="0">
                <a:solidFill>
                  <a:schemeClr val="bg1"/>
                </a:solidFill>
              </a:rPr>
              <a:t>Food</a:t>
            </a:r>
          </a:p>
        </p:txBody>
      </p:sp>
      <p:sp>
        <p:nvSpPr>
          <p:cNvPr id="391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</a:t>
            </a:r>
            <a:r>
              <a:rPr lang="en-US" sz="4000" b="1" spc="-1" dirty="0">
                <a:solidFill>
                  <a:srgbClr val="FFFFFF"/>
                </a:solidFill>
                <a:latin typeface="+mj-lt"/>
              </a:rPr>
              <a:t>Food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D5F7586-43A8-4DC4-BEF2-F90423D1F13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10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80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1302081" y="2014003"/>
            <a:ext cx="9587838" cy="3652012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class Food:</a:t>
            </a: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    def __</a:t>
            </a:r>
            <a:r>
              <a:rPr lang="en-US" sz="2800" b="1" spc="-1" dirty="0" err="1">
                <a:latin typeface="Consolas" panose="020B0609020204030204" pitchFamily="49" charset="0"/>
              </a:rPr>
              <a:t>init</a:t>
            </a:r>
            <a:r>
              <a:rPr lang="en-US" sz="2800" b="1" spc="-1" dirty="0">
                <a:latin typeface="Consolas" panose="020B0609020204030204" pitchFamily="49" charset="0"/>
              </a:rPr>
              <a:t>__(self, </a:t>
            </a:r>
            <a:r>
              <a:rPr lang="en-US" sz="2800" b="1" spc="-1" dirty="0" err="1">
                <a:latin typeface="Consolas" panose="020B0609020204030204" pitchFamily="49" charset="0"/>
              </a:rPr>
              <a:t>expiration_date</a:t>
            </a:r>
            <a:r>
              <a:rPr lang="en-US" sz="28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        </a:t>
            </a:r>
            <a:r>
              <a:rPr lang="en-US" sz="2800" b="1" spc="-1" dirty="0" err="1">
                <a:latin typeface="Consolas" panose="020B0609020204030204" pitchFamily="49" charset="0"/>
              </a:rPr>
              <a:t>self.expiration_date</a:t>
            </a:r>
            <a:r>
              <a:rPr lang="en-US" sz="2800" b="1" spc="-1" dirty="0">
                <a:latin typeface="Consolas" panose="020B0609020204030204" pitchFamily="49" charset="0"/>
              </a:rPr>
              <a:t> = </a:t>
            </a:r>
            <a:r>
              <a:rPr lang="en-US" sz="2800" b="1" spc="-1" dirty="0" err="1">
                <a:latin typeface="Consolas" panose="020B0609020204030204" pitchFamily="49" charset="0"/>
              </a:rPr>
              <a:t>expiration_date</a:t>
            </a:r>
            <a:endParaRPr lang="en-US" sz="28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1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class Fruit(</a:t>
            </a:r>
            <a:r>
              <a:rPr lang="en-US" sz="28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Food</a:t>
            </a:r>
            <a:r>
              <a:rPr lang="en-US" sz="28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    def __</a:t>
            </a:r>
            <a:r>
              <a:rPr lang="en-US" sz="2800" b="1" spc="-1" dirty="0" err="1">
                <a:latin typeface="Consolas" panose="020B0609020204030204" pitchFamily="49" charset="0"/>
              </a:rPr>
              <a:t>init</a:t>
            </a:r>
            <a:r>
              <a:rPr lang="en-US" sz="2800" b="1" spc="-1" dirty="0">
                <a:latin typeface="Consolas" panose="020B0609020204030204" pitchFamily="49" charset="0"/>
              </a:rPr>
              <a:t>__(self, name, </a:t>
            </a:r>
            <a:r>
              <a:rPr lang="en-US" sz="2800" b="1" spc="-1" dirty="0" err="1">
                <a:latin typeface="Consolas" panose="020B0609020204030204" pitchFamily="49" charset="0"/>
              </a:rPr>
              <a:t>expiration_date</a:t>
            </a:r>
            <a:r>
              <a:rPr lang="en-US" sz="28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        </a:t>
            </a:r>
            <a:r>
              <a:rPr lang="en-US" sz="28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super()</a:t>
            </a:r>
            <a:r>
              <a:rPr lang="en-US" sz="2800" b="1" spc="-1" dirty="0">
                <a:latin typeface="Consolas" panose="020B0609020204030204" pitchFamily="49" charset="0"/>
              </a:rPr>
              <a:t>.__</a:t>
            </a:r>
            <a:r>
              <a:rPr lang="en-US" sz="2800" b="1" spc="-1" dirty="0" err="1">
                <a:latin typeface="Consolas" panose="020B0609020204030204" pitchFamily="49" charset="0"/>
              </a:rPr>
              <a:t>init</a:t>
            </a:r>
            <a:r>
              <a:rPr lang="en-US" sz="2800" b="1" spc="-1" dirty="0">
                <a:latin typeface="Consolas" panose="020B0609020204030204" pitchFamily="49" charset="0"/>
              </a:rPr>
              <a:t>__(</a:t>
            </a:r>
            <a:r>
              <a:rPr lang="en-US" sz="2800" b="1" spc="-1" dirty="0" err="1">
                <a:latin typeface="Consolas" panose="020B0609020204030204" pitchFamily="49" charset="0"/>
              </a:rPr>
              <a:t>expiration_date</a:t>
            </a:r>
            <a:r>
              <a:rPr lang="en-US" sz="2800" b="1" spc="-1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        self.name = name</a:t>
            </a:r>
            <a:endParaRPr lang="en-US" sz="28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Food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984BAB-FAB6-4699-A8A2-447040D7109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11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685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4000" b="0" strike="noStrike" spc="-1" dirty="0">
                <a:solidFill>
                  <a:srgbClr val="234465"/>
                </a:solidFill>
              </a:rPr>
              <a:t>Single, Multiple and Multilevel</a:t>
            </a:r>
            <a:endParaRPr lang="en-US" sz="4000" b="0" strike="noStrike" spc="-1" dirty="0"/>
          </a:p>
        </p:txBody>
      </p:sp>
      <p:sp>
        <p:nvSpPr>
          <p:cNvPr id="39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234465"/>
                </a:solidFill>
                <a:latin typeface="+mj-lt"/>
              </a:rPr>
              <a:t>Forms of Inheritance</a:t>
            </a:r>
            <a:endParaRPr lang="en-US" sz="5400" b="0" strike="noStrike" spc="-1" dirty="0">
              <a:latin typeface="+mj-lt"/>
            </a:endParaRPr>
          </a:p>
        </p:txBody>
      </p:sp>
      <p:pic>
        <p:nvPicPr>
          <p:cNvPr id="399" name="Picture 3"/>
          <p:cNvPicPr/>
          <p:nvPr/>
        </p:nvPicPr>
        <p:blipFill>
          <a:blip r:embed="rId2"/>
          <a:stretch/>
        </p:blipFill>
        <p:spPr>
          <a:xfrm>
            <a:off x="4876920" y="1445760"/>
            <a:ext cx="2437200" cy="243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trike="noStrike" spc="-1" dirty="0"/>
              <a:t>There are four types of inheritance</a:t>
            </a:r>
          </a:p>
          <a:p>
            <a:pPr marL="8175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Single</a:t>
            </a:r>
            <a:r>
              <a:rPr lang="en-US" sz="3400" b="1" strike="noStrike" spc="-1" dirty="0"/>
              <a:t> </a:t>
            </a:r>
          </a:p>
          <a:p>
            <a:pPr marL="8175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Multiple</a:t>
            </a:r>
            <a:r>
              <a:rPr lang="en-US" sz="3400" b="0" strike="noStrike" spc="-1" dirty="0"/>
              <a:t> </a:t>
            </a:r>
          </a:p>
          <a:p>
            <a:pPr marL="8175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Multilevel</a:t>
            </a:r>
            <a:endParaRPr lang="en-GB" sz="3400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400" b="1" spc="-1" dirty="0">
                <a:solidFill>
                  <a:schemeClr val="bg1"/>
                </a:solidFill>
              </a:rPr>
              <a:t>Hierarchical</a:t>
            </a:r>
          </a:p>
          <a:p>
            <a:pPr marL="3459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pc="-1" dirty="0">
                <a:solidFill>
                  <a:schemeClr val="bg1"/>
                </a:solidFill>
              </a:rPr>
              <a:t>Hybrid Inheritance </a:t>
            </a:r>
            <a:r>
              <a:rPr lang="en-US" sz="3600" spc="-1" dirty="0"/>
              <a:t>- consists of multiple types of inheritance</a:t>
            </a:r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Forms of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13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When a child class inherits properties from a </a:t>
            </a:r>
            <a:r>
              <a:rPr lang="en-GB" sz="3600" b="1" spc="-1" dirty="0">
                <a:solidFill>
                  <a:schemeClr val="bg1"/>
                </a:solidFill>
              </a:rPr>
              <a:t>single parent </a:t>
            </a:r>
            <a:r>
              <a:rPr lang="en-GB" sz="3600" spc="-1" dirty="0"/>
              <a:t>class only</a:t>
            </a:r>
            <a:endParaRPr lang="en-US" sz="3600" spc="-1" dirty="0"/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Single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14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D2F79A65-4CE5-4DB2-938F-368F359E61A4}"/>
              </a:ext>
            </a:extLst>
          </p:cNvPr>
          <p:cNvSpPr/>
          <p:nvPr/>
        </p:nvSpPr>
        <p:spPr>
          <a:xfrm>
            <a:off x="2926087" y="2513271"/>
            <a:ext cx="7324626" cy="3925237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class Parent: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  def </a:t>
            </a:r>
            <a:r>
              <a:rPr lang="en-US" sz="2200" b="1" strike="noStrike" spc="-1" dirty="0" err="1">
                <a:latin typeface="Consolas" panose="020B0609020204030204" pitchFamily="49" charset="0"/>
              </a:rPr>
              <a:t>say_hi</a:t>
            </a:r>
            <a:r>
              <a:rPr lang="en-US" sz="2200" b="1" strike="noStrike" spc="-1" dirty="0">
                <a:latin typeface="Consolas" panose="020B0609020204030204" pitchFamily="49" charset="0"/>
              </a:rPr>
              <a:t>(self):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      return "Hello!"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15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class Child(Parent):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    def </a:t>
            </a:r>
            <a:r>
              <a:rPr lang="en-US" sz="2200" b="1" strike="noStrike" spc="-1" dirty="0" err="1">
                <a:latin typeface="Consolas" panose="020B0609020204030204" pitchFamily="49" charset="0"/>
              </a:rPr>
              <a:t>go_school</a:t>
            </a:r>
            <a:r>
              <a:rPr lang="en-US" sz="2200" b="1" strike="noStrike" spc="-1" dirty="0">
                <a:latin typeface="Consolas" panose="020B0609020204030204" pitchFamily="49" charset="0"/>
              </a:rPr>
              <a:t>(self):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       return "I go to school."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15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pc="-1" dirty="0">
                <a:latin typeface="Consolas" panose="020B0609020204030204" pitchFamily="49" charset="0"/>
              </a:rPr>
              <a:t>child = Child() </a:t>
            </a:r>
          </a:p>
          <a:p>
            <a:pPr>
              <a:lnSpc>
                <a:spcPct val="105000"/>
              </a:lnSpc>
            </a:pPr>
            <a:r>
              <a:rPr lang="en-US" sz="2200" b="1" spc="-1" dirty="0">
                <a:latin typeface="Consolas" panose="020B0609020204030204" pitchFamily="49" charset="0"/>
              </a:rPr>
              <a:t>print(</a:t>
            </a:r>
            <a:r>
              <a:rPr lang="en-US" sz="2200" b="1" spc="-1" dirty="0" err="1">
                <a:latin typeface="Consolas" panose="020B0609020204030204" pitchFamily="49" charset="0"/>
              </a:rPr>
              <a:t>child.say_hi</a:t>
            </a:r>
            <a:r>
              <a:rPr lang="en-US" sz="2200" b="1" spc="-1" dirty="0">
                <a:latin typeface="Consolas" panose="020B0609020204030204" pitchFamily="49" charset="0"/>
              </a:rPr>
              <a:t>())    </a:t>
            </a:r>
            <a:r>
              <a:rPr lang="en-US" sz="22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# Hello!</a:t>
            </a:r>
            <a:endParaRPr lang="en-US" sz="2200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pc="-1" dirty="0">
                <a:latin typeface="Consolas" panose="020B0609020204030204" pitchFamily="49" charset="0"/>
              </a:rPr>
              <a:t>print(</a:t>
            </a:r>
            <a:r>
              <a:rPr lang="en-US" sz="2200" b="1" spc="-1" dirty="0" err="1">
                <a:latin typeface="Consolas" panose="020B0609020204030204" pitchFamily="49" charset="0"/>
              </a:rPr>
              <a:t>child.go_school</a:t>
            </a:r>
            <a:r>
              <a:rPr lang="en-US" sz="2200" b="1" spc="-1" dirty="0">
                <a:latin typeface="Consolas" panose="020B0609020204030204" pitchFamily="49" charset="0"/>
              </a:rPr>
              <a:t>()) </a:t>
            </a:r>
            <a:r>
              <a:rPr lang="en-US" sz="22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I go to school.</a:t>
            </a:r>
            <a:endParaRPr lang="en-US" sz="2200" b="0" strike="noStrike" spc="-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1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two classes named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Animal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Dog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Animal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eat()</a:t>
            </a:r>
            <a:r>
              <a:rPr lang="en-US" sz="3400" b="0" strike="noStrike" spc="-1" dirty="0"/>
              <a:t> that returns: "eating…"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Dog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bark()</a:t>
            </a:r>
            <a:r>
              <a:rPr lang="en-US" sz="3400" b="0" strike="noStrike" spc="-1" dirty="0"/>
              <a:t> that returns: "barking…" </a:t>
            </a: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>
                <a:solidFill>
                  <a:schemeClr val="bg1"/>
                </a:solidFill>
              </a:rPr>
              <a:t>Dog</a:t>
            </a:r>
            <a:r>
              <a:rPr lang="en-US" sz="3600" b="0" strike="noStrike" spc="-1" dirty="0"/>
              <a:t> should inherit from  </a:t>
            </a:r>
            <a:r>
              <a:rPr lang="en-US" sz="3600" b="1" strike="noStrike" spc="-1" dirty="0">
                <a:solidFill>
                  <a:schemeClr val="bg1"/>
                </a:solidFill>
              </a:rPr>
              <a:t>Animal</a:t>
            </a:r>
          </a:p>
        </p:txBody>
      </p:sp>
      <p:sp>
        <p:nvSpPr>
          <p:cNvPr id="391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Single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D5F7586-43A8-4DC4-BEF2-F90423D1F13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15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1091049" y="1344531"/>
            <a:ext cx="5740574" cy="5082646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class Animal: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  def eat(self):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      return "eating..."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class Dog(Animal):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    def bark(self):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       return "barking..."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dog = Dog()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print(dog.eat())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print(dog.bark())</a:t>
            </a:r>
            <a:endParaRPr lang="en-US" sz="28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Single Inheritance 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984BAB-FAB6-4699-A8A2-447040D7109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16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396" name="Picture 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W</a:t>
            </a:r>
            <a:r>
              <a:rPr lang="en-US" sz="3600" b="0" strike="noStrike" spc="-1" dirty="0"/>
              <a:t>hen a child inherits from </a:t>
            </a:r>
            <a:r>
              <a:rPr lang="en-US" sz="3600" b="1" spc="-1" dirty="0">
                <a:solidFill>
                  <a:schemeClr val="bg1"/>
                </a:solidFill>
              </a:rPr>
              <a:t>more than one </a:t>
            </a:r>
            <a:r>
              <a:rPr lang="en-US" sz="3600" b="1" strike="noStrike" spc="-1" dirty="0">
                <a:solidFill>
                  <a:schemeClr val="bg1"/>
                </a:solidFill>
              </a:rPr>
              <a:t>parent </a:t>
            </a:r>
            <a:r>
              <a:rPr lang="en-US" sz="3600" b="0" strike="noStrike" spc="-1" dirty="0"/>
              <a:t>class</a:t>
            </a: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Allows modeling of </a:t>
            </a:r>
            <a:r>
              <a:rPr lang="en-US" sz="3600" b="1" spc="-1" dirty="0">
                <a:solidFill>
                  <a:schemeClr val="bg1"/>
                </a:solidFill>
              </a:rPr>
              <a:t>complex</a:t>
            </a:r>
            <a:r>
              <a:rPr lang="en-US" sz="3600" spc="-1" dirty="0"/>
              <a:t> relationships</a:t>
            </a:r>
            <a:endParaRPr lang="en-US" sz="3600" b="0" strike="noStrike" spc="-1" dirty="0"/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17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0D80FCF-9C09-46F1-8A40-531F673CE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53" b="95868" l="2660" r="96809">
                        <a14:foregroundMark x1="27660" y1="20661" x2="19681" y2="14050"/>
                        <a14:foregroundMark x1="39362" y1="20661" x2="30319" y2="10744"/>
                        <a14:foregroundMark x1="30319" y1="10744" x2="12766" y2="5785"/>
                        <a14:foregroundMark x1="12766" y1="5785" x2="4787" y2="19008"/>
                        <a14:foregroundMark x1="4787" y1="19008" x2="19149" y2="33884"/>
                        <a14:foregroundMark x1="19149" y1="33884" x2="34574" y2="33884"/>
                        <a14:foregroundMark x1="34574" y1="33884" x2="38830" y2="16529"/>
                        <a14:foregroundMark x1="38830" y1="16529" x2="38830" y2="10744"/>
                        <a14:foregroundMark x1="40957" y1="7438" x2="5851" y2="2479"/>
                        <a14:foregroundMark x1="63830" y1="3306" x2="59574" y2="18182"/>
                        <a14:foregroundMark x1="59574" y1="18182" x2="65957" y2="32231"/>
                        <a14:foregroundMark x1="65957" y1="32231" x2="80319" y2="31405"/>
                        <a14:foregroundMark x1="80319" y1="31405" x2="90426" y2="32231"/>
                        <a14:foregroundMark x1="90426" y1="32231" x2="98936" y2="21488"/>
                        <a14:foregroundMark x1="98936" y1="21488" x2="96809" y2="6612"/>
                        <a14:foregroundMark x1="96809" y1="6612" x2="62766" y2="3306"/>
                        <a14:foregroundMark x1="62766" y1="3306" x2="62766" y2="3306"/>
                        <a14:foregroundMark x1="35106" y1="85950" x2="48936" y2="95041"/>
                        <a14:foregroundMark x1="48936" y1="95041" x2="59043" y2="89256"/>
                        <a14:foregroundMark x1="59043" y1="89256" x2="44149" y2="85950"/>
                        <a14:foregroundMark x1="44149" y1="85950" x2="42553" y2="87603"/>
                        <a14:foregroundMark x1="34574" y1="95868" x2="55851" y2="98347"/>
                        <a14:foregroundMark x1="55851" y1="98347" x2="66489" y2="95868"/>
                        <a14:foregroundMark x1="66489" y1="95868" x2="67021" y2="95041"/>
                        <a14:backgroundMark x1="9043" y1="51240" x2="15426" y2="86777"/>
                        <a14:backgroundMark x1="15426" y1="86777" x2="21277" y2="96694"/>
                        <a14:backgroundMark x1="12766" y1="46281" x2="6383" y2="65289"/>
                        <a14:backgroundMark x1="6383" y1="65289" x2="7979" y2="93388"/>
                        <a14:backgroundMark x1="7979" y1="93388" x2="15957" y2="98347"/>
                        <a14:backgroundMark x1="50689" y1="29030" x2="51064" y2="37190"/>
                        <a14:backgroundMark x1="50000" y1="14050" x2="50585" y2="26766"/>
                        <a14:backgroundMark x1="51064" y1="37190" x2="35106" y2="59504"/>
                        <a14:backgroundMark x1="35106" y1="59504" x2="48936" y2="48760"/>
                        <a14:backgroundMark x1="48936" y1="48760" x2="67021" y2="49587"/>
                        <a14:backgroundMark x1="67021" y1="49587" x2="67553" y2="50413"/>
                        <a14:backgroundMark x1="86702" y1="51240" x2="91489" y2="76860"/>
                        <a14:backgroundMark x1="91489" y1="76860" x2="90957" y2="99174"/>
                        <a14:backgroundMark x1="90957" y1="99174" x2="90957" y2="991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54" y="3711167"/>
            <a:ext cx="3914292" cy="251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2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335879" y="1282045"/>
            <a:ext cx="5876385" cy="5392132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Father</a:t>
            </a:r>
            <a:r>
              <a:rPr lang="en-US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__init__(self):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self.father_name = 'Taylor Evans'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Mother</a:t>
            </a:r>
            <a:r>
              <a:rPr lang="en-US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__init__(self):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self.mother_name = 'Bet Williams'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Daughter</a:t>
            </a:r>
            <a:r>
              <a:rPr lang="en-US" b="1" spc="-1" dirty="0">
                <a:latin typeface="Consolas" panose="020B0609020204030204" pitchFamily="49" charset="0"/>
              </a:rPr>
              <a:t>(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Father, Mother</a:t>
            </a:r>
            <a:r>
              <a:rPr lang="en-US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__init__(self):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Father.__init__(self)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        Mother.__init__(self)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get_parent_info(self):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return f'Father: {self.father_name}, Mother: {self.mother_name}'</a:t>
            </a:r>
            <a:endParaRPr lang="en-US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1D026B8-F7E9-4EA6-93B7-9FF625B77F5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18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B0FCD1AE-FAE5-4E0C-9CEC-401371D6068B}"/>
              </a:ext>
            </a:extLst>
          </p:cNvPr>
          <p:cNvSpPr/>
          <p:nvPr/>
        </p:nvSpPr>
        <p:spPr>
          <a:xfrm>
            <a:off x="6777528" y="1944871"/>
            <a:ext cx="4789160" cy="1484129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child = Daughter()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print(child.get_parent_info())</a:t>
            </a:r>
          </a:p>
          <a:p>
            <a:pPr>
              <a:lnSpc>
                <a:spcPct val="105000"/>
              </a:lnSpc>
            </a:pPr>
            <a:r>
              <a:rPr lang="en-GB" b="1" i="1" strike="noStrike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en-GB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Father: Taylor Evans, Mother: Bet Williams</a:t>
            </a:r>
            <a:endParaRPr lang="en-US" b="1" i="1" strike="noStrike" spc="-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0D7F2EEE-13E0-4F53-B297-C0A1C460E0BB}"/>
              </a:ext>
            </a:extLst>
          </p:cNvPr>
          <p:cNvSpPr/>
          <p:nvPr/>
        </p:nvSpPr>
        <p:spPr bwMode="auto">
          <a:xfrm>
            <a:off x="4735816" y="4693955"/>
            <a:ext cx="4945512" cy="882000"/>
          </a:xfrm>
          <a:prstGeom prst="wedgeRoundRectCallout">
            <a:avLst>
              <a:gd name="adj1" fmla="val -60900"/>
              <a:gd name="adj2" fmla="val -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constructors of both parent classes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three classes named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Person</a:t>
            </a:r>
            <a:r>
              <a:rPr lang="en-US" sz="3600" b="0" strike="noStrike" spc="-1" dirty="0"/>
              <a:t>, </a:t>
            </a:r>
            <a:r>
              <a:rPr lang="en-US" sz="3600" b="1" strike="noStrike" spc="-1" dirty="0">
                <a:solidFill>
                  <a:schemeClr val="bg1"/>
                </a:solidFill>
              </a:rPr>
              <a:t>Employee</a:t>
            </a:r>
            <a:r>
              <a:rPr lang="bg-BG" sz="3600" strike="noStrike" spc="-1" dirty="0">
                <a:latin typeface="+mj-lt"/>
              </a:rPr>
              <a:t>,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Teacher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Person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sleep()</a:t>
            </a:r>
            <a:r>
              <a:rPr lang="en-US" sz="3400" b="0" strike="noStrike" spc="-1" dirty="0"/>
              <a:t> that returns: "sleeping…"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Employee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get_fired()</a:t>
            </a:r>
            <a:r>
              <a:rPr lang="en-US" sz="3400" b="0" strike="noStrike" spc="-1" dirty="0"/>
              <a:t> that returns: "fired…"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Teacher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teach()</a:t>
            </a:r>
            <a:r>
              <a:rPr lang="en-US" sz="3400" b="0" strike="noStrike" spc="-1" dirty="0"/>
              <a:t> that returns: "teaching…"  </a:t>
            </a: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>
                <a:solidFill>
                  <a:schemeClr val="bg1"/>
                </a:solidFill>
              </a:rPr>
              <a:t>Teacher</a:t>
            </a:r>
            <a:r>
              <a:rPr lang="en-US" sz="3600" b="0" strike="noStrike" spc="-1" dirty="0"/>
              <a:t> should inherit from </a:t>
            </a:r>
            <a:r>
              <a:rPr lang="en-US" sz="3600" b="1" strike="noStrike" spc="-1" dirty="0">
                <a:solidFill>
                  <a:schemeClr val="bg1"/>
                </a:solidFill>
              </a:rPr>
              <a:t>Person</a:t>
            </a:r>
            <a:r>
              <a:rPr lang="en-US" sz="3600" b="0" strike="noStrike" spc="-1" dirty="0"/>
              <a:t> and</a:t>
            </a:r>
            <a:r>
              <a:rPr lang="en-US" sz="3600" b="1" strike="noStrike" spc="-1" dirty="0"/>
              <a:t>  </a:t>
            </a:r>
            <a:r>
              <a:rPr lang="en-US" sz="3600" b="1" spc="-1" dirty="0">
                <a:solidFill>
                  <a:schemeClr val="bg1"/>
                </a:solidFill>
              </a:rPr>
              <a:t>Employee</a:t>
            </a:r>
          </a:p>
        </p:txBody>
      </p:sp>
      <p:sp>
        <p:nvSpPr>
          <p:cNvPr id="415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CDB0EEA-756E-4674-BB92-E49A08887CB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19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190440" y="1302228"/>
            <a:ext cx="9048600" cy="50721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51408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lang="en-US" sz="3400" b="0" strike="noStrike" spc="-1" dirty="0"/>
              <a:t>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/>
              <a:t>The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super()</a:t>
            </a:r>
            <a:r>
              <a:rPr lang="en-US" sz="3200" b="0" strike="noStrike" spc="-1" dirty="0">
                <a:solidFill>
                  <a:schemeClr val="bg1"/>
                </a:solidFill>
              </a:rPr>
              <a:t> </a:t>
            </a:r>
            <a:r>
              <a:rPr lang="en-US" sz="3200" spc="-1" dirty="0"/>
              <a:t>m</a:t>
            </a:r>
            <a:r>
              <a:rPr lang="en-US" sz="3200" b="0" strike="noStrike" spc="-1" dirty="0"/>
              <a:t>ethod</a:t>
            </a:r>
          </a:p>
          <a:p>
            <a:pPr marL="51408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lang="en-US" sz="3400" b="0" strike="noStrike" spc="-1" dirty="0"/>
              <a:t>Forms of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/>
              <a:t>Single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/>
              <a:t>Multiple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spc="-1" dirty="0"/>
              <a:t>Multilevel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spc="-1" dirty="0"/>
              <a:t>Hierarchical Inheritance</a:t>
            </a:r>
          </a:p>
          <a:p>
            <a:pPr marL="500670" indent="-51435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+mj-lt"/>
              <a:buAutoNum type="arabicPeriod"/>
            </a:pPr>
            <a:r>
              <a:rPr lang="en-US" sz="3400" spc="-1" dirty="0" err="1"/>
              <a:t>Mixins</a:t>
            </a:r>
            <a:endParaRPr lang="en-US" sz="3400" spc="-1" dirty="0"/>
          </a:p>
        </p:txBody>
      </p:sp>
      <p:sp>
        <p:nvSpPr>
          <p:cNvPr id="367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Table of Contents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88484A-4B84-412A-9DDD-2C9A0BD827C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1055879" y="1539000"/>
            <a:ext cx="6268747" cy="48193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Person</a:t>
            </a:r>
            <a:r>
              <a:rPr lang="en-GB" sz="2600" b="1" spc="-1" dirty="0">
                <a:latin typeface="Consolas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sleep(self):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"sleeping..."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Employee</a:t>
            </a:r>
            <a:r>
              <a:rPr lang="en-GB" sz="2600" b="1" spc="-1" dirty="0">
                <a:latin typeface="Consolas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get_fired(self):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"fired..."</a:t>
            </a:r>
          </a:p>
          <a:p>
            <a:pPr>
              <a:lnSpc>
                <a:spcPct val="105000"/>
              </a:lnSpc>
            </a:pPr>
            <a:endParaRPr lang="en-GB" sz="2600" b="1" spc="-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Teacher(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Person, Employee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teach(self):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"teaching..."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A4CF587-1C49-4102-AF4B-AE3086090D11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20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20" name="Picture 6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When a child class becomes a parent class for another child class</a:t>
            </a: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In Python, multilevel                                 inheritance can be done                                              at any depth</a:t>
            </a:r>
            <a:endParaRPr lang="en-GB" sz="3600" spc="-1" dirty="0"/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Multilevel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21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3" name="Picture 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5847C4C-C76F-4090-B8B7-282817672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17" b="96226" l="1235" r="95062">
                        <a14:foregroundMark x1="95062" y1="8019" x2="20988" y2="4245"/>
                        <a14:foregroundMark x1="20988" y1="4245" x2="6173" y2="16509"/>
                        <a14:foregroundMark x1="6173" y1="16509" x2="75309" y2="23113"/>
                        <a14:foregroundMark x1="75309" y1="23113" x2="95062" y2="9434"/>
                        <a14:foregroundMark x1="95062" y1="9434" x2="95062" y2="8019"/>
                        <a14:foregroundMark x1="75309" y1="13208" x2="71605" y2="13679"/>
                        <a14:foregroundMark x1="54321" y1="13208" x2="69136" y2="14623"/>
                        <a14:foregroundMark x1="90123" y1="6132" x2="17284" y2="4717"/>
                        <a14:foregroundMark x1="17284" y1="4717" x2="8642" y2="12264"/>
                        <a14:foregroundMark x1="59259" y1="21698" x2="27160" y2="22642"/>
                        <a14:foregroundMark x1="27160" y1="22642" x2="3704" y2="18868"/>
                        <a14:foregroundMark x1="11111" y1="42453" x2="9877" y2="55660"/>
                        <a14:foregroundMark x1="9877" y1="55660" x2="41975" y2="59906"/>
                        <a14:foregroundMark x1="41975" y1="59906" x2="75309" y2="58491"/>
                        <a14:foregroundMark x1="75309" y1="58491" x2="95062" y2="48113"/>
                        <a14:foregroundMark x1="95062" y1="48113" x2="56790" y2="43396"/>
                        <a14:foregroundMark x1="56790" y1="43396" x2="11111" y2="42925"/>
                        <a14:foregroundMark x1="92593" y1="41981" x2="18519" y2="41038"/>
                        <a14:foregroundMark x1="18519" y1="41038" x2="4938" y2="43396"/>
                        <a14:foregroundMark x1="80247" y1="81132" x2="45679" y2="80660"/>
                        <a14:foregroundMark x1="45679" y1="80660" x2="14815" y2="85849"/>
                        <a14:foregroundMark x1="14815" y1="85849" x2="48148" y2="92453"/>
                        <a14:foregroundMark x1="48148" y1="92453" x2="85185" y2="91038"/>
                        <a14:foregroundMark x1="85185" y1="91038" x2="79012" y2="81604"/>
                        <a14:foregroundMark x1="11111" y1="81604" x2="6173" y2="93868"/>
                        <a14:foregroundMark x1="6173" y1="93868" x2="40741" y2="98113"/>
                        <a14:foregroundMark x1="40741" y1="98113" x2="79012" y2="98113"/>
                        <a14:foregroundMark x1="79012" y1="98113" x2="96296" y2="85377"/>
                        <a14:foregroundMark x1="96296" y1="85377" x2="58025" y2="80189"/>
                        <a14:foregroundMark x1="58025" y1="80189" x2="18519" y2="79717"/>
                        <a14:foregroundMark x1="18519" y1="79717" x2="2469" y2="91038"/>
                        <a14:foregroundMark x1="2469" y1="91038" x2="2469" y2="91509"/>
                        <a14:foregroundMark x1="19753" y1="94811" x2="58025" y2="96226"/>
                        <a14:foregroundMark x1="58025" y1="96226" x2="51852" y2="94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698" y="1932826"/>
            <a:ext cx="1711768" cy="448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2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1055880" y="1266840"/>
            <a:ext cx="6299280" cy="53881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class 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__init__(self, name):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self.name = name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get_name(self):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return self.name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class 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(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__init__(self, name, age):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super().__init__(name)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self.age = age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get_age(self):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return self.age</a:t>
            </a:r>
            <a:endParaRPr lang="en-US" sz="24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Multilevel Inheritance (1)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8466B32-DEE0-4A25-A132-365B4A1ED4E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22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10" name="Picture 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Multilevel Inheritance (2)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641839" y="1152734"/>
            <a:ext cx="10410092" cy="558900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class GrandChild(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Child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):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def __init__(self, name, age, address):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   super().__init__(name, age)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   self.address = address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def get_address(self):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   return self.address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grand_child = GrandChild("Grand Name", 19, "Address 15-17")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print(grand_child.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)</a:t>
            </a:r>
            <a:r>
              <a:rPr lang="en-US" sz="2600" b="1" strike="noStrike" spc="-1" dirty="0">
                <a:solidFill>
                  <a:srgbClr val="234465"/>
                </a:solidFill>
                <a:latin typeface="Consolas" panose="020B0609020204030204" pitchFamily="49" charset="0"/>
              </a:rPr>
              <a:t>     </a:t>
            </a:r>
            <a:r>
              <a:rPr lang="en-US" sz="26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Grand Name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print(grand_child.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)      </a:t>
            </a:r>
            <a:r>
              <a:rPr lang="en-US" sz="26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19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print(grand_child.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address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)  </a:t>
            </a:r>
            <a:r>
              <a:rPr lang="en-US" sz="26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# Address 15-17</a:t>
            </a:r>
          </a:p>
        </p:txBody>
      </p:sp>
      <p:sp>
        <p:nvSpPr>
          <p:cNvPr id="413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C237B5F-2F76-4759-AEE1-71414652CCE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23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lnSpcReduction="10000"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three classes named </a:t>
            </a:r>
            <a:r>
              <a:rPr lang="en-US" sz="3600" b="1" spc="-1" dirty="0">
                <a:solidFill>
                  <a:schemeClr val="bg1"/>
                </a:solidFill>
              </a:rPr>
              <a:t>Vehicle</a:t>
            </a:r>
            <a:r>
              <a:rPr lang="en-US" sz="3600" b="0" strike="noStrike" spc="-1" dirty="0"/>
              <a:t>, </a:t>
            </a:r>
            <a:r>
              <a:rPr lang="en-US" sz="3600" b="1" strike="noStrike" spc="-1" dirty="0">
                <a:solidFill>
                  <a:schemeClr val="bg1"/>
                </a:solidFill>
              </a:rPr>
              <a:t>Car</a:t>
            </a:r>
            <a:r>
              <a:rPr lang="bg-BG" sz="3600" strike="noStrike" spc="-1" dirty="0"/>
              <a:t>,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 err="1">
                <a:solidFill>
                  <a:schemeClr val="bg1"/>
                </a:solidFill>
              </a:rPr>
              <a:t>SportsCar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pc="-1" dirty="0">
                <a:solidFill>
                  <a:schemeClr val="bg1"/>
                </a:solidFill>
              </a:rPr>
              <a:t>Vehicle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move()</a:t>
            </a:r>
            <a:r>
              <a:rPr lang="en-US" sz="3400" b="0" strike="noStrike" spc="-1" dirty="0"/>
              <a:t> that returns: "moving…"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pc="-1" dirty="0">
                <a:solidFill>
                  <a:schemeClr val="bg1"/>
                </a:solidFill>
              </a:rPr>
              <a:t>Car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drive()</a:t>
            </a:r>
            <a:r>
              <a:rPr lang="en-US" sz="3400" b="0" strike="noStrike" spc="-1" dirty="0"/>
              <a:t> that returns: "driving…"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pc="-1" dirty="0" err="1">
                <a:solidFill>
                  <a:schemeClr val="bg1"/>
                </a:solidFill>
              </a:rPr>
              <a:t>SportsCar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race()</a:t>
            </a:r>
            <a:r>
              <a:rPr lang="en-US" sz="3400" b="0" strike="noStrike" spc="-1" dirty="0"/>
              <a:t> that returns: "racing…"  </a:t>
            </a: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 err="1">
                <a:solidFill>
                  <a:schemeClr val="bg1"/>
                </a:solidFill>
              </a:rPr>
              <a:t>SportsCar</a:t>
            </a:r>
            <a:r>
              <a:rPr lang="en-US" sz="3600" b="1" strike="noStrike" spc="-1" dirty="0">
                <a:solidFill>
                  <a:schemeClr val="bg1"/>
                </a:solidFill>
              </a:rPr>
              <a:t> </a:t>
            </a:r>
            <a:r>
              <a:rPr lang="en-US" sz="3600" b="0" strike="noStrike" spc="-1" dirty="0"/>
              <a:t>should inherit from </a:t>
            </a:r>
            <a:r>
              <a:rPr lang="en-US" sz="3600" b="1" spc="-1" dirty="0">
                <a:solidFill>
                  <a:schemeClr val="bg1"/>
                </a:solidFill>
              </a:rPr>
              <a:t>Car </a:t>
            </a:r>
            <a:r>
              <a:rPr lang="en-US" sz="3600" spc="-1" dirty="0"/>
              <a:t>and </a:t>
            </a:r>
            <a:r>
              <a:rPr lang="en-US" sz="3600" b="1" spc="-1" dirty="0">
                <a:solidFill>
                  <a:schemeClr val="bg1"/>
                </a:solidFill>
              </a:rPr>
              <a:t>Car </a:t>
            </a:r>
            <a:r>
              <a:rPr lang="en-US" sz="3600" spc="-1" dirty="0"/>
              <a:t>should inherit from </a:t>
            </a:r>
            <a:r>
              <a:rPr lang="en-US" sz="3600" b="1" spc="-1" dirty="0">
                <a:solidFill>
                  <a:schemeClr val="bg1"/>
                </a:solidFill>
              </a:rPr>
              <a:t>Vehicle </a:t>
            </a:r>
          </a:p>
        </p:txBody>
      </p:sp>
      <p:sp>
        <p:nvSpPr>
          <p:cNvPr id="415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Multilevel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CDB0EEA-756E-4674-BB92-E49A08887CB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24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740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1055879" y="1539000"/>
            <a:ext cx="6268747" cy="48193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Vehicle</a:t>
            </a:r>
            <a:r>
              <a:rPr lang="en-GB" sz="2600" b="1" spc="-1" dirty="0">
                <a:latin typeface="Consolas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move(self):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"moving..."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Car</a:t>
            </a:r>
            <a:r>
              <a:rPr lang="en-GB" sz="2600" b="1" spc="-1" dirty="0">
                <a:latin typeface="Consolas"/>
              </a:rPr>
              <a:t>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Vehicle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drive(self):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"driving..."</a:t>
            </a:r>
          </a:p>
          <a:p>
            <a:pPr>
              <a:lnSpc>
                <a:spcPct val="105000"/>
              </a:lnSpc>
            </a:pPr>
            <a:endParaRPr lang="en-GB" sz="2600" b="1" spc="-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 err="1">
                <a:latin typeface="Consolas"/>
              </a:rPr>
              <a:t>SportsCar</a:t>
            </a:r>
            <a:r>
              <a:rPr lang="en-GB" sz="2600" b="1" spc="-1" dirty="0">
                <a:latin typeface="Consolas"/>
              </a:rPr>
              <a:t>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Car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race(self):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"racing..."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Multilevel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A4CF587-1C49-4102-AF4B-AE3086090D11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25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20" name="Picture 6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088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When more than one child classes are created from a single parent class</a:t>
            </a:r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Hierarchical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26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3CA2D1C-BF56-458F-8A15-2BDC5D5F2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28" b="99070" l="595" r="99168">
                        <a14:foregroundMark x1="60880" y1="7442" x2="38050" y2="7209"/>
                        <a14:foregroundMark x1="63496" y1="4419" x2="39001" y2="1628"/>
                        <a14:foregroundMark x1="54697" y1="1628" x2="62782" y2="2093"/>
                        <a14:foregroundMark x1="9156" y1="73721" x2="1070" y2="74651"/>
                        <a14:foregroundMark x1="1070" y1="74651" x2="832" y2="91860"/>
                        <a14:foregroundMark x1="832" y1="91860" x2="9631" y2="99302"/>
                        <a14:foregroundMark x1="9631" y1="99302" x2="16766" y2="99302"/>
                        <a14:foregroundMark x1="16766" y1="99302" x2="24495" y2="98605"/>
                        <a14:foregroundMark x1="24495" y1="98605" x2="25327" y2="81860"/>
                        <a14:foregroundMark x1="23187" y1="86279" x2="11296" y2="76977"/>
                        <a14:foregroundMark x1="11296" y1="76977" x2="2140" y2="80465"/>
                        <a14:foregroundMark x1="2140" y1="80465" x2="11296" y2="96977"/>
                        <a14:foregroundMark x1="11296" y1="96977" x2="18906" y2="93721"/>
                        <a14:foregroundMark x1="18906" y1="93721" x2="19976" y2="80465"/>
                        <a14:foregroundMark x1="56718" y1="3488" x2="56361" y2="2791"/>
                        <a14:foregroundMark x1="62901" y1="73256" x2="63139" y2="87907"/>
                        <a14:foregroundMark x1="63139" y1="87907" x2="54459" y2="98837"/>
                        <a14:foregroundMark x1="54459" y1="98837" x2="39477" y2="98372"/>
                        <a14:foregroundMark x1="39477" y1="98372" x2="38644" y2="97907"/>
                        <a14:foregroundMark x1="74554" y1="75349" x2="74911" y2="90000"/>
                        <a14:foregroundMark x1="74911" y1="90000" x2="82045" y2="97674"/>
                        <a14:foregroundMark x1="82045" y1="97674" x2="90369" y2="96977"/>
                        <a14:foregroundMark x1="90369" y1="96977" x2="98216" y2="97907"/>
                        <a14:foregroundMark x1="98216" y1="97907" x2="99287" y2="80233"/>
                        <a14:foregroundMark x1="99287" y1="80233" x2="91320" y2="73953"/>
                        <a14:foregroundMark x1="91320" y1="73953" x2="74554" y2="73721"/>
                        <a14:foregroundMark x1="95719" y1="73256" x2="99168" y2="90233"/>
                        <a14:foregroundMark x1="99168" y1="90233" x2="95482" y2="73488"/>
                        <a14:foregroundMark x1="95482" y1="73488" x2="95482" y2="72558"/>
                        <a14:foregroundMark x1="99168" y1="74419" x2="99049" y2="99070"/>
                        <a14:foregroundMark x1="38763" y1="96744" x2="39239" y2="81628"/>
                        <a14:foregroundMark x1="39239" y1="81628" x2="46611" y2="74419"/>
                        <a14:foregroundMark x1="46611" y1="74419" x2="54340" y2="73023"/>
                        <a14:foregroundMark x1="54340" y1="73023" x2="61237" y2="74419"/>
                        <a14:foregroundMark x1="61237" y1="74419" x2="62188" y2="94186"/>
                        <a14:foregroundMark x1="62188" y1="94186" x2="53389" y2="99070"/>
                        <a14:foregroundMark x1="53389" y1="99070" x2="44946" y2="98837"/>
                        <a14:foregroundMark x1="44946" y1="98837" x2="39001" y2="95116"/>
                        <a14:foregroundMark x1="43639" y1="86047" x2="44352" y2="84884"/>
                        <a14:foregroundMark x1="16052" y1="70930" x2="17598" y2="69302"/>
                        <a14:foregroundMark x1="14625" y1="75349" x2="5232" y2="75349"/>
                        <a14:foregroundMark x1="5232" y1="75349" x2="2973" y2="77674"/>
                        <a14:foregroundMark x1="13674" y1="72326" x2="22949" y2="76744"/>
                        <a14:foregroundMark x1="22949" y1="76744" x2="23781" y2="93256"/>
                        <a14:foregroundMark x1="23781" y1="93256" x2="13436" y2="96744"/>
                        <a14:foregroundMark x1="13436" y1="96744" x2="3210" y2="92093"/>
                        <a14:foregroundMark x1="3210" y1="92093" x2="595" y2="78140"/>
                        <a14:foregroundMark x1="595" y1="78140" x2="14982" y2="73721"/>
                        <a14:foregroundMark x1="84899" y1="71163" x2="52319" y2="31163"/>
                        <a14:foregroundMark x1="52319" y1="31163" x2="52081" y2="30698"/>
                        <a14:foregroundMark x1="15577" y1="72326" x2="49227" y2="30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618" y="2908317"/>
            <a:ext cx="6440421" cy="32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6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298780" y="1298543"/>
            <a:ext cx="5326142" cy="2226508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100" b="1" strike="noStrike" spc="-1" dirty="0">
                <a:latin typeface="Consolas" panose="020B0609020204030204" pitchFamily="49" charset="0"/>
              </a:rPr>
              <a:t>class </a:t>
            </a:r>
            <a:r>
              <a:rPr lang="en-US" sz="21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100" b="1" strike="noStrike" spc="-1" dirty="0">
                <a:latin typeface="Consolas" panose="020B0609020204030204" pitchFamily="49" charset="0"/>
              </a:rPr>
              <a:t>:</a:t>
            </a:r>
            <a:endParaRPr lang="en-US" sz="21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</a:t>
            </a:r>
            <a:r>
              <a:rPr lang="en-US" sz="2100" b="1" strike="noStrike" spc="-1" dirty="0">
                <a:latin typeface="Consolas" panose="020B0609020204030204" pitchFamily="49" charset="0"/>
              </a:rPr>
              <a:t>def </a:t>
            </a:r>
            <a:r>
              <a:rPr lang="en-US" sz="2100" b="1" strike="noStrike" spc="-1" dirty="0" err="1">
                <a:latin typeface="Consolas" panose="020B0609020204030204" pitchFamily="49" charset="0"/>
              </a:rPr>
              <a:t>init</a:t>
            </a:r>
            <a:r>
              <a:rPr lang="en-US" sz="2100" b="1" strike="noStrike" spc="-1" dirty="0">
                <a:latin typeface="Consolas" panose="020B0609020204030204" pitchFamily="49" charset="0"/>
              </a:rPr>
              <a:t>(self, name):</a:t>
            </a: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self.name = name</a:t>
            </a:r>
          </a:p>
          <a:p>
            <a:pPr>
              <a:lnSpc>
                <a:spcPct val="105000"/>
              </a:lnSpc>
            </a:pPr>
            <a:endParaRPr lang="en-US" sz="21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def </a:t>
            </a:r>
            <a:r>
              <a:rPr lang="en-US" sz="2100" b="1" spc="-1" dirty="0" err="1">
                <a:latin typeface="Consolas" panose="020B0609020204030204" pitchFamily="49" charset="0"/>
              </a:rPr>
              <a:t>say_hi</a:t>
            </a:r>
            <a:r>
              <a:rPr lang="en-US" sz="2100" b="1" spc="-1" dirty="0">
                <a:latin typeface="Consolas" panose="020B0609020204030204" pitchFamily="49" charset="0"/>
              </a:rPr>
              <a:t>(self):</a:t>
            </a: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return </a:t>
            </a:r>
            <a:r>
              <a:rPr lang="en-US" sz="2100" b="1" spc="-1" dirty="0" err="1">
                <a:latin typeface="Consolas" panose="020B0609020204030204" pitchFamily="49" charset="0"/>
              </a:rPr>
              <a:t>f"Hi</a:t>
            </a:r>
            <a:r>
              <a:rPr lang="en-US" sz="2100" b="1" spc="-1" dirty="0">
                <a:latin typeface="Consolas" panose="020B0609020204030204" pitchFamily="49" charset="0"/>
              </a:rPr>
              <a:t>! I am {self.name}"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2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Hierarchical Inheritance 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984BAB-FAB6-4699-A8A2-447040D7109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27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C0704F62-6F71-479D-A520-9C898866C4CA}"/>
              </a:ext>
            </a:extLst>
          </p:cNvPr>
          <p:cNvSpPr/>
          <p:nvPr/>
        </p:nvSpPr>
        <p:spPr>
          <a:xfrm>
            <a:off x="5832887" y="1789126"/>
            <a:ext cx="5920033" cy="4649382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100" b="1" strike="noStrike" spc="-1" dirty="0">
                <a:latin typeface="Consolas" panose="020B0609020204030204" pitchFamily="49" charset="0"/>
              </a:rPr>
              <a:t>class </a:t>
            </a:r>
            <a:r>
              <a:rPr lang="en-US" sz="21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Daughter</a:t>
            </a:r>
            <a:r>
              <a:rPr lang="en-US" sz="2100" b="1" spc="-1" dirty="0">
                <a:latin typeface="Consolas" panose="020B0609020204030204" pitchFamily="49" charset="0"/>
              </a:rPr>
              <a:t>(</a:t>
            </a:r>
            <a:r>
              <a:rPr lang="en-US" sz="21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100" b="1" spc="-1" dirty="0">
                <a:latin typeface="Consolas" panose="020B0609020204030204" pitchFamily="49" charset="0"/>
              </a:rPr>
              <a:t>):</a:t>
            </a:r>
            <a:endParaRPr lang="en-US" sz="21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trike="noStrike" spc="-1" dirty="0">
                <a:latin typeface="Consolas" panose="020B0609020204030204" pitchFamily="49" charset="0"/>
              </a:rPr>
              <a:t>  </a:t>
            </a:r>
            <a:r>
              <a:rPr lang="en-US" sz="2100" b="1" spc="-1" dirty="0">
                <a:latin typeface="Consolas" panose="020B0609020204030204" pitchFamily="49" charset="0"/>
              </a:rPr>
              <a:t>def __</a:t>
            </a:r>
            <a:r>
              <a:rPr lang="en-US" sz="2100" b="1" spc="-1" dirty="0" err="1">
                <a:latin typeface="Consolas" panose="020B0609020204030204" pitchFamily="49" charset="0"/>
              </a:rPr>
              <a:t>init</a:t>
            </a:r>
            <a:r>
              <a:rPr lang="en-US" sz="2100" b="1" spc="-1" dirty="0">
                <a:latin typeface="Consolas" panose="020B0609020204030204" pitchFamily="49" charset="0"/>
              </a:rPr>
              <a:t>__(self, name):</a:t>
            </a:r>
            <a:endParaRPr lang="en-US" sz="2100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super().__</a:t>
            </a:r>
            <a:r>
              <a:rPr lang="en-US" sz="2100" b="1" spc="-1" dirty="0" err="1">
                <a:latin typeface="Consolas" panose="020B0609020204030204" pitchFamily="49" charset="0"/>
              </a:rPr>
              <a:t>init</a:t>
            </a:r>
            <a:r>
              <a:rPr lang="en-US" sz="2100" b="1" spc="-1" dirty="0">
                <a:latin typeface="Consolas" panose="020B0609020204030204" pitchFamily="49" charset="0"/>
              </a:rPr>
              <a:t>__(name)</a:t>
            </a:r>
          </a:p>
          <a:p>
            <a:pPr>
              <a:lnSpc>
                <a:spcPct val="105000"/>
              </a:lnSpc>
            </a:pPr>
            <a:endParaRPr lang="en-US" sz="21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def relation(self):</a:t>
            </a: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return "I am my parent's daughter"</a:t>
            </a:r>
            <a:endParaRPr lang="en-US" sz="2100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1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class </a:t>
            </a:r>
            <a:r>
              <a:rPr lang="en-US" sz="21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Son</a:t>
            </a:r>
            <a:r>
              <a:rPr lang="en-US" sz="2100" b="1" spc="-1" dirty="0">
                <a:latin typeface="Consolas" panose="020B0609020204030204" pitchFamily="49" charset="0"/>
              </a:rPr>
              <a:t>(</a:t>
            </a:r>
            <a:r>
              <a:rPr lang="en-US" sz="21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100" b="1" spc="-1" dirty="0">
                <a:latin typeface="Consolas" panose="020B0609020204030204" pitchFamily="49" charset="0"/>
              </a:rPr>
              <a:t>):</a:t>
            </a:r>
            <a:endParaRPr lang="en-US" sz="2100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def __</a:t>
            </a:r>
            <a:r>
              <a:rPr lang="en-US" sz="2100" b="1" spc="-1" dirty="0" err="1">
                <a:latin typeface="Consolas" panose="020B0609020204030204" pitchFamily="49" charset="0"/>
              </a:rPr>
              <a:t>init</a:t>
            </a:r>
            <a:r>
              <a:rPr lang="en-US" sz="2100" b="1" spc="-1" dirty="0">
                <a:latin typeface="Consolas" panose="020B0609020204030204" pitchFamily="49" charset="0"/>
              </a:rPr>
              <a:t>__(self, name):</a:t>
            </a:r>
            <a:endParaRPr lang="en-US" sz="2100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  super().__</a:t>
            </a:r>
            <a:r>
              <a:rPr lang="en-US" sz="2100" b="1" spc="-1" dirty="0" err="1">
                <a:latin typeface="Consolas" panose="020B0609020204030204" pitchFamily="49" charset="0"/>
              </a:rPr>
              <a:t>init</a:t>
            </a:r>
            <a:r>
              <a:rPr lang="en-US" sz="2100" b="1" spc="-1" dirty="0">
                <a:latin typeface="Consolas" panose="020B0609020204030204" pitchFamily="49" charset="0"/>
              </a:rPr>
              <a:t>__(name)</a:t>
            </a:r>
          </a:p>
          <a:p>
            <a:pPr>
              <a:lnSpc>
                <a:spcPct val="105000"/>
              </a:lnSpc>
            </a:pPr>
            <a:endParaRPr lang="en-US" sz="21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def relation(self):</a:t>
            </a: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return "I am my parent's son"</a:t>
            </a:r>
          </a:p>
          <a:p>
            <a:pPr>
              <a:lnSpc>
                <a:spcPct val="105000"/>
              </a:lnSpc>
            </a:pPr>
            <a:endParaRPr lang="en-US" sz="2100" b="1" i="1" strike="noStrike" spc="-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EC8F768-172F-4F42-9C1A-E9FD9A3848B6}"/>
              </a:ext>
            </a:extLst>
          </p:cNvPr>
          <p:cNvSpPr/>
          <p:nvPr/>
        </p:nvSpPr>
        <p:spPr bwMode="auto">
          <a:xfrm>
            <a:off x="1544270" y="4825929"/>
            <a:ext cx="4165494" cy="882000"/>
          </a:xfrm>
          <a:prstGeom prst="wedgeRoundRectCallout">
            <a:avLst>
              <a:gd name="adj1" fmla="val 55946"/>
              <a:gd name="adj2" fmla="val -379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child classes reuse the same code</a:t>
            </a:r>
          </a:p>
        </p:txBody>
      </p:sp>
    </p:spTree>
    <p:extLst>
      <p:ext uri="{BB962C8B-B14F-4D97-AF65-F5344CB8AC3E}">
        <p14:creationId xmlns:p14="http://schemas.microsoft.com/office/powerpoint/2010/main" val="61305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three classes named </a:t>
            </a:r>
            <a:r>
              <a:rPr lang="en-US" sz="3600" b="1" spc="-1" dirty="0">
                <a:solidFill>
                  <a:schemeClr val="bg1"/>
                </a:solidFill>
              </a:rPr>
              <a:t>Animal</a:t>
            </a:r>
            <a:r>
              <a:rPr lang="en-US" sz="3600" b="0" strike="noStrike" spc="-1" dirty="0"/>
              <a:t>, </a:t>
            </a:r>
            <a:r>
              <a:rPr lang="en-US" sz="3600" b="1" strike="noStrike" spc="-1" dirty="0">
                <a:solidFill>
                  <a:schemeClr val="bg1"/>
                </a:solidFill>
              </a:rPr>
              <a:t>Dog</a:t>
            </a:r>
            <a:r>
              <a:rPr lang="bg-BG" sz="3600" strike="noStrike" spc="-1" dirty="0"/>
              <a:t>,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Cat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Animal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eat()</a:t>
            </a:r>
            <a:r>
              <a:rPr lang="en-US" sz="3400" b="0" strike="noStrike" spc="-1" dirty="0"/>
              <a:t> that returns: "eating…"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Dog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bark()</a:t>
            </a:r>
            <a:r>
              <a:rPr lang="en-US" sz="3400" b="0" strike="noStrike" spc="-1" dirty="0"/>
              <a:t> that returns: "barking…"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pc="-1" dirty="0">
                <a:solidFill>
                  <a:schemeClr val="bg1"/>
                </a:solidFill>
              </a:rPr>
              <a:t>Cat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meow()</a:t>
            </a:r>
            <a:r>
              <a:rPr lang="en-US" sz="3400" b="0" strike="noStrike" spc="-1" dirty="0"/>
              <a:t> that returns: "meowing…"  </a:t>
            </a: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trike="noStrike" spc="-1" dirty="0"/>
              <a:t>Both</a:t>
            </a:r>
            <a:r>
              <a:rPr lang="en-US" sz="3600" b="1" strike="noStrike" spc="-1" dirty="0">
                <a:solidFill>
                  <a:schemeClr val="bg1"/>
                </a:solidFill>
              </a:rPr>
              <a:t> Dog </a:t>
            </a:r>
            <a:r>
              <a:rPr lang="en-US" sz="3600" strike="noStrike" spc="-1" dirty="0"/>
              <a:t>and</a:t>
            </a:r>
            <a:r>
              <a:rPr lang="en-US" sz="3600" b="1" strike="noStrike" spc="-1" dirty="0">
                <a:solidFill>
                  <a:schemeClr val="bg1"/>
                </a:solidFill>
              </a:rPr>
              <a:t> Cat</a:t>
            </a:r>
            <a:r>
              <a:rPr lang="en-US" sz="3600" b="0" strike="noStrike" spc="-1" dirty="0"/>
              <a:t> should inherit from </a:t>
            </a:r>
            <a:r>
              <a:rPr lang="en-US" sz="3600" b="1" spc="-1" dirty="0">
                <a:solidFill>
                  <a:schemeClr val="bg1"/>
                </a:solidFill>
              </a:rPr>
              <a:t>Animal</a:t>
            </a:r>
          </a:p>
        </p:txBody>
      </p:sp>
      <p:sp>
        <p:nvSpPr>
          <p:cNvPr id="415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Hierarchical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CDB0EEA-756E-4674-BB92-E49A08887CB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28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509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1055879" y="1539000"/>
            <a:ext cx="6268747" cy="48193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Animal</a:t>
            </a:r>
            <a:r>
              <a:rPr lang="en-GB" sz="2600" b="1" spc="-1" dirty="0">
                <a:latin typeface="Consolas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eat(self):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"eating..."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Dog(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Animal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bark(self):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"barking..."</a:t>
            </a:r>
          </a:p>
          <a:p>
            <a:pPr>
              <a:lnSpc>
                <a:spcPct val="105000"/>
              </a:lnSpc>
            </a:pPr>
            <a:endParaRPr lang="en-GB" sz="2600" b="1" spc="-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Cat(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Animal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meow(self):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"meowing..."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Hierarchical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A4CF587-1C49-4102-AF4B-AE3086090D11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29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20" name="Picture 6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0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fontScale="98500"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8800" b="1" u="sng" strike="noStrike" spc="-1">
                <a:solidFill>
                  <a:srgbClr val="F2AC44"/>
                </a:solidFill>
                <a:uFillTx/>
                <a:latin typeface="Calibri"/>
                <a:hlinkClick r:id="rId2"/>
              </a:rPr>
              <a:t>sli.do</a:t>
            </a:r>
            <a:endParaRPr lang="en-US" sz="8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11500" b="1" strike="noStrike" spc="-1">
                <a:solidFill>
                  <a:srgbClr val="234465"/>
                </a:solidFill>
                <a:latin typeface="Calibri"/>
              </a:rPr>
              <a:t>#python-advanced</a:t>
            </a:r>
            <a:endParaRPr lang="en-US" sz="11500" b="0" strike="noStrike" spc="-1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Have a Question?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790C0C6-B803-46EB-AB94-BAF2511BB89F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3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4000" b="0" strike="noStrike" spc="-1" dirty="0">
                <a:solidFill>
                  <a:srgbClr val="234465"/>
                </a:solidFill>
              </a:rPr>
              <a:t>In Python 3</a:t>
            </a:r>
            <a:endParaRPr lang="en-US" sz="4000" b="0" strike="noStrike" spc="-1" dirty="0"/>
          </a:p>
        </p:txBody>
      </p:sp>
      <p:sp>
        <p:nvSpPr>
          <p:cNvPr id="39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234465"/>
                </a:solidFill>
                <a:latin typeface="+mj-lt"/>
              </a:rPr>
              <a:t>Method Resolution </a:t>
            </a:r>
            <a:r>
              <a:rPr lang="en-US" sz="5400" b="1" spc="-1" dirty="0">
                <a:solidFill>
                  <a:srgbClr val="234465"/>
                </a:solidFill>
                <a:latin typeface="+mj-lt"/>
              </a:rPr>
              <a:t>O</a:t>
            </a:r>
            <a:r>
              <a:rPr lang="en-US" sz="5400" b="1" strike="noStrike" spc="-1" dirty="0">
                <a:solidFill>
                  <a:srgbClr val="234465"/>
                </a:solidFill>
                <a:latin typeface="+mj-lt"/>
              </a:rPr>
              <a:t>rder</a:t>
            </a:r>
            <a:endParaRPr lang="en-US" sz="5400" b="1" strike="noStrike" spc="-1" dirty="0">
              <a:latin typeface="+mj-lt"/>
            </a:endParaRPr>
          </a:p>
        </p:txBody>
      </p:sp>
      <p:pic>
        <p:nvPicPr>
          <p:cNvPr id="5" name="Picture 4" descr="A picture containing building, window, silhouette&#10;&#10;Description automatically generated">
            <a:extLst>
              <a:ext uri="{FF2B5EF4-FFF2-40B4-BE49-F238E27FC236}">
                <a16:creationId xmlns:a16="http://schemas.microsoft.com/office/drawing/2014/main" id="{8EDCDCD0-EADE-4A30-8590-7204AA412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09" y="1674092"/>
            <a:ext cx="2682982" cy="218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4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2090880" y="1121040"/>
            <a:ext cx="9903240" cy="554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>
                <a:ea typeface="Calibri"/>
              </a:rPr>
              <a:t>It is the order in which </a:t>
            </a:r>
            <a:r>
              <a:rPr lang="en-US" sz="3600" b="1" spc="-1" dirty="0">
                <a:solidFill>
                  <a:schemeClr val="bg1"/>
                </a:solidFill>
                <a:ea typeface="Calibri"/>
              </a:rPr>
              <a:t>methods should be inherited</a:t>
            </a:r>
            <a:r>
              <a:rPr lang="en-US" sz="3600" spc="-1" dirty="0">
                <a:ea typeface="Calibri"/>
              </a:rPr>
              <a:t> in the presence of multiple inheritance</a:t>
            </a: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Python 3 uses the </a:t>
            </a:r>
            <a:r>
              <a:rPr lang="en-US" sz="3600" b="1" spc="-1" dirty="0">
                <a:solidFill>
                  <a:schemeClr val="bg1"/>
                </a:solidFill>
              </a:rPr>
              <a:t>C3 linearization </a:t>
            </a:r>
            <a:r>
              <a:rPr lang="en-US" sz="3600" spc="-1" dirty="0"/>
              <a:t>algorithm for MRO</a:t>
            </a: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It is possible to see </a:t>
            </a:r>
            <a:r>
              <a:rPr lang="bg-BG" sz="3600" spc="-1" dirty="0" err="1"/>
              <a:t>the</a:t>
            </a:r>
            <a:r>
              <a:rPr lang="bg-BG" sz="3600" spc="-1" dirty="0"/>
              <a:t> </a:t>
            </a:r>
            <a:r>
              <a:rPr lang="en-US" sz="3600" spc="-1" dirty="0"/>
              <a:t>MRO of a class using </a:t>
            </a:r>
            <a:r>
              <a:rPr lang="en-US" sz="34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mro</a:t>
            </a:r>
            <a:r>
              <a:rPr lang="en-US" sz="34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600" spc="-1" dirty="0"/>
              <a:t>method of the class</a:t>
            </a:r>
          </a:p>
        </p:txBody>
      </p:sp>
      <p:sp>
        <p:nvSpPr>
          <p:cNvPr id="474" name="CustomShap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MRO in Python 3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12AE7E9-31F4-49FC-BF6F-0B66194C49AE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31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178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</a:t>
            </a:r>
            <a:r>
              <a:rPr lang="en-US" sz="4000" b="1" spc="-1" dirty="0">
                <a:solidFill>
                  <a:srgbClr val="FFFFFF"/>
                </a:solidFill>
                <a:latin typeface="+mj-lt"/>
              </a:rPr>
              <a:t>MRO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341268" y="1259640"/>
            <a:ext cx="10574971" cy="5414537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class </a:t>
            </a:r>
            <a:r>
              <a:rPr lang="en-US" sz="20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000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class </a:t>
            </a:r>
            <a:r>
              <a:rPr lang="en-US" sz="20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FirstChild</a:t>
            </a:r>
            <a:r>
              <a:rPr lang="en-US" sz="2000" b="1" spc="-1" dirty="0">
                <a:latin typeface="Consolas" panose="020B0609020204030204" pitchFamily="49" charset="0"/>
              </a:rPr>
              <a:t>(</a:t>
            </a:r>
            <a:r>
              <a:rPr lang="en-US" sz="20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0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class </a:t>
            </a:r>
            <a:r>
              <a:rPr lang="en-US" sz="20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SecondChild</a:t>
            </a:r>
            <a:r>
              <a:rPr lang="en-US" sz="2000" b="1" spc="-1" dirty="0">
                <a:latin typeface="Consolas" panose="020B0609020204030204" pitchFamily="49" charset="0"/>
              </a:rPr>
              <a:t>(</a:t>
            </a:r>
            <a:r>
              <a:rPr lang="en-US" sz="20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0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class </a:t>
            </a:r>
            <a:r>
              <a:rPr lang="en-US" sz="2000" b="1" spc="-1" dirty="0" err="1">
                <a:latin typeface="Consolas" panose="020B0609020204030204" pitchFamily="49" charset="0"/>
              </a:rPr>
              <a:t>GrandChild</a:t>
            </a:r>
            <a:r>
              <a:rPr lang="en-US" sz="2000" b="1" spc="-1" dirty="0">
                <a:latin typeface="Consolas" panose="020B0609020204030204" pitchFamily="49" charset="0"/>
              </a:rPr>
              <a:t>(</a:t>
            </a:r>
            <a:r>
              <a:rPr lang="en-US" sz="20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SecondChild</a:t>
            </a:r>
            <a:r>
              <a:rPr lang="en-US" sz="2000" b="1" spc="-1" dirty="0">
                <a:latin typeface="Consolas" panose="020B0609020204030204" pitchFamily="49" charset="0"/>
              </a:rPr>
              <a:t>, </a:t>
            </a:r>
            <a:r>
              <a:rPr lang="en-US" sz="20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FirstChild</a:t>
            </a:r>
            <a:r>
              <a:rPr lang="en-US" sz="20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print(</a:t>
            </a:r>
            <a:r>
              <a:rPr lang="en-US" sz="2000" b="1" spc="-1" dirty="0" err="1">
                <a:latin typeface="Consolas" panose="020B0609020204030204" pitchFamily="49" charset="0"/>
              </a:rPr>
              <a:t>GrandChild.</a:t>
            </a:r>
            <a:r>
              <a:rPr lang="en-US" sz="20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mro</a:t>
            </a:r>
            <a:r>
              <a:rPr lang="en-US" sz="20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000" b="1" spc="-1" dirty="0">
                <a:latin typeface="Consolas" panose="020B0609020204030204" pitchFamily="49" charset="0"/>
              </a:rPr>
              <a:t>)</a:t>
            </a:r>
            <a:endParaRPr lang="bg-BG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# [&lt;class '__main__.</a:t>
            </a:r>
            <a:r>
              <a:rPr lang="en-US" sz="2000" b="1" i="1" spc="-1" dirty="0" err="1">
                <a:solidFill>
                  <a:srgbClr val="00B050"/>
                </a:solidFill>
                <a:latin typeface="Consolas" panose="020B0609020204030204" pitchFamily="49" charset="0"/>
              </a:rPr>
              <a:t>GrandChild</a:t>
            </a:r>
            <a:r>
              <a:rPr lang="en-US" sz="20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'&gt;, &lt;class '__main__.</a:t>
            </a:r>
            <a:r>
              <a:rPr lang="en-US" sz="2000" b="1" i="1" spc="-1" dirty="0" err="1">
                <a:solidFill>
                  <a:srgbClr val="00B050"/>
                </a:solidFill>
                <a:latin typeface="Consolas" panose="020B0609020204030204" pitchFamily="49" charset="0"/>
              </a:rPr>
              <a:t>SecondChild</a:t>
            </a:r>
            <a:r>
              <a:rPr lang="en-US" sz="20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'&gt;, &lt;class '__main__.</a:t>
            </a:r>
            <a:r>
              <a:rPr lang="en-US" sz="2000" b="1" i="1" spc="-1" dirty="0" err="1">
                <a:solidFill>
                  <a:srgbClr val="00B050"/>
                </a:solidFill>
                <a:latin typeface="Consolas" panose="020B0609020204030204" pitchFamily="49" charset="0"/>
              </a:rPr>
              <a:t>FirstChild</a:t>
            </a:r>
            <a:r>
              <a:rPr lang="en-US" sz="20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'&gt;, &lt;class '__</a:t>
            </a:r>
            <a:r>
              <a:rPr lang="en-US" sz="2000" b="1" i="1" spc="-1" dirty="0" err="1">
                <a:solidFill>
                  <a:srgbClr val="00B050"/>
                </a:solidFill>
                <a:latin typeface="Consolas" panose="020B0609020204030204" pitchFamily="49" charset="0"/>
              </a:rPr>
              <a:t>main__.Parent</a:t>
            </a:r>
            <a:r>
              <a:rPr lang="en-US" sz="20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'&gt;, &lt;class 'object'&gt;]</a:t>
            </a:r>
          </a:p>
        </p:txBody>
      </p:sp>
      <p:sp>
        <p:nvSpPr>
          <p:cNvPr id="478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E21446B-E8EC-4EE7-8901-1A58B71F3A4B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32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5B2ECEE-EC99-4755-B3B5-44205AF458D4}"/>
              </a:ext>
            </a:extLst>
          </p:cNvPr>
          <p:cNvSpPr/>
          <p:nvPr/>
        </p:nvSpPr>
        <p:spPr bwMode="auto">
          <a:xfrm>
            <a:off x="7077804" y="1498267"/>
            <a:ext cx="4165494" cy="882000"/>
          </a:xfrm>
          <a:custGeom>
            <a:avLst/>
            <a:gdLst>
              <a:gd name="connsiteX0" fmla="*/ 0 w 4165494"/>
              <a:gd name="connsiteY0" fmla="*/ 147003 h 882000"/>
              <a:gd name="connsiteX1" fmla="*/ 147003 w 4165494"/>
              <a:gd name="connsiteY1" fmla="*/ 0 h 882000"/>
              <a:gd name="connsiteX2" fmla="*/ 694249 w 4165494"/>
              <a:gd name="connsiteY2" fmla="*/ 0 h 882000"/>
              <a:gd name="connsiteX3" fmla="*/ 694249 w 4165494"/>
              <a:gd name="connsiteY3" fmla="*/ 0 h 882000"/>
              <a:gd name="connsiteX4" fmla="*/ 1735623 w 4165494"/>
              <a:gd name="connsiteY4" fmla="*/ 0 h 882000"/>
              <a:gd name="connsiteX5" fmla="*/ 4018491 w 4165494"/>
              <a:gd name="connsiteY5" fmla="*/ 0 h 882000"/>
              <a:gd name="connsiteX6" fmla="*/ 4165494 w 4165494"/>
              <a:gd name="connsiteY6" fmla="*/ 147003 h 882000"/>
              <a:gd name="connsiteX7" fmla="*/ 4165494 w 4165494"/>
              <a:gd name="connsiteY7" fmla="*/ 514500 h 882000"/>
              <a:gd name="connsiteX8" fmla="*/ 4165494 w 4165494"/>
              <a:gd name="connsiteY8" fmla="*/ 514500 h 882000"/>
              <a:gd name="connsiteX9" fmla="*/ 4165494 w 4165494"/>
              <a:gd name="connsiteY9" fmla="*/ 735000 h 882000"/>
              <a:gd name="connsiteX10" fmla="*/ 4165494 w 4165494"/>
              <a:gd name="connsiteY10" fmla="*/ 734997 h 882000"/>
              <a:gd name="connsiteX11" fmla="*/ 4018491 w 4165494"/>
              <a:gd name="connsiteY11" fmla="*/ 882000 h 882000"/>
              <a:gd name="connsiteX12" fmla="*/ 1735623 w 4165494"/>
              <a:gd name="connsiteY12" fmla="*/ 882000 h 882000"/>
              <a:gd name="connsiteX13" fmla="*/ 694249 w 4165494"/>
              <a:gd name="connsiteY13" fmla="*/ 882000 h 882000"/>
              <a:gd name="connsiteX14" fmla="*/ 694249 w 4165494"/>
              <a:gd name="connsiteY14" fmla="*/ 882000 h 882000"/>
              <a:gd name="connsiteX15" fmla="*/ 147003 w 4165494"/>
              <a:gd name="connsiteY15" fmla="*/ 882000 h 882000"/>
              <a:gd name="connsiteX16" fmla="*/ 0 w 4165494"/>
              <a:gd name="connsiteY16" fmla="*/ 734997 h 882000"/>
              <a:gd name="connsiteX17" fmla="*/ 0 w 4165494"/>
              <a:gd name="connsiteY17" fmla="*/ 735000 h 882000"/>
              <a:gd name="connsiteX18" fmla="*/ -215398 w 4165494"/>
              <a:gd name="connsiteY18" fmla="*/ 747160 h 882000"/>
              <a:gd name="connsiteX19" fmla="*/ 0 w 4165494"/>
              <a:gd name="connsiteY19" fmla="*/ 514500 h 882000"/>
              <a:gd name="connsiteX20" fmla="*/ 0 w 4165494"/>
              <a:gd name="connsiteY20" fmla="*/ 147003 h 882000"/>
              <a:gd name="connsiteX0" fmla="*/ 26862 w 4192356"/>
              <a:gd name="connsiteY0" fmla="*/ 147003 h 882000"/>
              <a:gd name="connsiteX1" fmla="*/ 173865 w 4192356"/>
              <a:gd name="connsiteY1" fmla="*/ 0 h 882000"/>
              <a:gd name="connsiteX2" fmla="*/ 721111 w 4192356"/>
              <a:gd name="connsiteY2" fmla="*/ 0 h 882000"/>
              <a:gd name="connsiteX3" fmla="*/ 721111 w 4192356"/>
              <a:gd name="connsiteY3" fmla="*/ 0 h 882000"/>
              <a:gd name="connsiteX4" fmla="*/ 1762485 w 4192356"/>
              <a:gd name="connsiteY4" fmla="*/ 0 h 882000"/>
              <a:gd name="connsiteX5" fmla="*/ 4045353 w 4192356"/>
              <a:gd name="connsiteY5" fmla="*/ 0 h 882000"/>
              <a:gd name="connsiteX6" fmla="*/ 4192356 w 4192356"/>
              <a:gd name="connsiteY6" fmla="*/ 147003 h 882000"/>
              <a:gd name="connsiteX7" fmla="*/ 4192356 w 4192356"/>
              <a:gd name="connsiteY7" fmla="*/ 514500 h 882000"/>
              <a:gd name="connsiteX8" fmla="*/ 4192356 w 4192356"/>
              <a:gd name="connsiteY8" fmla="*/ 514500 h 882000"/>
              <a:gd name="connsiteX9" fmla="*/ 4192356 w 4192356"/>
              <a:gd name="connsiteY9" fmla="*/ 735000 h 882000"/>
              <a:gd name="connsiteX10" fmla="*/ 4192356 w 4192356"/>
              <a:gd name="connsiteY10" fmla="*/ 734997 h 882000"/>
              <a:gd name="connsiteX11" fmla="*/ 4045353 w 4192356"/>
              <a:gd name="connsiteY11" fmla="*/ 882000 h 882000"/>
              <a:gd name="connsiteX12" fmla="*/ 1762485 w 4192356"/>
              <a:gd name="connsiteY12" fmla="*/ 882000 h 882000"/>
              <a:gd name="connsiteX13" fmla="*/ 721111 w 4192356"/>
              <a:gd name="connsiteY13" fmla="*/ 882000 h 882000"/>
              <a:gd name="connsiteX14" fmla="*/ 721111 w 4192356"/>
              <a:gd name="connsiteY14" fmla="*/ 882000 h 882000"/>
              <a:gd name="connsiteX15" fmla="*/ 173865 w 4192356"/>
              <a:gd name="connsiteY15" fmla="*/ 882000 h 882000"/>
              <a:gd name="connsiteX16" fmla="*/ 26862 w 4192356"/>
              <a:gd name="connsiteY16" fmla="*/ 734997 h 882000"/>
              <a:gd name="connsiteX17" fmla="*/ 26862 w 4192356"/>
              <a:gd name="connsiteY17" fmla="*/ 735000 h 882000"/>
              <a:gd name="connsiteX18" fmla="*/ 0 w 4192356"/>
              <a:gd name="connsiteY18" fmla="*/ 634038 h 882000"/>
              <a:gd name="connsiteX19" fmla="*/ 26862 w 4192356"/>
              <a:gd name="connsiteY19" fmla="*/ 514500 h 882000"/>
              <a:gd name="connsiteX20" fmla="*/ 26862 w 4192356"/>
              <a:gd name="connsiteY20" fmla="*/ 147003 h 882000"/>
              <a:gd name="connsiteX0" fmla="*/ 1799101 w 5964595"/>
              <a:gd name="connsiteY0" fmla="*/ 147003 h 882000"/>
              <a:gd name="connsiteX1" fmla="*/ 1946104 w 5964595"/>
              <a:gd name="connsiteY1" fmla="*/ 0 h 882000"/>
              <a:gd name="connsiteX2" fmla="*/ 2493350 w 5964595"/>
              <a:gd name="connsiteY2" fmla="*/ 0 h 882000"/>
              <a:gd name="connsiteX3" fmla="*/ 2493350 w 5964595"/>
              <a:gd name="connsiteY3" fmla="*/ 0 h 882000"/>
              <a:gd name="connsiteX4" fmla="*/ 3534724 w 5964595"/>
              <a:gd name="connsiteY4" fmla="*/ 0 h 882000"/>
              <a:gd name="connsiteX5" fmla="*/ 5817592 w 5964595"/>
              <a:gd name="connsiteY5" fmla="*/ 0 h 882000"/>
              <a:gd name="connsiteX6" fmla="*/ 5964595 w 5964595"/>
              <a:gd name="connsiteY6" fmla="*/ 147003 h 882000"/>
              <a:gd name="connsiteX7" fmla="*/ 5964595 w 5964595"/>
              <a:gd name="connsiteY7" fmla="*/ 514500 h 882000"/>
              <a:gd name="connsiteX8" fmla="*/ 5964595 w 5964595"/>
              <a:gd name="connsiteY8" fmla="*/ 514500 h 882000"/>
              <a:gd name="connsiteX9" fmla="*/ 5964595 w 5964595"/>
              <a:gd name="connsiteY9" fmla="*/ 735000 h 882000"/>
              <a:gd name="connsiteX10" fmla="*/ 5964595 w 5964595"/>
              <a:gd name="connsiteY10" fmla="*/ 734997 h 882000"/>
              <a:gd name="connsiteX11" fmla="*/ 5817592 w 5964595"/>
              <a:gd name="connsiteY11" fmla="*/ 882000 h 882000"/>
              <a:gd name="connsiteX12" fmla="*/ 3534724 w 5964595"/>
              <a:gd name="connsiteY12" fmla="*/ 882000 h 882000"/>
              <a:gd name="connsiteX13" fmla="*/ 2493350 w 5964595"/>
              <a:gd name="connsiteY13" fmla="*/ 882000 h 882000"/>
              <a:gd name="connsiteX14" fmla="*/ 2493350 w 5964595"/>
              <a:gd name="connsiteY14" fmla="*/ 882000 h 882000"/>
              <a:gd name="connsiteX15" fmla="*/ 1946104 w 5964595"/>
              <a:gd name="connsiteY15" fmla="*/ 882000 h 882000"/>
              <a:gd name="connsiteX16" fmla="*/ 1799101 w 5964595"/>
              <a:gd name="connsiteY16" fmla="*/ 734997 h 882000"/>
              <a:gd name="connsiteX17" fmla="*/ 1799101 w 5964595"/>
              <a:gd name="connsiteY17" fmla="*/ 735000 h 882000"/>
              <a:gd name="connsiteX18" fmla="*/ 0 w 5964595"/>
              <a:gd name="connsiteY18" fmla="*/ 747160 h 882000"/>
              <a:gd name="connsiteX19" fmla="*/ 1799101 w 5964595"/>
              <a:gd name="connsiteY19" fmla="*/ 514500 h 882000"/>
              <a:gd name="connsiteX20" fmla="*/ 1799101 w 5964595"/>
              <a:gd name="connsiteY20" fmla="*/ 147003 h 882000"/>
              <a:gd name="connsiteX0" fmla="*/ 328520 w 4494014"/>
              <a:gd name="connsiteY0" fmla="*/ 147003 h 2312010"/>
              <a:gd name="connsiteX1" fmla="*/ 475523 w 4494014"/>
              <a:gd name="connsiteY1" fmla="*/ 0 h 2312010"/>
              <a:gd name="connsiteX2" fmla="*/ 1022769 w 4494014"/>
              <a:gd name="connsiteY2" fmla="*/ 0 h 2312010"/>
              <a:gd name="connsiteX3" fmla="*/ 1022769 w 4494014"/>
              <a:gd name="connsiteY3" fmla="*/ 0 h 2312010"/>
              <a:gd name="connsiteX4" fmla="*/ 2064143 w 4494014"/>
              <a:gd name="connsiteY4" fmla="*/ 0 h 2312010"/>
              <a:gd name="connsiteX5" fmla="*/ 4347011 w 4494014"/>
              <a:gd name="connsiteY5" fmla="*/ 0 h 2312010"/>
              <a:gd name="connsiteX6" fmla="*/ 4494014 w 4494014"/>
              <a:gd name="connsiteY6" fmla="*/ 147003 h 2312010"/>
              <a:gd name="connsiteX7" fmla="*/ 4494014 w 4494014"/>
              <a:gd name="connsiteY7" fmla="*/ 514500 h 2312010"/>
              <a:gd name="connsiteX8" fmla="*/ 4494014 w 4494014"/>
              <a:gd name="connsiteY8" fmla="*/ 514500 h 2312010"/>
              <a:gd name="connsiteX9" fmla="*/ 4494014 w 4494014"/>
              <a:gd name="connsiteY9" fmla="*/ 735000 h 2312010"/>
              <a:gd name="connsiteX10" fmla="*/ 4494014 w 4494014"/>
              <a:gd name="connsiteY10" fmla="*/ 734997 h 2312010"/>
              <a:gd name="connsiteX11" fmla="*/ 4347011 w 4494014"/>
              <a:gd name="connsiteY11" fmla="*/ 882000 h 2312010"/>
              <a:gd name="connsiteX12" fmla="*/ 2064143 w 4494014"/>
              <a:gd name="connsiteY12" fmla="*/ 882000 h 2312010"/>
              <a:gd name="connsiteX13" fmla="*/ 1022769 w 4494014"/>
              <a:gd name="connsiteY13" fmla="*/ 882000 h 2312010"/>
              <a:gd name="connsiteX14" fmla="*/ 1022769 w 4494014"/>
              <a:gd name="connsiteY14" fmla="*/ 882000 h 2312010"/>
              <a:gd name="connsiteX15" fmla="*/ 475523 w 4494014"/>
              <a:gd name="connsiteY15" fmla="*/ 882000 h 2312010"/>
              <a:gd name="connsiteX16" fmla="*/ 328520 w 4494014"/>
              <a:gd name="connsiteY16" fmla="*/ 734997 h 2312010"/>
              <a:gd name="connsiteX17" fmla="*/ 328520 w 4494014"/>
              <a:gd name="connsiteY17" fmla="*/ 735000 h 2312010"/>
              <a:gd name="connsiteX18" fmla="*/ 0 w 4494014"/>
              <a:gd name="connsiteY18" fmla="*/ 2312010 h 2312010"/>
              <a:gd name="connsiteX19" fmla="*/ 328520 w 4494014"/>
              <a:gd name="connsiteY19" fmla="*/ 514500 h 2312010"/>
              <a:gd name="connsiteX20" fmla="*/ 328520 w 4494014"/>
              <a:gd name="connsiteY20" fmla="*/ 147003 h 2312010"/>
              <a:gd name="connsiteX0" fmla="*/ 622440 w 4787934"/>
              <a:gd name="connsiteY0" fmla="*/ 147003 h 2312010"/>
              <a:gd name="connsiteX1" fmla="*/ 769443 w 4787934"/>
              <a:gd name="connsiteY1" fmla="*/ 0 h 2312010"/>
              <a:gd name="connsiteX2" fmla="*/ 1316689 w 4787934"/>
              <a:gd name="connsiteY2" fmla="*/ 0 h 2312010"/>
              <a:gd name="connsiteX3" fmla="*/ 1316689 w 4787934"/>
              <a:gd name="connsiteY3" fmla="*/ 0 h 2312010"/>
              <a:gd name="connsiteX4" fmla="*/ 2358063 w 4787934"/>
              <a:gd name="connsiteY4" fmla="*/ 0 h 2312010"/>
              <a:gd name="connsiteX5" fmla="*/ 4640931 w 4787934"/>
              <a:gd name="connsiteY5" fmla="*/ 0 h 2312010"/>
              <a:gd name="connsiteX6" fmla="*/ 4787934 w 4787934"/>
              <a:gd name="connsiteY6" fmla="*/ 147003 h 2312010"/>
              <a:gd name="connsiteX7" fmla="*/ 4787934 w 4787934"/>
              <a:gd name="connsiteY7" fmla="*/ 514500 h 2312010"/>
              <a:gd name="connsiteX8" fmla="*/ 4787934 w 4787934"/>
              <a:gd name="connsiteY8" fmla="*/ 514500 h 2312010"/>
              <a:gd name="connsiteX9" fmla="*/ 4787934 w 4787934"/>
              <a:gd name="connsiteY9" fmla="*/ 735000 h 2312010"/>
              <a:gd name="connsiteX10" fmla="*/ 4787934 w 4787934"/>
              <a:gd name="connsiteY10" fmla="*/ 734997 h 2312010"/>
              <a:gd name="connsiteX11" fmla="*/ 4640931 w 4787934"/>
              <a:gd name="connsiteY11" fmla="*/ 882000 h 2312010"/>
              <a:gd name="connsiteX12" fmla="*/ 2358063 w 4787934"/>
              <a:gd name="connsiteY12" fmla="*/ 882000 h 2312010"/>
              <a:gd name="connsiteX13" fmla="*/ 1316689 w 4787934"/>
              <a:gd name="connsiteY13" fmla="*/ 882000 h 2312010"/>
              <a:gd name="connsiteX14" fmla="*/ 1316689 w 4787934"/>
              <a:gd name="connsiteY14" fmla="*/ 882000 h 2312010"/>
              <a:gd name="connsiteX15" fmla="*/ 769443 w 4787934"/>
              <a:gd name="connsiteY15" fmla="*/ 882000 h 2312010"/>
              <a:gd name="connsiteX16" fmla="*/ 622440 w 4787934"/>
              <a:gd name="connsiteY16" fmla="*/ 734997 h 2312010"/>
              <a:gd name="connsiteX17" fmla="*/ 622440 w 4787934"/>
              <a:gd name="connsiteY17" fmla="*/ 735000 h 2312010"/>
              <a:gd name="connsiteX18" fmla="*/ 293920 w 4787934"/>
              <a:gd name="connsiteY18" fmla="*/ 2312010 h 2312010"/>
              <a:gd name="connsiteX19" fmla="*/ 622440 w 4787934"/>
              <a:gd name="connsiteY19" fmla="*/ 514500 h 2312010"/>
              <a:gd name="connsiteX20" fmla="*/ 622440 w 4787934"/>
              <a:gd name="connsiteY20" fmla="*/ 147003 h 2312010"/>
              <a:gd name="connsiteX0" fmla="*/ 622440 w 4787934"/>
              <a:gd name="connsiteY0" fmla="*/ 147003 h 2314803"/>
              <a:gd name="connsiteX1" fmla="*/ 769443 w 4787934"/>
              <a:gd name="connsiteY1" fmla="*/ 0 h 2314803"/>
              <a:gd name="connsiteX2" fmla="*/ 1316689 w 4787934"/>
              <a:gd name="connsiteY2" fmla="*/ 0 h 2314803"/>
              <a:gd name="connsiteX3" fmla="*/ 1316689 w 4787934"/>
              <a:gd name="connsiteY3" fmla="*/ 0 h 2314803"/>
              <a:gd name="connsiteX4" fmla="*/ 2358063 w 4787934"/>
              <a:gd name="connsiteY4" fmla="*/ 0 h 2314803"/>
              <a:gd name="connsiteX5" fmla="*/ 4640931 w 4787934"/>
              <a:gd name="connsiteY5" fmla="*/ 0 h 2314803"/>
              <a:gd name="connsiteX6" fmla="*/ 4787934 w 4787934"/>
              <a:gd name="connsiteY6" fmla="*/ 147003 h 2314803"/>
              <a:gd name="connsiteX7" fmla="*/ 4787934 w 4787934"/>
              <a:gd name="connsiteY7" fmla="*/ 514500 h 2314803"/>
              <a:gd name="connsiteX8" fmla="*/ 4787934 w 4787934"/>
              <a:gd name="connsiteY8" fmla="*/ 514500 h 2314803"/>
              <a:gd name="connsiteX9" fmla="*/ 4787934 w 4787934"/>
              <a:gd name="connsiteY9" fmla="*/ 735000 h 2314803"/>
              <a:gd name="connsiteX10" fmla="*/ 4787934 w 4787934"/>
              <a:gd name="connsiteY10" fmla="*/ 734997 h 2314803"/>
              <a:gd name="connsiteX11" fmla="*/ 4640931 w 4787934"/>
              <a:gd name="connsiteY11" fmla="*/ 882000 h 2314803"/>
              <a:gd name="connsiteX12" fmla="*/ 2358063 w 4787934"/>
              <a:gd name="connsiteY12" fmla="*/ 882000 h 2314803"/>
              <a:gd name="connsiteX13" fmla="*/ 1316689 w 4787934"/>
              <a:gd name="connsiteY13" fmla="*/ 882000 h 2314803"/>
              <a:gd name="connsiteX14" fmla="*/ 1316689 w 4787934"/>
              <a:gd name="connsiteY14" fmla="*/ 882000 h 2314803"/>
              <a:gd name="connsiteX15" fmla="*/ 769443 w 4787934"/>
              <a:gd name="connsiteY15" fmla="*/ 882000 h 2314803"/>
              <a:gd name="connsiteX16" fmla="*/ 622440 w 4787934"/>
              <a:gd name="connsiteY16" fmla="*/ 734997 h 2314803"/>
              <a:gd name="connsiteX17" fmla="*/ 622440 w 4787934"/>
              <a:gd name="connsiteY17" fmla="*/ 735000 h 2314803"/>
              <a:gd name="connsiteX18" fmla="*/ 293920 w 4787934"/>
              <a:gd name="connsiteY18" fmla="*/ 2312010 h 2314803"/>
              <a:gd name="connsiteX19" fmla="*/ 622440 w 4787934"/>
              <a:gd name="connsiteY19" fmla="*/ 514500 h 2314803"/>
              <a:gd name="connsiteX20" fmla="*/ 622440 w 4787934"/>
              <a:gd name="connsiteY20" fmla="*/ 147003 h 2314803"/>
              <a:gd name="connsiteX0" fmla="*/ 0 w 4165494"/>
              <a:gd name="connsiteY0" fmla="*/ 147003 h 882000"/>
              <a:gd name="connsiteX1" fmla="*/ 147003 w 4165494"/>
              <a:gd name="connsiteY1" fmla="*/ 0 h 882000"/>
              <a:gd name="connsiteX2" fmla="*/ 694249 w 4165494"/>
              <a:gd name="connsiteY2" fmla="*/ 0 h 882000"/>
              <a:gd name="connsiteX3" fmla="*/ 694249 w 4165494"/>
              <a:gd name="connsiteY3" fmla="*/ 0 h 882000"/>
              <a:gd name="connsiteX4" fmla="*/ 1735623 w 4165494"/>
              <a:gd name="connsiteY4" fmla="*/ 0 h 882000"/>
              <a:gd name="connsiteX5" fmla="*/ 4018491 w 4165494"/>
              <a:gd name="connsiteY5" fmla="*/ 0 h 882000"/>
              <a:gd name="connsiteX6" fmla="*/ 4165494 w 4165494"/>
              <a:gd name="connsiteY6" fmla="*/ 147003 h 882000"/>
              <a:gd name="connsiteX7" fmla="*/ 4165494 w 4165494"/>
              <a:gd name="connsiteY7" fmla="*/ 514500 h 882000"/>
              <a:gd name="connsiteX8" fmla="*/ 4165494 w 4165494"/>
              <a:gd name="connsiteY8" fmla="*/ 514500 h 882000"/>
              <a:gd name="connsiteX9" fmla="*/ 4165494 w 4165494"/>
              <a:gd name="connsiteY9" fmla="*/ 735000 h 882000"/>
              <a:gd name="connsiteX10" fmla="*/ 4165494 w 4165494"/>
              <a:gd name="connsiteY10" fmla="*/ 734997 h 882000"/>
              <a:gd name="connsiteX11" fmla="*/ 4018491 w 4165494"/>
              <a:gd name="connsiteY11" fmla="*/ 882000 h 882000"/>
              <a:gd name="connsiteX12" fmla="*/ 1735623 w 4165494"/>
              <a:gd name="connsiteY12" fmla="*/ 882000 h 882000"/>
              <a:gd name="connsiteX13" fmla="*/ 694249 w 4165494"/>
              <a:gd name="connsiteY13" fmla="*/ 882000 h 882000"/>
              <a:gd name="connsiteX14" fmla="*/ 694249 w 4165494"/>
              <a:gd name="connsiteY14" fmla="*/ 882000 h 882000"/>
              <a:gd name="connsiteX15" fmla="*/ 147003 w 4165494"/>
              <a:gd name="connsiteY15" fmla="*/ 882000 h 882000"/>
              <a:gd name="connsiteX16" fmla="*/ 0 w 4165494"/>
              <a:gd name="connsiteY16" fmla="*/ 734997 h 882000"/>
              <a:gd name="connsiteX17" fmla="*/ 0 w 4165494"/>
              <a:gd name="connsiteY17" fmla="*/ 735000 h 882000"/>
              <a:gd name="connsiteX18" fmla="*/ 0 w 4165494"/>
              <a:gd name="connsiteY18" fmla="*/ 514500 h 882000"/>
              <a:gd name="connsiteX19" fmla="*/ 0 w 4165494"/>
              <a:gd name="connsiteY19" fmla="*/ 147003 h 88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65494" h="882000">
                <a:moveTo>
                  <a:pt x="0" y="147003"/>
                </a:moveTo>
                <a:cubicBezTo>
                  <a:pt x="0" y="65815"/>
                  <a:pt x="65815" y="0"/>
                  <a:pt x="147003" y="0"/>
                </a:cubicBezTo>
                <a:lnTo>
                  <a:pt x="694249" y="0"/>
                </a:lnTo>
                <a:lnTo>
                  <a:pt x="694249" y="0"/>
                </a:lnTo>
                <a:lnTo>
                  <a:pt x="1735623" y="0"/>
                </a:lnTo>
                <a:lnTo>
                  <a:pt x="4018491" y="0"/>
                </a:lnTo>
                <a:cubicBezTo>
                  <a:pt x="4099679" y="0"/>
                  <a:pt x="4165494" y="65815"/>
                  <a:pt x="4165494" y="147003"/>
                </a:cubicBezTo>
                <a:lnTo>
                  <a:pt x="4165494" y="514500"/>
                </a:lnTo>
                <a:lnTo>
                  <a:pt x="4165494" y="514500"/>
                </a:lnTo>
                <a:lnTo>
                  <a:pt x="4165494" y="735000"/>
                </a:lnTo>
                <a:lnTo>
                  <a:pt x="4165494" y="734997"/>
                </a:lnTo>
                <a:cubicBezTo>
                  <a:pt x="4165494" y="816185"/>
                  <a:pt x="4099679" y="882000"/>
                  <a:pt x="4018491" y="882000"/>
                </a:cubicBezTo>
                <a:lnTo>
                  <a:pt x="1735623" y="882000"/>
                </a:lnTo>
                <a:lnTo>
                  <a:pt x="694249" y="882000"/>
                </a:lnTo>
                <a:lnTo>
                  <a:pt x="694249" y="882000"/>
                </a:lnTo>
                <a:lnTo>
                  <a:pt x="147003" y="882000"/>
                </a:lnTo>
                <a:cubicBezTo>
                  <a:pt x="65815" y="882000"/>
                  <a:pt x="0" y="816185"/>
                  <a:pt x="0" y="734997"/>
                </a:cubicBezTo>
                <a:lnTo>
                  <a:pt x="0" y="735000"/>
                </a:lnTo>
                <a:lnTo>
                  <a:pt x="0" y="514500"/>
                </a:lnTo>
                <a:lnTo>
                  <a:pt x="0" y="147003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GB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iamond</a:t>
            </a: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332054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BDB3360-E123-42D3-B4CA-A1A381668C0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29847" y="5585916"/>
            <a:ext cx="11147046" cy="768084"/>
          </a:xfrm>
        </p:spPr>
        <p:txBody>
          <a:bodyPr/>
          <a:lstStyle/>
          <a:p>
            <a:r>
              <a:rPr lang="en-US" dirty="0"/>
              <a:t>"mix in" extra properties and methods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A2E0D2-F37A-4B65-A658-0722DC77F5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endParaRPr lang="bg-BG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DEE44E-9E12-4FBA-A8A8-5EF914F3C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737" y="1482969"/>
            <a:ext cx="2250526" cy="225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9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2090880" y="1121040"/>
            <a:ext cx="9903240" cy="554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>
                <a:ea typeface="Calibri"/>
              </a:rPr>
              <a:t>A </a:t>
            </a:r>
            <a:r>
              <a:rPr lang="en-GB" sz="3600" b="1" spc="-1" dirty="0">
                <a:solidFill>
                  <a:schemeClr val="bg1"/>
                </a:solidFill>
                <a:ea typeface="Calibri"/>
              </a:rPr>
              <a:t>mixin</a:t>
            </a:r>
            <a:r>
              <a:rPr lang="en-GB" sz="3600" spc="-1" dirty="0">
                <a:ea typeface="Calibri"/>
              </a:rPr>
              <a:t> is a class that is implementing a specific set of features that is needed in </a:t>
            </a:r>
            <a:r>
              <a:rPr lang="en-GB" sz="3600" b="1" spc="-1" dirty="0">
                <a:solidFill>
                  <a:schemeClr val="bg1"/>
                </a:solidFill>
                <a:ea typeface="Calibri"/>
              </a:rPr>
              <a:t>many different classes</a:t>
            </a:r>
            <a:endParaRPr lang="en-US" sz="3600" b="1" strike="noStrike" spc="-1" dirty="0">
              <a:solidFill>
                <a:schemeClr val="bg1"/>
              </a:solidFill>
              <a:ea typeface="Calibri"/>
            </a:endParaRP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A mixin is a class </a:t>
            </a:r>
            <a:r>
              <a:rPr lang="bg-BG" sz="3600" spc="-1" dirty="0" err="1"/>
              <a:t>that</a:t>
            </a:r>
            <a:r>
              <a:rPr lang="en-GB" sz="3600" spc="-1" dirty="0"/>
              <a:t> </a:t>
            </a:r>
            <a:r>
              <a:rPr lang="en-GB" sz="3600" b="1" spc="-1" dirty="0">
                <a:solidFill>
                  <a:schemeClr val="bg1"/>
                </a:solidFill>
              </a:rPr>
              <a:t>has no data</a:t>
            </a:r>
            <a:r>
              <a:rPr lang="en-GB" sz="3600" spc="-1" dirty="0"/>
              <a:t>, only methods</a:t>
            </a: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Mixins </a:t>
            </a:r>
            <a:r>
              <a:rPr lang="en-GB" sz="3600" b="1" spc="-1" dirty="0">
                <a:solidFill>
                  <a:schemeClr val="bg1"/>
                </a:solidFill>
              </a:rPr>
              <a:t>cannot be instantiated</a:t>
            </a:r>
            <a:r>
              <a:rPr lang="en-GB" sz="3600" b="1" spc="-1" dirty="0"/>
              <a:t> </a:t>
            </a:r>
            <a:r>
              <a:rPr lang="en-GB" sz="3600" spc="-1" dirty="0"/>
              <a:t>by themselves</a:t>
            </a: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We use mixins to </a:t>
            </a:r>
            <a:r>
              <a:rPr lang="en-GB" sz="3600" b="1" spc="-1" dirty="0">
                <a:solidFill>
                  <a:schemeClr val="bg1"/>
                </a:solidFill>
              </a:rPr>
              <a:t>extend </a:t>
            </a:r>
            <a:r>
              <a:rPr lang="bg-BG" sz="3600" b="1" spc="-1" dirty="0" err="1">
                <a:solidFill>
                  <a:schemeClr val="bg1"/>
                </a:solidFill>
              </a:rPr>
              <a:t>the</a:t>
            </a:r>
            <a:r>
              <a:rPr lang="bg-BG" sz="3600" b="1" spc="-1" dirty="0">
                <a:solidFill>
                  <a:schemeClr val="bg1"/>
                </a:solidFill>
              </a:rPr>
              <a:t> </a:t>
            </a:r>
            <a:r>
              <a:rPr lang="en-GB" sz="3600" b="1" spc="-1" dirty="0">
                <a:solidFill>
                  <a:schemeClr val="bg1"/>
                </a:solidFill>
              </a:rPr>
              <a:t>functionality</a:t>
            </a:r>
          </a:p>
        </p:txBody>
      </p:sp>
      <p:sp>
        <p:nvSpPr>
          <p:cNvPr id="474" name="CustomShap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Mixins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12AE7E9-31F4-49FC-BF6F-0B66194C49AE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34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765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8561E8-E17B-476A-B603-E90296A8E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3897" y="1121143"/>
            <a:ext cx="9921339" cy="5546589"/>
          </a:xfrm>
        </p:spPr>
        <p:txBody>
          <a:bodyPr>
            <a:normAutofit/>
          </a:bodyPr>
          <a:lstStyle/>
          <a:p>
            <a:r>
              <a:rPr lang="en-US" sz="3600" dirty="0"/>
              <a:t>Provides </a:t>
            </a:r>
            <a:r>
              <a:rPr lang="en-US" sz="3600" b="1" dirty="0">
                <a:solidFill>
                  <a:schemeClr val="bg1"/>
                </a:solidFill>
              </a:rPr>
              <a:t>non-complex</a:t>
            </a:r>
            <a:r>
              <a:rPr lang="en-US" sz="3600" dirty="0"/>
              <a:t> mechanisms of </a:t>
            </a:r>
            <a:r>
              <a:rPr lang="en-US" sz="3600" b="1" dirty="0">
                <a:solidFill>
                  <a:schemeClr val="bg1"/>
                </a:solidFill>
              </a:rPr>
              <a:t>multiple inheritance</a:t>
            </a:r>
          </a:p>
          <a:p>
            <a:r>
              <a:rPr lang="en-US" sz="3600" dirty="0"/>
              <a:t>Provides </a:t>
            </a:r>
            <a:r>
              <a:rPr lang="en-US" sz="3600" b="1" dirty="0">
                <a:solidFill>
                  <a:schemeClr val="bg1"/>
                </a:solidFill>
              </a:rPr>
              <a:t>code reusability</a:t>
            </a:r>
          </a:p>
          <a:p>
            <a:r>
              <a:rPr lang="en-US" sz="3600" dirty="0"/>
              <a:t>Allow inheritance and use of only </a:t>
            </a:r>
            <a:r>
              <a:rPr lang="en-US" sz="3600" b="1" dirty="0">
                <a:solidFill>
                  <a:schemeClr val="bg1"/>
                </a:solidFill>
              </a:rPr>
              <a:t>desired features </a:t>
            </a:r>
            <a:r>
              <a:rPr lang="en-US" sz="3600" dirty="0"/>
              <a:t>from the parent class, </a:t>
            </a:r>
            <a:r>
              <a:rPr lang="en-US" sz="3600" b="1" dirty="0">
                <a:solidFill>
                  <a:schemeClr val="bg1"/>
                </a:solidFill>
              </a:rPr>
              <a:t>not all of them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E0B41C-AA95-4203-9B14-BCE15F94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r>
              <a:rPr lang="en-US" dirty="0"/>
              <a:t> Advantages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1224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</a:t>
            </a:r>
            <a:r>
              <a:rPr lang="en-US" sz="4000" b="1" strike="noStrike" spc="-1" dirty="0" err="1">
                <a:solidFill>
                  <a:srgbClr val="FFFFFF"/>
                </a:solidFill>
                <a:latin typeface="+mj-lt"/>
              </a:rPr>
              <a:t>Mixins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341268" y="1259640"/>
            <a:ext cx="4579524" cy="3717714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class </a:t>
            </a:r>
            <a:r>
              <a:rPr lang="en-GB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Vehicle</a:t>
            </a:r>
            <a:r>
              <a:rPr lang="en-GB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def __init__(self, position):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    self.position = position</a:t>
            </a:r>
          </a:p>
          <a:p>
            <a:pPr>
              <a:lnSpc>
                <a:spcPct val="105000"/>
              </a:lnSpc>
            </a:pPr>
            <a:endParaRPr lang="en-GB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def travel(self, destination):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    pass</a:t>
            </a:r>
          </a:p>
          <a:p>
            <a:pPr>
              <a:lnSpc>
                <a:spcPct val="105000"/>
              </a:lnSpc>
            </a:pPr>
            <a:endParaRPr lang="en-GB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class Car(Vehicle):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GB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latin typeface="Consolas" panose="020B0609020204030204" pitchFamily="49" charset="0"/>
              </a:rPr>
              <a:t>Clock</a:t>
            </a:r>
            <a:r>
              <a:rPr lang="en-GB" b="1" spc="-1" dirty="0">
                <a:latin typeface="Consolas" panose="020B0609020204030204" pitchFamily="49" charset="0"/>
              </a:rPr>
              <a:t>():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pass</a:t>
            </a:r>
            <a:endParaRPr lang="en-US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E21446B-E8EC-4EE7-8901-1A58B71F3A4B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36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1F5CD260-8861-4824-887A-A1814B576DC5}"/>
              </a:ext>
            </a:extLst>
          </p:cNvPr>
          <p:cNvSpPr/>
          <p:nvPr/>
        </p:nvSpPr>
        <p:spPr>
          <a:xfrm>
            <a:off x="5043340" y="1259640"/>
            <a:ext cx="6551628" cy="3717714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RadioMixin():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def play_song_on_station(self, station_frequency):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return f'playing song on radio frequency {station_frequency}'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Car(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Vehicle, RadioMixin</a:t>
            </a:r>
            <a:r>
              <a:rPr lang="en-US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Clock(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RadioMixin</a:t>
            </a:r>
            <a:r>
              <a:rPr lang="en-US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pass</a:t>
            </a:r>
            <a:endParaRPr lang="en-US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FA0AB594-61D9-4DD7-996F-A9A773B4D088}"/>
              </a:ext>
            </a:extLst>
          </p:cNvPr>
          <p:cNvSpPr/>
          <p:nvPr/>
        </p:nvSpPr>
        <p:spPr>
          <a:xfrm>
            <a:off x="341267" y="5099900"/>
            <a:ext cx="11253701" cy="1555059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car = Car('Sofia')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clock = Clock()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print(car.play_song_on_station(95.0))	</a:t>
            </a:r>
            <a:r>
              <a:rPr lang="en-GB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playing song on radio frequency 95.0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print(clock.play_song_on_station(100.3))	</a:t>
            </a:r>
            <a:r>
              <a:rPr lang="en-GB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playing song on radio frequency 100.3</a:t>
            </a:r>
            <a:endParaRPr lang="en-US" b="1" i="1" strike="noStrike" spc="-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1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roup 1"/>
          <p:cNvGrpSpPr/>
          <p:nvPr/>
        </p:nvGrpSpPr>
        <p:grpSpPr>
          <a:xfrm>
            <a:off x="190440" y="1419120"/>
            <a:ext cx="8634600" cy="5301000"/>
            <a:chOff x="190440" y="1419120"/>
            <a:chExt cx="8634600" cy="5301000"/>
          </a:xfrm>
        </p:grpSpPr>
        <p:sp>
          <p:nvSpPr>
            <p:cNvPr id="422" name="CustomShape 2"/>
            <p:cNvSpPr/>
            <p:nvPr/>
          </p:nvSpPr>
          <p:spPr>
            <a:xfrm>
              <a:off x="190440" y="1419120"/>
              <a:ext cx="8634600" cy="53010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" name="CustomShape 3"/>
            <p:cNvSpPr/>
            <p:nvPr/>
          </p:nvSpPr>
          <p:spPr>
            <a:xfrm>
              <a:off x="346680" y="1716120"/>
              <a:ext cx="194400" cy="470736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" name="CustomShape 4"/>
            <p:cNvSpPr/>
            <p:nvPr/>
          </p:nvSpPr>
          <p:spPr>
            <a:xfrm rot="5400000">
              <a:off x="8065080" y="1717560"/>
              <a:ext cx="729000" cy="54144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25" name="CustomShape 5"/>
          <p:cNvSpPr/>
          <p:nvPr/>
        </p:nvSpPr>
        <p:spPr>
          <a:xfrm>
            <a:off x="633046" y="1425115"/>
            <a:ext cx="7876454" cy="4772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Inheritance</a:t>
            </a:r>
            <a:r>
              <a:rPr lang="en-US" sz="3400" b="0" strike="noStrike" spc="-1" dirty="0">
                <a:solidFill>
                  <a:srgbClr val="FFFFFF"/>
                </a:solidFill>
              </a:rPr>
              <a:t> is the capability to inherit the properties from some another class</a:t>
            </a:r>
            <a:endParaRPr lang="en-US" sz="3400" b="0" strike="noStrike" spc="-1" dirty="0"/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super()</a:t>
            </a:r>
            <a:r>
              <a:rPr lang="en-US" sz="3400" b="0" strike="noStrike" spc="-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400" b="0" strike="noStrike" spc="-1" dirty="0">
                <a:solidFill>
                  <a:srgbClr val="FFFFFF"/>
                </a:solidFill>
              </a:rPr>
              <a:t>method allows us to call methods of the superclass in your subclass</a:t>
            </a:r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400" b="1" spc="-1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Mixins</a:t>
            </a:r>
            <a:r>
              <a:rPr lang="en-US" sz="3400" spc="-1" dirty="0">
                <a:solidFill>
                  <a:schemeClr val="bg2"/>
                </a:solidFill>
              </a:rPr>
              <a:t> implement a set of features that is needed in many different classes</a:t>
            </a:r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endParaRPr lang="en-US" sz="3400" b="0" strike="noStrike" spc="-1" dirty="0"/>
          </a:p>
        </p:txBody>
      </p:sp>
      <p:sp>
        <p:nvSpPr>
          <p:cNvPr id="426" name="CustomShape 6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Summary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427" name="Picture 12"/>
          <p:cNvPicPr/>
          <p:nvPr/>
        </p:nvPicPr>
        <p:blipFill>
          <a:blip r:embed="rId3"/>
          <a:stretch/>
        </p:blipFill>
        <p:spPr>
          <a:xfrm flipH="1">
            <a:off x="8826120" y="3276720"/>
            <a:ext cx="2882880" cy="3119760"/>
          </a:xfrm>
          <a:prstGeom prst="rect">
            <a:avLst/>
          </a:prstGeom>
          <a:ln>
            <a:noFill/>
          </a:ln>
        </p:spPr>
      </p:pic>
      <p:sp>
        <p:nvSpPr>
          <p:cNvPr id="428" name="CustomShape 7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19F57C6-B285-43EC-BACF-18CAC35B9CA1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37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626760" y="338760"/>
            <a:ext cx="7328160" cy="103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800" b="1" strike="noStrike" spc="-1">
                <a:solidFill>
                  <a:srgbClr val="234465"/>
                </a:solidFill>
                <a:latin typeface="Calibri"/>
              </a:rPr>
              <a:t>Questions?</a:t>
            </a:r>
            <a:endParaRPr lang="en-US" sz="8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4000" b="0" strike="noStrike" spc="-1" dirty="0">
                <a:solidFill>
                  <a:srgbClr val="234465"/>
                </a:solidFill>
              </a:rPr>
              <a:t>Capability</a:t>
            </a:r>
            <a:r>
              <a:rPr lang="en-US" sz="4000" b="0" strike="noStrike" spc="-1" dirty="0">
                <a:solidFill>
                  <a:srgbClr val="234465"/>
                </a:solidFill>
                <a:latin typeface="Calibri"/>
              </a:rPr>
              <a:t> to Inherit Other Properties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234465"/>
                </a:solidFill>
                <a:latin typeface="+mj-lt"/>
              </a:rPr>
              <a:t>Inheritance</a:t>
            </a:r>
            <a:endParaRPr lang="en-US" sz="5400" b="0" strike="noStrike" spc="-1" dirty="0">
              <a:latin typeface="+mj-lt"/>
            </a:endParaRPr>
          </a:p>
        </p:txBody>
      </p:sp>
      <p:pic>
        <p:nvPicPr>
          <p:cNvPr id="374" name="Picture 3"/>
          <p:cNvPicPr/>
          <p:nvPr/>
        </p:nvPicPr>
        <p:blipFill>
          <a:blip r:embed="rId2"/>
          <a:stretch/>
        </p:blipFill>
        <p:spPr>
          <a:xfrm>
            <a:off x="4808880" y="1528920"/>
            <a:ext cx="2437200" cy="243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190440" y="1179000"/>
            <a:ext cx="8694720" cy="54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fontScale="98500"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 dirty="0">
                <a:solidFill>
                  <a:srgbClr val="F2AC44"/>
                </a:solidFill>
                <a:uFillTx/>
                <a:latin typeface="Calibri"/>
                <a:hlinkClick r:id="rId3"/>
              </a:rPr>
              <a:t>softuni.bg</a:t>
            </a:r>
            <a:r>
              <a:rPr lang="en-US" sz="30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en-US" sz="3000" b="0" u="sng" strike="noStrike" spc="-1" dirty="0">
                <a:solidFill>
                  <a:srgbClr val="F2AC44"/>
                </a:solidFill>
                <a:uFillTx/>
                <a:latin typeface="Calibri"/>
                <a:hlinkClick r:id="rId4"/>
              </a:rPr>
              <a:t>softuni.org</a:t>
            </a:r>
            <a:r>
              <a:rPr lang="en-US" sz="3000" b="0" strike="noStrike" spc="-1" dirty="0">
                <a:solidFill>
                  <a:srgbClr val="234465"/>
                </a:solidFill>
                <a:latin typeface="Calibri"/>
              </a:rPr>
              <a:t> </a:t>
            </a:r>
            <a:endParaRPr lang="en-US" sz="3000" b="0" strike="noStrike" spc="-1" dirty="0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Foundation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5"/>
              </a:rPr>
              <a:t>softuni.foundation</a:t>
            </a:r>
            <a:endParaRPr lang="en-US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@ Facebook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6"/>
              </a:rPr>
              <a:t>facebook.com/SoftwareUniversity</a:t>
            </a:r>
            <a:endParaRPr lang="en-US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Forums</a:t>
            </a:r>
            <a:endParaRPr lang="en-US" sz="3200" b="0" strike="noStrike" spc="-1" dirty="0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7"/>
              </a:rPr>
              <a:t>forum.softuni.bg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172440" y="108720"/>
            <a:ext cx="9741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Calibri"/>
              </a:rPr>
              <a:t>Trainings @ Software University (</a:t>
            </a:r>
            <a:r>
              <a:rPr lang="en-US" sz="4000" b="1" strike="noStrike" spc="-1" dirty="0" err="1">
                <a:solidFill>
                  <a:srgbClr val="FFFFFF"/>
                </a:solidFill>
                <a:latin typeface="Calibri"/>
              </a:rPr>
              <a:t>SoftUni</a:t>
            </a:r>
            <a:r>
              <a:rPr lang="en-US" sz="4000" b="1" strike="noStrike" spc="-1" dirty="0">
                <a:solidFill>
                  <a:srgbClr val="FFFFFF"/>
                </a:solidFill>
                <a:latin typeface="Calibri"/>
              </a:rPr>
              <a:t>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B1BF2EE-922B-4A80-8C75-C27208A7F257}" type="slidenum">
              <a:rPr lang="en-US" sz="1000" b="0" strike="noStrike" spc="-1" dirty="0">
                <a:solidFill>
                  <a:srgbClr val="234465"/>
                </a:solidFill>
                <a:latin typeface="Calibri"/>
                <a:ea typeface="DejaVu Sans"/>
              </a:rPr>
              <a:t>41</a:t>
            </a:fld>
            <a:endParaRPr lang="en-US" sz="1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190440" y="1269000"/>
            <a:ext cx="11817360" cy="545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This course (slides, examples, demos, exercises, homework, documents, videos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</a:t>
            </a: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 and other assets) is </a:t>
            </a:r>
            <a:r>
              <a:rPr lang="en-US" sz="3400" b="1" strike="noStrike" spc="-1" dirty="0">
                <a:solidFill>
                  <a:srgbClr val="234465"/>
                </a:solidFill>
                <a:latin typeface="Calibri"/>
              </a:rPr>
              <a:t>copyrighted content</a:t>
            </a:r>
            <a:endParaRPr lang="en-US" sz="3400" b="0" strike="noStrike" spc="-1" dirty="0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Unauthorized copy, reproduction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</a:t>
            </a: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 or use is illegal</a:t>
            </a:r>
            <a:endParaRPr lang="en-US" sz="3400" b="0" strike="noStrike" spc="-1" dirty="0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© </a:t>
            </a:r>
            <a:r>
              <a:rPr lang="en-US" sz="3400" b="0" strike="noStrike" spc="-1" dirty="0" err="1">
                <a:solidFill>
                  <a:srgbClr val="234465"/>
                </a:solidFill>
                <a:latin typeface="Calibri"/>
              </a:rPr>
              <a:t>SoftUni</a:t>
            </a: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 – </a:t>
            </a:r>
            <a:r>
              <a:rPr lang="en-US" sz="3400" b="0" u="sng" strike="noStrike" spc="-1" dirty="0">
                <a:solidFill>
                  <a:srgbClr val="F2AC44"/>
                </a:solidFill>
                <a:uFillTx/>
                <a:latin typeface="Calibri"/>
                <a:hlinkClick r:id="rId3"/>
              </a:rPr>
              <a:t>https://about.softuni.bg</a:t>
            </a:r>
            <a:endParaRPr lang="en-US" sz="3400" b="0" strike="noStrike" spc="-1" dirty="0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© Software University – </a:t>
            </a:r>
            <a:r>
              <a:rPr lang="en-US" sz="3400" b="0" u="sng" strike="noStrike" spc="-1" dirty="0">
                <a:solidFill>
                  <a:srgbClr val="F2AC44"/>
                </a:solidFill>
                <a:uFillTx/>
                <a:latin typeface="Calibri"/>
                <a:hlinkClick r:id="rId4"/>
              </a:rPr>
              <a:t>https://softuni.bg</a:t>
            </a:r>
            <a:endParaRPr lang="en-US" sz="3400" b="0" strike="noStrike" spc="-1" dirty="0">
              <a:latin typeface="Arial"/>
            </a:endParaRPr>
          </a:p>
        </p:txBody>
      </p:sp>
      <p:pic>
        <p:nvPicPr>
          <p:cNvPr id="452" name="Picture License" descr="License"/>
          <p:cNvPicPr/>
          <p:nvPr/>
        </p:nvPicPr>
        <p:blipFill>
          <a:blip r:embed="rId5"/>
          <a:stretch/>
        </p:blipFill>
        <p:spPr>
          <a:xfrm>
            <a:off x="9745200" y="4445280"/>
            <a:ext cx="1930320" cy="2043000"/>
          </a:xfrm>
          <a:prstGeom prst="rect">
            <a:avLst/>
          </a:prstGeom>
          <a:ln>
            <a:noFill/>
          </a:ln>
        </p:spPr>
      </p:pic>
      <p:sp>
        <p:nvSpPr>
          <p:cNvPr id="453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License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54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6006F82-87DE-462B-A4F4-229DE8D62F2C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42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2138014" y="96120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457835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b="1" spc="-1" dirty="0">
                <a:solidFill>
                  <a:schemeClr val="bg1"/>
                </a:solidFill>
              </a:rPr>
              <a:t>Inheritance</a:t>
            </a:r>
            <a:r>
              <a:rPr lang="en-US" sz="3200" spc="-1" dirty="0"/>
              <a:t> - extend the functionality of the code's existing classes to eliminate repetitive code</a:t>
            </a:r>
          </a:p>
          <a:p>
            <a:pPr marL="457835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b="1" spc="-1" dirty="0">
                <a:solidFill>
                  <a:schemeClr val="bg1"/>
                </a:solidFill>
              </a:rPr>
              <a:t>Encapsulation </a:t>
            </a:r>
            <a:r>
              <a:rPr lang="en-US" sz="3200" spc="-1" dirty="0"/>
              <a:t>- stop objects from interacting with each other so classes cannot change or interact with the specific variables and functions of an object</a:t>
            </a:r>
          </a:p>
          <a:p>
            <a:pPr marL="457835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b="1" spc="-1" dirty="0">
                <a:solidFill>
                  <a:schemeClr val="bg1"/>
                </a:solidFill>
              </a:rPr>
              <a:t>Abstraction </a:t>
            </a:r>
            <a:r>
              <a:rPr lang="en-US" sz="3200" spc="-1" dirty="0"/>
              <a:t>- isolate the impact of changes made to the code so the change will only affect the variables shown and not the outside code</a:t>
            </a:r>
          </a:p>
          <a:p>
            <a:pPr marL="457835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b="1" spc="-1" dirty="0">
                <a:solidFill>
                  <a:schemeClr val="bg1"/>
                </a:solidFill>
              </a:rPr>
              <a:t>Polymorphism </a:t>
            </a:r>
            <a:r>
              <a:rPr lang="en-US" sz="3200" spc="-1" dirty="0"/>
              <a:t>- allows different classes to have methods with the same name</a:t>
            </a:r>
          </a:p>
        </p:txBody>
      </p:sp>
      <p:sp>
        <p:nvSpPr>
          <p:cNvPr id="376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The Four Basics Concepts of OOP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DD89F59-2874-4166-89C0-38C3BD21EEEF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5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147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Inheritance is the capability of one class to </a:t>
            </a:r>
            <a:r>
              <a:rPr lang="en-US" sz="3600" b="1" strike="noStrike" spc="-1" dirty="0">
                <a:solidFill>
                  <a:schemeClr val="bg1"/>
                </a:solidFill>
              </a:rPr>
              <a:t>inherit</a:t>
            </a:r>
            <a:r>
              <a:rPr lang="en-US" sz="3600" b="1" strike="noStrike" spc="-1" dirty="0"/>
              <a:t> </a:t>
            </a:r>
            <a:r>
              <a:rPr lang="en-US" sz="3600" b="0" strike="noStrike" spc="-1" dirty="0"/>
              <a:t>the methods and properties from another class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Benefits of inheritance:</a:t>
            </a:r>
            <a:endParaRPr lang="en-US" sz="3600" spc="-1" dirty="0"/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400" spc="-1" dirty="0"/>
              <a:t>Code </a:t>
            </a:r>
            <a:r>
              <a:rPr lang="en-GB" sz="3400" b="1" spc="-1" dirty="0">
                <a:solidFill>
                  <a:schemeClr val="bg1"/>
                </a:solidFill>
              </a:rPr>
              <a:t>reusability</a:t>
            </a:r>
            <a:endParaRPr lang="en-US" sz="3400" b="1" spc="-1" dirty="0"/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/>
              <a:t>Add features to a class without modifying it</a:t>
            </a:r>
            <a:endParaRPr lang="bg-BG" sz="3400" spc="-1" dirty="0"/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400" spc="-1" dirty="0"/>
              <a:t>It is </a:t>
            </a:r>
            <a:r>
              <a:rPr lang="en-GB" sz="3400" b="1" spc="-1" dirty="0">
                <a:solidFill>
                  <a:schemeClr val="bg1"/>
                </a:solidFill>
              </a:rPr>
              <a:t>transitive</a:t>
            </a:r>
            <a:r>
              <a:rPr lang="en-GB" sz="3400" spc="-1" dirty="0"/>
              <a:t> in nature</a:t>
            </a:r>
            <a:endParaRPr lang="en-US" sz="3400" spc="-1" dirty="0"/>
          </a:p>
        </p:txBody>
      </p:sp>
      <p:sp>
        <p:nvSpPr>
          <p:cNvPr id="376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DD89F59-2874-4166-89C0-38C3BD21EEEF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6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190440" y="1422760"/>
            <a:ext cx="5601058" cy="5060855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class Person: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def __init__(self, first_name, last_name):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    self.first_name = first_name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    self.last_name = last_name</a:t>
            </a:r>
          </a:p>
          <a:p>
            <a:pPr>
              <a:lnSpc>
                <a:spcPct val="105000"/>
              </a:lnSpc>
            </a:pPr>
            <a:endParaRPr lang="en-GB" sz="22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def get_full_name(self):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    return f'{self.first_name} {self.last_name}'</a:t>
            </a:r>
          </a:p>
          <a:p>
            <a:pPr>
              <a:lnSpc>
                <a:spcPct val="105000"/>
              </a:lnSpc>
            </a:pPr>
            <a:endParaRPr lang="en-GB" sz="22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GB" sz="22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class Student(</a:t>
            </a:r>
            <a:r>
              <a:rPr lang="en-GB" sz="22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GB" sz="22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pass</a:t>
            </a:r>
            <a:endParaRPr lang="en-US" sz="2200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6850528" y="2655000"/>
            <a:ext cx="5124220" cy="154800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000" b="1" i="1" strike="noStrike" spc="-1" dirty="0">
                <a:solidFill>
                  <a:srgbClr val="00B050"/>
                </a:solidFill>
                <a:latin typeface="Consolas"/>
              </a:rPr>
              <a:t># An Object of class Student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student = Student("John", "Smith")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print(student.get_full_name())</a:t>
            </a:r>
          </a:p>
          <a:p>
            <a:pPr>
              <a:lnSpc>
                <a:spcPct val="105000"/>
              </a:lnSpc>
            </a:pPr>
            <a:r>
              <a:rPr lang="en-US" sz="2000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John Smith</a:t>
            </a:r>
            <a:endParaRPr lang="en-US" sz="2000" b="1" i="1" strike="noStrike" spc="-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5950033" y="3176460"/>
            <a:ext cx="741960" cy="5050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382" name="CustomShape 5"/>
          <p:cNvSpPr/>
          <p:nvPr/>
        </p:nvSpPr>
        <p:spPr>
          <a:xfrm>
            <a:off x="2576766" y="5078463"/>
            <a:ext cx="2196000" cy="540000"/>
          </a:xfrm>
          <a:prstGeom prst="wedgeRoundRectCallout">
            <a:avLst>
              <a:gd name="adj1" fmla="val -24486"/>
              <a:gd name="adj2" fmla="val 6990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Subclassing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383" name="CustomShape 6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571E31-291E-483E-8A89-7CD7B1CF0ACA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7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Built-in method which </a:t>
            </a:r>
            <a:r>
              <a:rPr lang="en-GB" sz="3600" b="1" spc="-1" dirty="0">
                <a:solidFill>
                  <a:schemeClr val="bg1"/>
                </a:solidFill>
              </a:rPr>
              <a:t>returns a temporary object </a:t>
            </a:r>
            <a:r>
              <a:rPr lang="en-GB" sz="3600" spc="-1" dirty="0"/>
              <a:t>of the superclass </a:t>
            </a: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A</a:t>
            </a:r>
            <a:r>
              <a:rPr lang="en-US" sz="3600" b="0" strike="noStrike" spc="-1" dirty="0"/>
              <a:t>llows you to call methods of the </a:t>
            </a:r>
            <a:r>
              <a:rPr lang="en-US" sz="3600" b="1" strike="noStrike" spc="-1" dirty="0">
                <a:solidFill>
                  <a:schemeClr val="bg1"/>
                </a:solidFill>
              </a:rPr>
              <a:t>superclass</a:t>
            </a:r>
            <a:r>
              <a:rPr lang="en-US" sz="3600" b="0" strike="noStrike" spc="-1" dirty="0"/>
              <a:t> in your </a:t>
            </a:r>
            <a:r>
              <a:rPr lang="en-US" sz="3600" b="1" strike="noStrike" spc="-1" dirty="0">
                <a:solidFill>
                  <a:schemeClr val="bg1"/>
                </a:solidFill>
              </a:rPr>
              <a:t>subclass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The primary use case of this is to </a:t>
            </a:r>
            <a:r>
              <a:rPr lang="en-US" sz="3600" b="1" strike="noStrike" spc="-1" dirty="0">
                <a:solidFill>
                  <a:schemeClr val="bg1"/>
                </a:solidFill>
              </a:rPr>
              <a:t>extend</a:t>
            </a:r>
            <a:r>
              <a:rPr lang="en-US" sz="3600" b="1" strike="noStrike" spc="-1" dirty="0"/>
              <a:t> </a:t>
            </a:r>
            <a:r>
              <a:rPr lang="en-GB" sz="3600" spc="-1" dirty="0"/>
              <a:t>the functionality of the inherited method</a:t>
            </a:r>
            <a:endParaRPr lang="en-US" sz="3600" strike="noStrike" spc="-1" dirty="0"/>
          </a:p>
        </p:txBody>
      </p:sp>
      <p:sp>
        <p:nvSpPr>
          <p:cNvPr id="385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The super() Method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572A88D-C284-4C8E-86ED-22DFBFEBD929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8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255660" y="1564414"/>
            <a:ext cx="7095447" cy="4567596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 anchor="t">
            <a:noAutofit/>
          </a:bodyPr>
          <a:lstStyle/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class Person: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__init__(self, name, age):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self.name = name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self.age = age</a:t>
            </a:r>
          </a:p>
          <a:p>
            <a:pPr>
              <a:lnSpc>
                <a:spcPct val="105000"/>
              </a:lnSpc>
            </a:pP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get_info(self):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return </a:t>
            </a:r>
            <a:r>
              <a:rPr lang="en-GB" b="1" dirty="0">
                <a:latin typeface="Consolas"/>
              </a:rPr>
              <a:t>f'{self.name} is {self.age} years old.'</a:t>
            </a: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class Student(Person):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__init__(self, name, age, student_id):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/>
              </a:rPr>
              <a:t>super()</a:t>
            </a:r>
            <a:r>
              <a:rPr lang="en-US" b="1" dirty="0">
                <a:latin typeface="Consolas"/>
              </a:rPr>
              <a:t>.__init__(name, age)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self.student_id = student_id</a:t>
            </a:r>
          </a:p>
          <a:p>
            <a:pPr>
              <a:lnSpc>
                <a:spcPct val="105000"/>
              </a:lnSpc>
            </a:pP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get_id(self):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return self.student_id</a:t>
            </a:r>
          </a:p>
        </p:txBody>
      </p:sp>
      <p:sp>
        <p:nvSpPr>
          <p:cNvPr id="38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</a:t>
            </a:r>
            <a:r>
              <a:rPr lang="en-US" sz="4000" b="1" spc="-1" dirty="0">
                <a:solidFill>
                  <a:srgbClr val="FFFFFF"/>
                </a:solidFill>
                <a:latin typeface="+mj-lt"/>
              </a:rPr>
              <a:t>s</a:t>
            </a: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uper() Method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D483D6F-B105-4806-842D-8AC0074E136B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9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F4657D78-9F56-46E8-B956-B86EDC29F42C}"/>
              </a:ext>
            </a:extLst>
          </p:cNvPr>
          <p:cNvSpPr/>
          <p:nvPr/>
        </p:nvSpPr>
        <p:spPr>
          <a:xfrm>
            <a:off x="7607531" y="1564414"/>
            <a:ext cx="4328809" cy="4567596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 anchor="t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Create an object of the superclass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person = Person("John", 25)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print(person.get_info())</a:t>
            </a: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returns 'John is 25 years old.'</a:t>
            </a:r>
            <a:endParaRPr lang="en-GB" b="1" dirty="0">
              <a:solidFill>
                <a:srgbClr val="234465"/>
              </a:solidFill>
              <a:latin typeface="Consolas"/>
            </a:endParaRPr>
          </a:p>
          <a:p>
            <a:pPr>
              <a:lnSpc>
                <a:spcPct val="105000"/>
              </a:lnSpc>
            </a:pPr>
            <a:endParaRPr lang="en-GB" b="1" dirty="0">
              <a:solidFill>
                <a:srgbClr val="234465"/>
              </a:solidFill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Create an object of the subclass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student = Student("Leo", 20, 10035464)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print(student.get_info())</a:t>
            </a: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returns 'Leo is 20 years old.'</a:t>
            </a:r>
            <a:endParaRPr lang="en-GB" b="1" dirty="0">
              <a:solidFill>
                <a:srgbClr val="234465"/>
              </a:solidFill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print(student.get_id())</a:t>
            </a: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returns 10035464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4477</TotalTime>
  <Words>2290</Words>
  <Application>Microsoft Office PowerPoint</Application>
  <PresentationFormat>Widescreen</PresentationFormat>
  <Paragraphs>392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Times New Roman</vt:lpstr>
      <vt:lpstr>Wingdings</vt:lpstr>
      <vt:lpstr>Wingdings 2</vt:lpstr>
      <vt:lpstr>SoftUni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Mixins</vt:lpstr>
      <vt:lpstr>PowerPoint Presentation</vt:lpstr>
      <vt:lpstr>Mixins Advantages</vt:lpstr>
      <vt:lpstr>PowerPoint Presentation</vt:lpstr>
      <vt:lpstr>PowerPoint Presentation</vt:lpstr>
      <vt:lpstr>PowerPoint Presentation</vt:lpstr>
      <vt:lpstr>SoftUni Diamond Partners</vt:lpstr>
      <vt:lpstr>Educational Partners</vt:lpstr>
      <vt:lpstr>PowerPoint Presentation</vt:lpstr>
      <vt:lpstr>PowerPoint Presentation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Inheritance</dc:title>
  <dc:subject>Python OOP – Practical OOP Course @ SoftUni</dc:subject>
  <dc:creator>Software University</dc:creator>
  <cp:keywords>python oop Software University SoftUni programming coding software development education training course</cp:keywords>
  <dc:description>© SoftUni – https://softuni.org_x005f_x000d_
© Software University – https://softuni.bg_x005f_x000d_
_x005f_x000d_
Copyrighted document. Unauthorized copy, reproduction or use is not permitted.</dc:description>
  <cp:lastModifiedBy>Aleksandra Raykova</cp:lastModifiedBy>
  <cp:revision>246</cp:revision>
  <dcterms:created xsi:type="dcterms:W3CDTF">2018-05-23T13:08:44Z</dcterms:created>
  <dcterms:modified xsi:type="dcterms:W3CDTF">2022-09-08T07:47:30Z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SoftUni – https://softuni.org</vt:lpwstr>
  </property>
  <property fmtid="{D5CDD505-2E9C-101B-9397-08002B2CF9AE}" pid="4" name="ContentTypeId">
    <vt:lpwstr>0x0101000D461FD2BAC48847BF71EA25093C87E2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8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23</vt:i4>
  </property>
  <property fmtid="{D5CDD505-2E9C-101B-9397-08002B2CF9AE}" pid="14" name="category">
    <vt:lpwstr>python, programming, code, softuni</vt:lpwstr>
  </property>
</Properties>
</file>