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5"/>
  </p:notesMasterIdLst>
  <p:handoutMasterIdLst>
    <p:handoutMasterId r:id="rId46"/>
  </p:handoutMasterIdLst>
  <p:sldIdLst>
    <p:sldId id="503" r:id="rId5"/>
    <p:sldId id="276" r:id="rId6"/>
    <p:sldId id="492" r:id="rId7"/>
    <p:sldId id="507" r:id="rId8"/>
    <p:sldId id="508" r:id="rId9"/>
    <p:sldId id="550" r:id="rId10"/>
    <p:sldId id="548" r:id="rId11"/>
    <p:sldId id="549" r:id="rId12"/>
    <p:sldId id="551" r:id="rId13"/>
    <p:sldId id="513" r:id="rId14"/>
    <p:sldId id="514" r:id="rId15"/>
    <p:sldId id="553" r:id="rId16"/>
    <p:sldId id="552" r:id="rId17"/>
    <p:sldId id="560" r:id="rId18"/>
    <p:sldId id="557" r:id="rId19"/>
    <p:sldId id="554" r:id="rId20"/>
    <p:sldId id="556" r:id="rId21"/>
    <p:sldId id="545" r:id="rId22"/>
    <p:sldId id="546" r:id="rId23"/>
    <p:sldId id="547" r:id="rId24"/>
    <p:sldId id="510" r:id="rId25"/>
    <p:sldId id="530" r:id="rId26"/>
    <p:sldId id="527" r:id="rId27"/>
    <p:sldId id="515" r:id="rId28"/>
    <p:sldId id="516" r:id="rId29"/>
    <p:sldId id="533" r:id="rId30"/>
    <p:sldId id="534" r:id="rId31"/>
    <p:sldId id="535" r:id="rId32"/>
    <p:sldId id="536" r:id="rId33"/>
    <p:sldId id="537" r:id="rId34"/>
    <p:sldId id="538" r:id="rId35"/>
    <p:sldId id="539" r:id="rId36"/>
    <p:sldId id="540" r:id="rId37"/>
    <p:sldId id="541" r:id="rId38"/>
    <p:sldId id="349" r:id="rId39"/>
    <p:sldId id="401" r:id="rId40"/>
    <p:sldId id="614" r:id="rId41"/>
    <p:sldId id="615" r:id="rId42"/>
    <p:sldId id="405" r:id="rId43"/>
    <p:sldId id="4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is a Polymorphism" id="{7DF6A072-B928-4111-9BCB-6DF25E33FA97}">
          <p14:sldIdLst>
            <p14:sldId id="507"/>
            <p14:sldId id="508"/>
            <p14:sldId id="550"/>
            <p14:sldId id="548"/>
            <p14:sldId id="549"/>
            <p14:sldId id="551"/>
            <p14:sldId id="513"/>
            <p14:sldId id="514"/>
          </p14:sldIdLst>
        </p14:section>
        <p14:section name="Overloading Built-in Methods" id="{556BA1AB-FDB8-4EDF-B0E2-DF3F9F607D4D}">
          <p14:sldIdLst>
            <p14:sldId id="553"/>
            <p14:sldId id="552"/>
            <p14:sldId id="560"/>
            <p14:sldId id="557"/>
            <p14:sldId id="554"/>
            <p14:sldId id="556"/>
            <p14:sldId id="545"/>
            <p14:sldId id="546"/>
            <p14:sldId id="547"/>
          </p14:sldIdLst>
        </p14:section>
        <p14:section name="Duck-typing" id="{38169DE5-44A2-4506-8DDC-01C0E33FF000}">
          <p14:sldIdLst>
            <p14:sldId id="510"/>
            <p14:sldId id="530"/>
            <p14:sldId id="527"/>
            <p14:sldId id="515"/>
            <p14:sldId id="516"/>
          </p14:sldIdLst>
        </p14:section>
        <p14:section name="What is an Abstraction" id="{576459D9-3EC2-462F-840D-E47F13EA7DCA}">
          <p14:sldIdLst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</p14:sldIdLst>
        </p14:section>
        <p14:section name="Conclusion" id="{E19D07F1-86E2-47E9-B2AB-7ADC4F89DC12}">
          <p14:sldIdLst>
            <p14:sldId id="349"/>
            <p14:sldId id="401"/>
            <p14:sldId id="614"/>
            <p14:sldId id="61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sandra Raykova" initials="AR" lastIdx="1" clrIdx="0">
    <p:extLst>
      <p:ext uri="{19B8F6BF-5375-455C-9EA6-DF929625EA0E}">
        <p15:presenceInfo xmlns:p15="http://schemas.microsoft.com/office/powerpoint/2012/main" userId="S::Aleksandra.raykova@softuni.bg::ec92933c-ba77-48b1-a176-f53124084e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DA114-2EDD-EC09-7230-1685FD3D5F6A}" v="16" dt="2020-03-17T11:21:07.326"/>
    <p1510:client id="{8D712390-69CC-DDAA-37CC-6538CCF49C01}" v="15" dt="2020-03-16T07:20:26.262"/>
    <p1510:client id="{D2CF928A-12DB-2B41-6CE1-4159E75526C3}" v="60" dt="2020-03-16T09:47:21.890"/>
    <p1510:client id="{FBEC73BC-78F3-8A05-2173-EDFFFBAE443A}" v="67" dt="2019-11-28T11:37:42.62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9" autoAdjust="0"/>
    <p:restoredTop sz="95193" autoAdjust="0"/>
  </p:normalViewPr>
  <p:slideViewPr>
    <p:cSldViewPr showGuides="1">
      <p:cViewPr varScale="1">
        <p:scale>
          <a:sx n="82" d="100"/>
          <a:sy n="82" d="100"/>
        </p:scale>
        <p:origin x="398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75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58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43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38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66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89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58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46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97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0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E5FB9786-2F22-4339-8306-56C8F3C4CF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CD8ED94-B01A-4384-B961-F82AA733000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0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7AABB59-31A6-4993-A8C1-98EDA9A968C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C291558-79E4-4EEA-8C69-BD1EBBB6FF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03B0F891-CEA9-4423-895C-5B66323F974C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2239254B-B205-4350-AA9A-23F52C094733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EB06082-498F-4C59-9F02-7EDDCCDB5EC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C05A21F7-5C92-4252-A10A-8534F120A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DB82FAAB-79E3-43BD-9A8A-0AF9FD5838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F2EA320-531A-47E0-A299-190798822F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FAD4218-1CFD-4CAE-AB8D-F05DA4BC8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8F1AB29-7A45-4A93-93F1-644003B84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020AA3C-0505-4516-B5A7-7C4EC3660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6580102-6E5C-456B-A76A-18575488E1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5423B928-E445-40D9-A509-62015E7EB8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DFB64A14-61CE-4D0F-8CE0-E8977D0903B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ED52923-F106-449B-B044-2E503E6733C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A6A98A4-0076-47BA-B25B-246DC5A94DE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80C77AB4-5D18-40B0-AA62-787DC21BC51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3B669C4B-1039-42F5-A331-FE3C97E0C0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A7B79D6-822A-433B-B140-4347EB55867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0221AAC1-BA17-4845-8496-B85A8E7F8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7F8AB569-047B-4554-8271-8FE4E299E13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6004144E-132A-474B-8914-57C24C2962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81A37E6-325A-4308-AB3D-BBCBED5621C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2C07A7D-8BDA-4AFD-92C8-78470AFBEAB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87B24E1-5E9A-402A-864A-504E4572CBD1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E7DEB2F2-8041-416E-8BAF-0C2F4FDFC45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6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9781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4781768-F33A-4E6D-9558-4557DA6BFA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C2ABF4-E8B0-4206-AD52-0ADE22BDD5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5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C6A61ADB-12BF-489D-BDEB-8F50FB08E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0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5B2C5B53-820F-44B4-8375-9B2B8A521A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9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2C90128-BCD3-4AEB-AEDE-436371ABA9C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12F111C6-485D-48AC-9AC2-77FBCB49DB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B59FDF9-3C05-4B14-8B6E-0D2CD055A74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2BBC213-A4C2-407F-8371-129765EB0E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1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CC40F08D-32FD-42E8-9D53-CFC130060CE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BF01980F-C66E-4C10-AED4-E2E9D65CCA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9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87E6D45-3194-450C-B1AA-61CAAE43F9E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CC8B95F-7CE5-4507-8CF7-AAC82A7DB9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F8289E3A-C82E-4109-9127-6EEECB2E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7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vn.softuni.org/admin/svn/python-advanced/Sept-2022/Python-OOP/06-Polymorphism-and-Abstraction/01_Robots.zip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753272"/>
            <a:ext cx="11083636" cy="1315728"/>
          </a:xfrm>
        </p:spPr>
        <p:txBody>
          <a:bodyPr/>
          <a:lstStyle/>
          <a:p>
            <a:r>
              <a:rPr lang="en-US" dirty="0"/>
              <a:t>Having Multiple Forms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321501"/>
            <a:ext cx="11083636" cy="1315727"/>
          </a:xfrm>
        </p:spPr>
        <p:txBody>
          <a:bodyPr>
            <a:normAutofit/>
          </a:bodyPr>
          <a:lstStyle/>
          <a:p>
            <a:r>
              <a:rPr lang="en-US" dirty="0"/>
              <a:t>Polymorphism and Abstraction</a:t>
            </a:r>
          </a:p>
        </p:txBody>
      </p:sp>
      <p:pic>
        <p:nvPicPr>
          <p:cNvPr id="1026" name="Picture 2" descr="Резултат с изображение за polymorphism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19" y="2636167"/>
            <a:ext cx="2615394" cy="166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Refactor</a:t>
            </a:r>
            <a:r>
              <a:rPr lang="en-US" sz="3600" dirty="0"/>
              <a:t> the </a:t>
            </a:r>
            <a:r>
              <a:rPr lang="en-US" sz="3600" b="1" dirty="0">
                <a:hlinkClick r:id="rId2"/>
              </a:rPr>
              <a:t>provided code</a:t>
            </a:r>
            <a:r>
              <a:rPr lang="en-US" sz="3600" dirty="0"/>
              <a:t>, so we do not need to do </a:t>
            </a:r>
            <a:r>
              <a:rPr lang="en-US" sz="3600" b="1" dirty="0">
                <a:solidFill>
                  <a:schemeClr val="bg1"/>
                </a:solidFill>
              </a:rPr>
              <a:t>any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type-checking</a:t>
            </a:r>
            <a:r>
              <a:rPr lang="en-US" sz="3600" dirty="0"/>
              <a:t>. The classes should implement the method, so it returns the number of sensors for </a:t>
            </a:r>
            <a:r>
              <a:rPr lang="en-US" sz="3600" b="1" dirty="0">
                <a:solidFill>
                  <a:schemeClr val="bg1"/>
                </a:solidFill>
              </a:rPr>
              <a:t>each type </a:t>
            </a:r>
            <a:r>
              <a:rPr lang="en-US" sz="3600" dirty="0"/>
              <a:t>of robot.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Robots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3042866"/>
            <a:ext cx="3645000" cy="34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8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D2155-5A74-4EEE-9804-231627B6FE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314000"/>
            <a:ext cx="4680000" cy="5178506"/>
          </a:xfrm>
        </p:spPr>
        <p:txBody>
          <a:bodyPr/>
          <a:lstStyle/>
          <a:p>
            <a:r>
              <a:rPr lang="en-US" sz="2200" dirty="0"/>
              <a:t>class </a:t>
            </a:r>
            <a:r>
              <a:rPr lang="en-US" sz="2200" dirty="0" err="1"/>
              <a:t>MedicalRobot</a:t>
            </a:r>
            <a:r>
              <a:rPr lang="en-US" sz="2200" dirty="0"/>
              <a:t>(Robot):</a:t>
            </a:r>
          </a:p>
          <a:p>
            <a:r>
              <a:rPr lang="en-US" sz="2200" dirty="0"/>
              <a:t>    @staticmethod</a:t>
            </a:r>
          </a:p>
          <a:p>
            <a:r>
              <a:rPr lang="en-US" sz="2200" dirty="0"/>
              <a:t>    def </a:t>
            </a:r>
            <a:r>
              <a:rPr lang="en-US" sz="2200" dirty="0" err="1">
                <a:solidFill>
                  <a:schemeClr val="bg1"/>
                </a:solidFill>
              </a:rPr>
              <a:t>sensors_amount</a:t>
            </a:r>
            <a:r>
              <a:rPr lang="en-US" sz="2200" dirty="0"/>
              <a:t>():</a:t>
            </a:r>
          </a:p>
          <a:p>
            <a:r>
              <a:rPr lang="en-US" sz="2200" dirty="0"/>
              <a:t>        return 6</a:t>
            </a:r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ChefRobot</a:t>
            </a:r>
            <a:r>
              <a:rPr lang="en-US" sz="2200" dirty="0"/>
              <a:t>(Robot):</a:t>
            </a:r>
          </a:p>
          <a:p>
            <a:r>
              <a:rPr lang="en-US" sz="2200" dirty="0"/>
              <a:t>    @staticmethod</a:t>
            </a:r>
          </a:p>
          <a:p>
            <a:r>
              <a:rPr lang="en-US" sz="2200" dirty="0"/>
              <a:t>    def </a:t>
            </a:r>
            <a:r>
              <a:rPr lang="en-US" sz="2200" dirty="0" err="1">
                <a:solidFill>
                  <a:schemeClr val="bg1"/>
                </a:solidFill>
              </a:rPr>
              <a:t>sensors_amount</a:t>
            </a:r>
            <a:r>
              <a:rPr lang="en-US" sz="2200" dirty="0"/>
              <a:t>():</a:t>
            </a:r>
          </a:p>
          <a:p>
            <a:r>
              <a:rPr lang="en-US" sz="2200" dirty="0"/>
              <a:t>        return 4</a:t>
            </a:r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WarRobot</a:t>
            </a:r>
            <a:r>
              <a:rPr lang="en-US" sz="2200" dirty="0"/>
              <a:t>(Robot):</a:t>
            </a:r>
          </a:p>
          <a:p>
            <a:r>
              <a:rPr lang="en-US" sz="2200" dirty="0"/>
              <a:t>    @staticmethod</a:t>
            </a:r>
          </a:p>
          <a:p>
            <a:r>
              <a:rPr lang="en-US" sz="2200" dirty="0"/>
              <a:t>    def </a:t>
            </a:r>
            <a:r>
              <a:rPr lang="en-US" sz="2200" dirty="0" err="1">
                <a:solidFill>
                  <a:schemeClr val="bg1"/>
                </a:solidFill>
              </a:rPr>
              <a:t>sensors_amount</a:t>
            </a:r>
            <a:r>
              <a:rPr lang="en-US" sz="2200" dirty="0"/>
              <a:t>():</a:t>
            </a:r>
          </a:p>
          <a:p>
            <a:r>
              <a:rPr lang="en-US" sz="2200" dirty="0"/>
              <a:t>        return 12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Robots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0065775-E28F-4C10-919B-D32B384DD217}"/>
              </a:ext>
            </a:extLst>
          </p:cNvPr>
          <p:cNvSpPr txBox="1">
            <a:spLocks/>
          </p:cNvSpPr>
          <p:nvPr/>
        </p:nvSpPr>
        <p:spPr>
          <a:xfrm>
            <a:off x="5826000" y="1944000"/>
            <a:ext cx="5490000" cy="40812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def </a:t>
            </a:r>
            <a:r>
              <a:rPr lang="en-US" sz="2000" dirty="0" err="1"/>
              <a:t>number_of_robot_sensors</a:t>
            </a:r>
            <a:r>
              <a:rPr lang="en-US" sz="2000" dirty="0"/>
              <a:t>(robot):</a:t>
            </a:r>
          </a:p>
          <a:p>
            <a:r>
              <a:rPr lang="en-US" sz="2000" dirty="0"/>
              <a:t>    print(</a:t>
            </a:r>
            <a:r>
              <a:rPr lang="en-US" sz="2000" dirty="0" err="1"/>
              <a:t>robot.</a:t>
            </a:r>
            <a:r>
              <a:rPr lang="en-US" sz="2000" dirty="0" err="1">
                <a:solidFill>
                  <a:schemeClr val="bg1"/>
                </a:solidFill>
              </a:rPr>
              <a:t>sensors_amount</a:t>
            </a:r>
            <a:r>
              <a:rPr lang="en-US" sz="2000" dirty="0"/>
              <a:t>())</a:t>
            </a:r>
          </a:p>
          <a:p>
            <a:endParaRPr lang="en-US" sz="2000" dirty="0"/>
          </a:p>
          <a:p>
            <a:r>
              <a:rPr lang="en-US" sz="2000" dirty="0" err="1"/>
              <a:t>basic_robot</a:t>
            </a:r>
            <a:r>
              <a:rPr lang="en-US" sz="2000" dirty="0"/>
              <a:t> = Robot('Robo')</a:t>
            </a:r>
          </a:p>
          <a:p>
            <a:r>
              <a:rPr lang="en-US" sz="2000" dirty="0" err="1"/>
              <a:t>da_vinci</a:t>
            </a:r>
            <a:r>
              <a:rPr lang="en-US" sz="2000" dirty="0"/>
              <a:t> = </a:t>
            </a:r>
            <a:r>
              <a:rPr lang="en-US" sz="2000" dirty="0" err="1"/>
              <a:t>MedicalRobot</a:t>
            </a:r>
            <a:r>
              <a:rPr lang="en-US" sz="2000" dirty="0"/>
              <a:t>('Da Vinci')</a:t>
            </a:r>
          </a:p>
          <a:p>
            <a:r>
              <a:rPr lang="en-US" sz="2000" dirty="0" err="1"/>
              <a:t>moley</a:t>
            </a:r>
            <a:r>
              <a:rPr lang="en-US" sz="2000" dirty="0"/>
              <a:t> = </a:t>
            </a:r>
            <a:r>
              <a:rPr lang="en-US" sz="2000" dirty="0" err="1"/>
              <a:t>ChefRobot</a:t>
            </a:r>
            <a:r>
              <a:rPr lang="en-US" sz="2000" dirty="0"/>
              <a:t>('Moley')</a:t>
            </a:r>
          </a:p>
          <a:p>
            <a:r>
              <a:rPr lang="en-US" sz="2000" dirty="0"/>
              <a:t>griffin = </a:t>
            </a:r>
            <a:r>
              <a:rPr lang="en-US" sz="2000" dirty="0" err="1"/>
              <a:t>WarRobot</a:t>
            </a:r>
            <a:r>
              <a:rPr lang="en-US" sz="2000" dirty="0"/>
              <a:t>('Griffin')</a:t>
            </a:r>
          </a:p>
          <a:p>
            <a:endParaRPr lang="en-US" sz="2000" dirty="0"/>
          </a:p>
          <a:p>
            <a:r>
              <a:rPr lang="en-US" sz="2000" dirty="0" err="1"/>
              <a:t>number_of_robot_sensors</a:t>
            </a:r>
            <a:r>
              <a:rPr lang="en-US" sz="2000" dirty="0"/>
              <a:t>(</a:t>
            </a:r>
            <a:r>
              <a:rPr lang="en-US" sz="2000" dirty="0" err="1"/>
              <a:t>basic_robot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number_of_robot_sensors</a:t>
            </a:r>
            <a:r>
              <a:rPr lang="en-US" sz="2000" dirty="0"/>
              <a:t>(</a:t>
            </a:r>
            <a:r>
              <a:rPr lang="en-US" sz="2000" dirty="0" err="1"/>
              <a:t>da_vinci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number_of_robot_sensors</a:t>
            </a:r>
            <a:r>
              <a:rPr lang="en-US" sz="2000" dirty="0"/>
              <a:t>(</a:t>
            </a:r>
            <a:r>
              <a:rPr lang="en-US" sz="2000" dirty="0" err="1"/>
              <a:t>moley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number_of_robot_sensors</a:t>
            </a:r>
            <a:r>
              <a:rPr lang="en-US" sz="2000" dirty="0"/>
              <a:t>(griffin)</a:t>
            </a:r>
          </a:p>
        </p:txBody>
      </p:sp>
    </p:spTree>
    <p:extLst>
      <p:ext uri="{BB962C8B-B14F-4D97-AF65-F5344CB8AC3E}">
        <p14:creationId xmlns:p14="http://schemas.microsoft.com/office/powerpoint/2010/main" val="38961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Overloading Built-in Methods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58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5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0444" y="1090213"/>
            <a:ext cx="9622586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Change the behavior </a:t>
            </a:r>
            <a:r>
              <a:rPr lang="en-US" sz="3400" dirty="0"/>
              <a:t>of functions such as </a:t>
            </a:r>
            <a:r>
              <a:rPr lang="en-US" sz="3400" dirty="0" err="1"/>
              <a:t>len</a:t>
            </a:r>
            <a:r>
              <a:rPr lang="en-US" sz="3400" dirty="0"/>
              <a:t>, abs, str, </a:t>
            </a:r>
            <a:r>
              <a:rPr lang="en-US" sz="3400" dirty="0" err="1"/>
              <a:t>repr</a:t>
            </a:r>
            <a:r>
              <a:rPr lang="en-US" sz="3400" dirty="0"/>
              <a:t>, and so on 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To do this, you only need to </a:t>
            </a:r>
            <a:r>
              <a:rPr lang="en-US" sz="3400" b="1" dirty="0">
                <a:solidFill>
                  <a:schemeClr val="bg1"/>
                </a:solidFill>
              </a:rPr>
              <a:t>define</a:t>
            </a:r>
            <a:r>
              <a:rPr lang="en-US" sz="3400" dirty="0"/>
              <a:t> the corresponding </a:t>
            </a:r>
            <a:r>
              <a:rPr lang="en-US" sz="3400" b="1" dirty="0">
                <a:solidFill>
                  <a:schemeClr val="bg1"/>
                </a:solidFill>
              </a:rPr>
              <a:t>special method in your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Built-in Methods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3A99785-E6DA-4B8C-9F23-36CAC343D31C}"/>
              </a:ext>
            </a:extLst>
          </p:cNvPr>
          <p:cNvSpPr txBox="1">
            <a:spLocks/>
          </p:cNvSpPr>
          <p:nvPr/>
        </p:nvSpPr>
        <p:spPr>
          <a:xfrm>
            <a:off x="3843883" y="3525015"/>
            <a:ext cx="5985000" cy="31117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600" b="1" i="1" noProof="1" smtClean="0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i="0" dirty="0">
                <a:solidFill>
                  <a:schemeClr val="tx1"/>
                </a:solidFill>
              </a:rPr>
              <a:t>class </a:t>
            </a:r>
            <a:r>
              <a:rPr lang="en-US" sz="2000" i="0" dirty="0" err="1">
                <a:solidFill>
                  <a:schemeClr val="tx1"/>
                </a:solidFill>
              </a:rPr>
              <a:t>MyClass</a:t>
            </a:r>
            <a:r>
              <a:rPr lang="en-US" sz="2000" i="0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def __</a:t>
            </a:r>
            <a:r>
              <a:rPr lang="en-US" sz="2000" i="0" dirty="0" err="1">
                <a:solidFill>
                  <a:schemeClr val="tx1"/>
                </a:solidFill>
              </a:rPr>
              <a:t>init</a:t>
            </a:r>
            <a:r>
              <a:rPr lang="en-US" sz="2000" i="0" dirty="0">
                <a:solidFill>
                  <a:schemeClr val="tx1"/>
                </a:solidFill>
              </a:rPr>
              <a:t>__(self, name, size):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    self.name = name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    </a:t>
            </a:r>
            <a:r>
              <a:rPr lang="en-US" sz="2000" i="0" dirty="0" err="1">
                <a:solidFill>
                  <a:schemeClr val="tx1"/>
                </a:solidFill>
              </a:rPr>
              <a:t>self.size</a:t>
            </a:r>
            <a:r>
              <a:rPr lang="en-US" sz="2000" i="0" dirty="0">
                <a:solidFill>
                  <a:schemeClr val="tx1"/>
                </a:solidFill>
              </a:rPr>
              <a:t> = size</a:t>
            </a:r>
          </a:p>
          <a:p>
            <a:endParaRPr lang="en-US" sz="1000" i="0" dirty="0">
              <a:solidFill>
                <a:schemeClr val="tx1"/>
              </a:solidFill>
            </a:endParaRPr>
          </a:p>
          <a:p>
            <a:r>
              <a:rPr lang="en-US" sz="2000" i="0" dirty="0">
                <a:solidFill>
                  <a:schemeClr val="tx1"/>
                </a:solidFill>
              </a:rPr>
              <a:t>    def </a:t>
            </a:r>
            <a:r>
              <a:rPr lang="en-US" sz="2000" i="0" dirty="0">
                <a:solidFill>
                  <a:schemeClr val="bg1"/>
                </a:solidFill>
              </a:rPr>
              <a:t>__</a:t>
            </a:r>
            <a:r>
              <a:rPr lang="en-US" sz="2000" i="0" dirty="0" err="1">
                <a:solidFill>
                  <a:schemeClr val="bg1"/>
                </a:solidFill>
              </a:rPr>
              <a:t>len</a:t>
            </a:r>
            <a:r>
              <a:rPr lang="en-US" sz="2000" i="0" dirty="0">
                <a:solidFill>
                  <a:schemeClr val="bg1"/>
                </a:solidFill>
              </a:rPr>
              <a:t>__</a:t>
            </a:r>
            <a:r>
              <a:rPr lang="en-US" sz="2000" i="0" dirty="0">
                <a:solidFill>
                  <a:schemeClr val="tx1"/>
                </a:solidFill>
              </a:rPr>
              <a:t>(self):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    return </a:t>
            </a:r>
            <a:r>
              <a:rPr lang="en-US" sz="2000" i="0" dirty="0" err="1">
                <a:solidFill>
                  <a:schemeClr val="tx1"/>
                </a:solidFill>
              </a:rPr>
              <a:t>self.size</a:t>
            </a:r>
            <a:endParaRPr lang="en-US" sz="2000" i="0" dirty="0">
              <a:solidFill>
                <a:schemeClr val="tx1"/>
              </a:solidFill>
            </a:endParaRPr>
          </a:p>
          <a:p>
            <a:endParaRPr lang="en-US" sz="1000" i="0" dirty="0">
              <a:solidFill>
                <a:schemeClr val="tx1"/>
              </a:solidFill>
            </a:endParaRPr>
          </a:p>
          <a:p>
            <a:r>
              <a:rPr lang="en-US" sz="2000" i="0" dirty="0" err="1">
                <a:solidFill>
                  <a:schemeClr val="tx1"/>
                </a:solidFill>
              </a:rPr>
              <a:t>my_class</a:t>
            </a:r>
            <a:r>
              <a:rPr lang="en-US" sz="2000" i="0" dirty="0">
                <a:solidFill>
                  <a:schemeClr val="tx1"/>
                </a:solidFill>
              </a:rPr>
              <a:t> = </a:t>
            </a:r>
            <a:r>
              <a:rPr lang="en-US" sz="2000" i="0" dirty="0" err="1">
                <a:solidFill>
                  <a:schemeClr val="tx1"/>
                </a:solidFill>
              </a:rPr>
              <a:t>MyClass</a:t>
            </a:r>
            <a:r>
              <a:rPr lang="en-US" sz="2000" i="0" dirty="0">
                <a:solidFill>
                  <a:schemeClr val="tx1"/>
                </a:solidFill>
              </a:rPr>
              <a:t>("Class Name", 3)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print(</a:t>
            </a:r>
            <a:r>
              <a:rPr lang="en-US" sz="2000" i="0" dirty="0" err="1">
                <a:solidFill>
                  <a:schemeClr val="tx1"/>
                </a:solidFill>
              </a:rPr>
              <a:t>len</a:t>
            </a:r>
            <a:r>
              <a:rPr lang="en-US" sz="2000" i="0" dirty="0">
                <a:solidFill>
                  <a:schemeClr val="tx1"/>
                </a:solidFill>
              </a:rPr>
              <a:t>(</a:t>
            </a:r>
            <a:r>
              <a:rPr lang="en-US" sz="2000" i="0" dirty="0" err="1">
                <a:solidFill>
                  <a:schemeClr val="tx1"/>
                </a:solidFill>
              </a:rPr>
              <a:t>my_class</a:t>
            </a:r>
            <a:r>
              <a:rPr lang="en-US" sz="2000" i="0" dirty="0">
                <a:solidFill>
                  <a:schemeClr val="tx1"/>
                </a:solidFill>
              </a:rPr>
              <a:t>)) </a:t>
            </a:r>
            <a:r>
              <a:rPr lang="en-US" sz="2000" dirty="0">
                <a:latin typeface="Consolas"/>
              </a:rPr>
              <a:t># 3</a:t>
            </a:r>
            <a:endParaRPr lang="en-US" sz="20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49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76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An operator behaves </a:t>
            </a:r>
            <a:r>
              <a:rPr lang="en-US" sz="3600" b="1" dirty="0">
                <a:solidFill>
                  <a:schemeClr val="bg1"/>
                </a:solidFill>
              </a:rPr>
              <a:t>differently</a:t>
            </a:r>
            <a:r>
              <a:rPr lang="en-US" sz="3600" dirty="0"/>
              <a:t> based on the </a:t>
            </a:r>
            <a:r>
              <a:rPr lang="en-US" sz="3600" b="1" dirty="0">
                <a:solidFill>
                  <a:schemeClr val="bg1"/>
                </a:solidFill>
              </a:rPr>
              <a:t>type of the operands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e.g., operator "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3400" dirty="0"/>
              <a:t>" is used to add two </a:t>
            </a:r>
            <a:r>
              <a:rPr lang="en-US" sz="3400" b="1" dirty="0">
                <a:solidFill>
                  <a:schemeClr val="bg1"/>
                </a:solidFill>
              </a:rPr>
              <a:t>integers</a:t>
            </a:r>
            <a:r>
              <a:rPr lang="en-US" sz="3400" dirty="0"/>
              <a:t> as well as join two </a:t>
            </a:r>
            <a:r>
              <a:rPr lang="en-US" sz="3400" b="1" dirty="0">
                <a:solidFill>
                  <a:schemeClr val="bg1"/>
                </a:solidFill>
              </a:rPr>
              <a:t>strings</a:t>
            </a:r>
            <a:r>
              <a:rPr lang="en-US" sz="3400" dirty="0"/>
              <a:t> and merge two </a:t>
            </a:r>
            <a:r>
              <a:rPr lang="en-US" sz="3400" b="1" dirty="0">
                <a:solidFill>
                  <a:schemeClr val="bg1"/>
                </a:solidFill>
              </a:rPr>
              <a:t>lists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It is </a:t>
            </a:r>
            <a:r>
              <a:rPr lang="en-US" sz="3400" b="1" dirty="0">
                <a:solidFill>
                  <a:schemeClr val="bg1"/>
                </a:solidFill>
              </a:rPr>
              <a:t>overloaded</a:t>
            </a:r>
            <a:r>
              <a:rPr lang="en-US" sz="3400" dirty="0"/>
              <a:t> by </a:t>
            </a:r>
            <a:r>
              <a:rPr lang="en-US" sz="3400" b="1" dirty="0">
                <a:solidFill>
                  <a:schemeClr val="bg1"/>
                </a:solidFill>
              </a:rPr>
              <a:t>int</a:t>
            </a:r>
            <a:r>
              <a:rPr lang="en-US" sz="3400" dirty="0"/>
              <a:t> class, </a:t>
            </a:r>
            <a:r>
              <a:rPr lang="en-US" sz="3400" b="1" dirty="0">
                <a:solidFill>
                  <a:schemeClr val="bg1"/>
                </a:solidFill>
              </a:rPr>
              <a:t>str</a:t>
            </a:r>
            <a:r>
              <a:rPr lang="en-US" sz="3400" dirty="0"/>
              <a:t> class and </a:t>
            </a:r>
            <a:r>
              <a:rPr lang="en-US" sz="3400" b="1" dirty="0">
                <a:solidFill>
                  <a:schemeClr val="bg1"/>
                </a:solidFill>
              </a:rPr>
              <a:t>list</a:t>
            </a:r>
            <a:r>
              <a:rPr lang="en-US" sz="3400" dirty="0"/>
              <a:t>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5A6E27-DDC6-4093-B19C-4F54221A1D6B}"/>
              </a:ext>
            </a:extLst>
          </p:cNvPr>
          <p:cNvSpPr txBox="1">
            <a:spLocks/>
          </p:cNvSpPr>
          <p:nvPr/>
        </p:nvSpPr>
        <p:spPr>
          <a:xfrm>
            <a:off x="3873130" y="4734000"/>
            <a:ext cx="6063220" cy="117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integer = 1 + 1</a:t>
            </a:r>
          </a:p>
          <a:p>
            <a:r>
              <a:rPr lang="en-US" sz="2000" dirty="0"/>
              <a:t>string = "Hello, " + "SoftUni"</a:t>
            </a:r>
          </a:p>
          <a:p>
            <a:r>
              <a:rPr lang="en-US" sz="2000" dirty="0"/>
              <a:t>list = ["1", "2"] + ["3", "4"]</a:t>
            </a:r>
          </a:p>
        </p:txBody>
      </p:sp>
    </p:spTree>
    <p:extLst>
      <p:ext uri="{BB962C8B-B14F-4D97-AF65-F5344CB8AC3E}">
        <p14:creationId xmlns:p14="http://schemas.microsoft.com/office/powerpoint/2010/main" val="41130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Magic Methods</a:t>
            </a:r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1352B0A7-57A5-4E6E-917B-51FDFFBD7A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295932"/>
              </p:ext>
            </p:extLst>
          </p:nvPr>
        </p:nvGraphicFramePr>
        <p:xfrm>
          <a:off x="2541000" y="1359000"/>
          <a:ext cx="8730000" cy="5040000"/>
        </p:xfrm>
        <a:graphic>
          <a:graphicData uri="http://schemas.openxmlformats.org/drawingml/2006/table">
            <a:tbl>
              <a:tblPr/>
              <a:tblGrid>
                <a:gridCol w="4836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3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7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Magic Methods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Called Using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93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__add__(self, other)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0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__sub__(self,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2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2800" b="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4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2800" b="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floordiv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2800" b="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truediv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+mn-cs"/>
                        </a:rPr>
                        <a:t>/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2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__pow__(self, other[, modulo])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16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4A6F08-0F2D-49E6-9E99-BCA656831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8E203C-C5C8-47F6-B204-EA9C1CE1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Example: Overloading __add__()</a:t>
            </a:r>
            <a:endParaRPr lang="bg-BG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2AF886F-68DC-4237-827D-C568997DD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If we have a </a:t>
            </a:r>
            <a:r>
              <a:rPr lang="en-US" sz="3400" b="1" dirty="0">
                <a:solidFill>
                  <a:schemeClr val="bg1"/>
                </a:solidFill>
              </a:rPr>
              <a:t>class Purchase </a:t>
            </a:r>
            <a:r>
              <a:rPr lang="en-US" sz="3400" dirty="0"/>
              <a:t>and we want to </a:t>
            </a:r>
            <a:r>
              <a:rPr lang="en-US" sz="3400" b="1" dirty="0">
                <a:solidFill>
                  <a:schemeClr val="bg1"/>
                </a:solidFill>
              </a:rPr>
              <a:t>sum</a:t>
            </a:r>
            <a:r>
              <a:rPr lang="en-US" sz="3400" dirty="0"/>
              <a:t> all expenses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3400" dirty="0"/>
              <a:t> operator, we can override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__add__</a:t>
            </a:r>
            <a:r>
              <a:rPr lang="en-US" sz="3400" dirty="0"/>
              <a:t> method</a:t>
            </a:r>
            <a:endParaRPr lang="bg-BG" sz="3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023080-F13D-4B91-8F5A-0B656E64F3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1000" y="2425717"/>
            <a:ext cx="9990000" cy="4081283"/>
          </a:xfrm>
        </p:spPr>
        <p:txBody>
          <a:bodyPr/>
          <a:lstStyle/>
          <a:p>
            <a:r>
              <a:rPr lang="en-US" sz="2000" dirty="0"/>
              <a:t>class Purchase: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</a:t>
            </a:r>
            <a:r>
              <a:rPr lang="en-US" sz="2000" dirty="0" err="1"/>
              <a:t>product_name</a:t>
            </a:r>
            <a:r>
              <a:rPr lang="en-US" sz="2000" dirty="0"/>
              <a:t>, cost):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self.product_name</a:t>
            </a:r>
            <a:r>
              <a:rPr lang="en-US" sz="2000" dirty="0"/>
              <a:t> = </a:t>
            </a:r>
            <a:r>
              <a:rPr lang="en-US" sz="2000" dirty="0" err="1"/>
              <a:t>product_name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self.cost</a:t>
            </a:r>
            <a:r>
              <a:rPr lang="en-US" sz="2000" dirty="0"/>
              <a:t> = cost</a:t>
            </a:r>
          </a:p>
          <a:p>
            <a:endParaRPr lang="en-US" sz="1000" dirty="0"/>
          </a:p>
          <a:p>
            <a:r>
              <a:rPr lang="en-US" sz="2000" dirty="0"/>
              <a:t>    def </a:t>
            </a:r>
            <a:r>
              <a:rPr lang="en-US" sz="2000" dirty="0">
                <a:solidFill>
                  <a:schemeClr val="bg1"/>
                </a:solidFill>
              </a:rPr>
              <a:t>__add__</a:t>
            </a:r>
            <a:r>
              <a:rPr lang="en-US" sz="2000" dirty="0"/>
              <a:t>(self, </a:t>
            </a:r>
            <a:r>
              <a:rPr lang="en-US" sz="2000" dirty="0">
                <a:solidFill>
                  <a:schemeClr val="bg1"/>
                </a:solidFill>
              </a:rPr>
              <a:t>other</a:t>
            </a:r>
            <a:r>
              <a:rPr lang="en-US" sz="2000" dirty="0"/>
              <a:t>):</a:t>
            </a:r>
            <a:br>
              <a:rPr lang="en-US" sz="2000" dirty="0"/>
            </a:br>
            <a:r>
              <a:rPr lang="en-US" sz="2000" dirty="0"/>
              <a:t>        name = f'{</a:t>
            </a:r>
            <a:r>
              <a:rPr lang="en-US" sz="2000" dirty="0" err="1"/>
              <a:t>self.product_name</a:t>
            </a:r>
            <a:r>
              <a:rPr lang="en-US" sz="2000" dirty="0"/>
              <a:t>}, {</a:t>
            </a:r>
            <a:r>
              <a:rPr lang="en-US" sz="2000" dirty="0" err="1">
                <a:solidFill>
                  <a:schemeClr val="bg1"/>
                </a:solidFill>
              </a:rPr>
              <a:t>other</a:t>
            </a:r>
            <a:r>
              <a:rPr lang="en-US" sz="2000" dirty="0" err="1"/>
              <a:t>.product_name</a:t>
            </a:r>
            <a:r>
              <a:rPr lang="en-US" sz="2000" dirty="0"/>
              <a:t>}'</a:t>
            </a:r>
            <a:br>
              <a:rPr lang="en-US" sz="2000" dirty="0"/>
            </a:br>
            <a:r>
              <a:rPr lang="en-US" sz="2000" dirty="0"/>
              <a:t>        cost = </a:t>
            </a:r>
            <a:r>
              <a:rPr lang="en-US" sz="2000" dirty="0" err="1"/>
              <a:t>self.cost</a:t>
            </a:r>
            <a:r>
              <a:rPr lang="en-US" sz="2000" dirty="0"/>
              <a:t> + </a:t>
            </a:r>
            <a:r>
              <a:rPr lang="en-US" sz="2000" dirty="0" err="1">
                <a:solidFill>
                  <a:schemeClr val="bg1"/>
                </a:solidFill>
              </a:rPr>
              <a:t>other</a:t>
            </a:r>
            <a:r>
              <a:rPr lang="en-US" sz="2000" dirty="0" err="1"/>
              <a:t>.cost</a:t>
            </a:r>
            <a:br>
              <a:rPr lang="en-US" sz="2000" dirty="0"/>
            </a:br>
            <a:r>
              <a:rPr lang="en-US" sz="2000" dirty="0"/>
              <a:t>        return </a:t>
            </a:r>
            <a:r>
              <a:rPr lang="en-US" sz="2000" dirty="0">
                <a:solidFill>
                  <a:schemeClr val="bg1"/>
                </a:solidFill>
              </a:rPr>
              <a:t>Purchase</a:t>
            </a:r>
            <a:r>
              <a:rPr lang="en-US" sz="2000" dirty="0"/>
              <a:t>(name, cost)</a:t>
            </a:r>
          </a:p>
          <a:p>
            <a:endParaRPr lang="en-US" sz="1000" dirty="0"/>
          </a:p>
          <a:p>
            <a:r>
              <a:rPr lang="en-US" sz="2000" dirty="0" err="1"/>
              <a:t>first_purchase</a:t>
            </a:r>
            <a:r>
              <a:rPr lang="en-US" sz="2000" dirty="0"/>
              <a:t> = Purchase('sofa', 650)</a:t>
            </a:r>
          </a:p>
          <a:p>
            <a:r>
              <a:rPr lang="en-US" sz="2000" dirty="0" err="1"/>
              <a:t>second_purchase</a:t>
            </a:r>
            <a:r>
              <a:rPr lang="en-US" sz="2000" dirty="0"/>
              <a:t> = Purchase('table', 150)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first_purchase</a:t>
            </a:r>
            <a:r>
              <a:rPr lang="en-US" sz="2000" dirty="0">
                <a:solidFill>
                  <a:schemeClr val="bg1"/>
                </a:solidFill>
              </a:rPr>
              <a:t> +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1"/>
                </a:solidFill>
              </a:rPr>
              <a:t>second_purchase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i="1" dirty="0">
                <a:solidFill>
                  <a:schemeClr val="accent2"/>
                </a:solidFill>
              </a:rPr>
              <a:t>  # sofa, table; 800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06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"Rich Comparison" Magic Methods</a:t>
            </a:r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1352B0A7-57A5-4E6E-917B-51FDFFBD7A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158029"/>
              </p:ext>
            </p:extLst>
          </p:nvPr>
        </p:nvGraphicFramePr>
        <p:xfrm>
          <a:off x="2541000" y="1359000"/>
          <a:ext cx="8730000" cy="5040000"/>
        </p:xfrm>
        <a:graphic>
          <a:graphicData uri="http://schemas.openxmlformats.org/drawingml/2006/table">
            <a:tbl>
              <a:tblPr/>
              <a:tblGrid>
                <a:gridCol w="4836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3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7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Magic Methods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Called Using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93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2800" b="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0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__le__(self,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2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__eq__(self,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4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__ne__(self,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2800" b="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+mn-cs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2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2800" b="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31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9E221-1929-40C2-9212-8DC9D7F55B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If we have a </a:t>
            </a:r>
            <a:r>
              <a:rPr lang="en-US" sz="3400" b="1" dirty="0">
                <a:solidFill>
                  <a:schemeClr val="bg1"/>
                </a:solidFill>
              </a:rPr>
              <a:t>class Person </a:t>
            </a:r>
            <a:r>
              <a:rPr lang="en-US" sz="3400" dirty="0"/>
              <a:t>and we want to </a:t>
            </a:r>
            <a:r>
              <a:rPr lang="en-US" sz="3400" b="1" dirty="0">
                <a:solidFill>
                  <a:schemeClr val="bg1"/>
                </a:solidFill>
              </a:rPr>
              <a:t>compare</a:t>
            </a:r>
            <a:r>
              <a:rPr lang="en-US" sz="3400" dirty="0"/>
              <a:t> them by their salary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400" dirty="0"/>
              <a:t> operator, we can override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400" dirty="0"/>
              <a:t> method</a:t>
            </a:r>
            <a:endParaRPr lang="bg-BG" sz="3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56D7F4-ACDE-4BE0-B6C8-8A54B4C3A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D0356-523D-49CE-88B1-5374DE227D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69807" y="3072048"/>
            <a:ext cx="6452386" cy="3434952"/>
          </a:xfrm>
        </p:spPr>
        <p:txBody>
          <a:bodyPr/>
          <a:lstStyle/>
          <a:p>
            <a:r>
              <a:rPr lang="en-US" sz="2000" dirty="0"/>
              <a:t>class Person: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name, salary):</a:t>
            </a:r>
          </a:p>
          <a:p>
            <a:r>
              <a:rPr lang="en-US" sz="2000" dirty="0"/>
              <a:t>        self.name = name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self.salary</a:t>
            </a:r>
            <a:r>
              <a:rPr lang="en-US" sz="2000" dirty="0"/>
              <a:t> = salary</a:t>
            </a:r>
          </a:p>
          <a:p>
            <a:endParaRPr lang="en-US" sz="1000" dirty="0"/>
          </a:p>
          <a:p>
            <a:r>
              <a:rPr lang="en-US" sz="2000" dirty="0"/>
              <a:t>    def 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gt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/>
              <a:t>(self, </a:t>
            </a:r>
            <a:r>
              <a:rPr lang="en-US" sz="2000" dirty="0">
                <a:solidFill>
                  <a:schemeClr val="bg1"/>
                </a:solidFill>
              </a:rPr>
              <a:t>other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self.salary</a:t>
            </a:r>
            <a:r>
              <a:rPr lang="en-US" sz="2000" dirty="0"/>
              <a:t> &gt; </a:t>
            </a:r>
            <a:r>
              <a:rPr lang="en-US" sz="2000" dirty="0" err="1">
                <a:solidFill>
                  <a:schemeClr val="bg1"/>
                </a:solidFill>
              </a:rPr>
              <a:t>other.</a:t>
            </a:r>
            <a:r>
              <a:rPr lang="en-US" sz="2000" dirty="0" err="1"/>
              <a:t>salary</a:t>
            </a:r>
            <a:endParaRPr lang="en-US" sz="2000" dirty="0"/>
          </a:p>
          <a:p>
            <a:endParaRPr lang="en-US" sz="1000" dirty="0"/>
          </a:p>
          <a:p>
            <a:r>
              <a:rPr lang="en-US" sz="2000" dirty="0" err="1"/>
              <a:t>person_one</a:t>
            </a:r>
            <a:r>
              <a:rPr lang="en-US" sz="2000" dirty="0"/>
              <a:t> = Person('John', 20)</a:t>
            </a:r>
          </a:p>
          <a:p>
            <a:r>
              <a:rPr lang="en-US" sz="2000" dirty="0" err="1"/>
              <a:t>person_two</a:t>
            </a:r>
            <a:r>
              <a:rPr lang="en-US" sz="2000" dirty="0"/>
              <a:t> = Person('Natasha', 36)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person_one</a:t>
            </a:r>
            <a:r>
              <a:rPr lang="en-US" sz="2000" dirty="0"/>
              <a:t> &gt; </a:t>
            </a:r>
            <a:r>
              <a:rPr lang="en-US" sz="2000" dirty="0" err="1">
                <a:solidFill>
                  <a:schemeClr val="bg1"/>
                </a:solidFill>
              </a:rPr>
              <a:t>person_two</a:t>
            </a:r>
            <a:r>
              <a:rPr lang="en-US" sz="2000" dirty="0"/>
              <a:t>)  </a:t>
            </a:r>
            <a:r>
              <a:rPr lang="en-US" sz="2000" i="1" dirty="0">
                <a:solidFill>
                  <a:schemeClr val="accent2"/>
                </a:solidFill>
              </a:rPr>
              <a:t># False</a:t>
            </a:r>
            <a:endParaRPr lang="bg-BG" sz="2000" i="1" dirty="0">
              <a:solidFill>
                <a:schemeClr val="accent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D5AED3-44AB-44A2-9124-39443F8A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Overloading __</a:t>
            </a:r>
            <a:r>
              <a:rPr lang="en-US" dirty="0" err="1"/>
              <a:t>gt</a:t>
            </a:r>
            <a:r>
              <a:rPr lang="en-US" dirty="0"/>
              <a:t>__()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082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9D507FE-C2B1-4BE1-9044-DDF064B6B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ImageArea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stores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sz="3600" dirty="0"/>
              <a:t> and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sz="3600" dirty="0"/>
              <a:t> of an image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method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get_area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which returns the area of the image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Implement all the </a:t>
            </a:r>
            <a:r>
              <a:rPr lang="en-US" sz="3600" b="1" dirty="0">
                <a:solidFill>
                  <a:schemeClr val="bg1"/>
                </a:solidFill>
              </a:rPr>
              <a:t>magic methods</a:t>
            </a:r>
            <a:r>
              <a:rPr lang="en-US" sz="3600" b="1" dirty="0"/>
              <a:t> </a:t>
            </a: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comparison</a:t>
            </a:r>
            <a:r>
              <a:rPr lang="en-US" sz="3600" dirty="0"/>
              <a:t> of two image areas (&gt;, &gt;=, &lt;, &lt;=, ==, !=) which will compare their areas</a:t>
            </a:r>
            <a:endParaRPr lang="bg-BG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Image Area</a:t>
            </a:r>
          </a:p>
        </p:txBody>
      </p:sp>
    </p:spTree>
    <p:extLst>
      <p:ext uri="{BB962C8B-B14F-4D97-AF65-F5344CB8AC3E}">
        <p14:creationId xmlns:p14="http://schemas.microsoft.com/office/powerpoint/2010/main" val="566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4" y="1371604"/>
            <a:ext cx="9669213" cy="5207396"/>
          </a:xfrm>
        </p:spPr>
        <p:txBody>
          <a:bodyPr>
            <a:normAutofit/>
          </a:bodyPr>
          <a:lstStyle/>
          <a:p>
            <a:r>
              <a:rPr lang="en-US" dirty="0"/>
              <a:t>What is a Polymorphism?</a:t>
            </a:r>
          </a:p>
          <a:p>
            <a:r>
              <a:rPr lang="en-US" dirty="0"/>
              <a:t>Overloading Built-in Methods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What is an Abstraction?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abc</a:t>
            </a:r>
            <a:r>
              <a:rPr lang="en-US" dirty="0"/>
              <a:t> module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@abstractmethod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7DC667-DE6E-45B2-8D39-E427A808E2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404000"/>
            <a:ext cx="10949531" cy="4850147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ImageArea</a:t>
            </a:r>
            <a:r>
              <a:rPr lang="en-US" dirty="0"/>
              <a:t>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width, height):</a:t>
            </a:r>
          </a:p>
          <a:p>
            <a:r>
              <a:rPr lang="en-US" dirty="0"/>
              <a:t>        </a:t>
            </a:r>
            <a:r>
              <a:rPr lang="en-US" dirty="0" err="1"/>
              <a:t>self.width</a:t>
            </a:r>
            <a:r>
              <a:rPr lang="en-US" dirty="0"/>
              <a:t> = width</a:t>
            </a:r>
          </a:p>
          <a:p>
            <a:r>
              <a:rPr lang="en-US" dirty="0"/>
              <a:t>        </a:t>
            </a:r>
            <a:r>
              <a:rPr lang="en-US" dirty="0" err="1"/>
              <a:t>self.height</a:t>
            </a:r>
            <a:r>
              <a:rPr lang="en-US" dirty="0"/>
              <a:t> = height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def </a:t>
            </a:r>
            <a:r>
              <a:rPr lang="en-US" dirty="0" err="1"/>
              <a:t>get_area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self.width</a:t>
            </a:r>
            <a:r>
              <a:rPr lang="en-US" dirty="0"/>
              <a:t> * </a:t>
            </a:r>
            <a:r>
              <a:rPr lang="en-US" dirty="0" err="1"/>
              <a:t>self.height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__eq__</a:t>
            </a:r>
            <a:r>
              <a:rPr lang="en-US" dirty="0"/>
              <a:t>(self, other):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self.get_area</a:t>
            </a:r>
            <a:r>
              <a:rPr lang="en-US" dirty="0"/>
              <a:t>() == </a:t>
            </a:r>
            <a:r>
              <a:rPr lang="en-US" dirty="0" err="1"/>
              <a:t>other.get_area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TODO: Implement the other comparison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ImageArea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Duck Typing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35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1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76000" y="985290"/>
            <a:ext cx="10219236" cy="5546589"/>
          </a:xfrm>
        </p:spPr>
        <p:txBody>
          <a:bodyPr>
            <a:normAutofit/>
          </a:bodyPr>
          <a:lstStyle/>
          <a:p>
            <a:r>
              <a:rPr lang="en-US" sz="3600" dirty="0"/>
              <a:t>Duck Typing is a </a:t>
            </a:r>
            <a:r>
              <a:rPr lang="en-US" sz="3600" b="1" dirty="0">
                <a:solidFill>
                  <a:schemeClr val="bg1"/>
                </a:solidFill>
              </a:rPr>
              <a:t>type system </a:t>
            </a:r>
            <a:r>
              <a:rPr lang="en-US" sz="3600" dirty="0"/>
              <a:t>used in dynamic languages </a:t>
            </a:r>
          </a:p>
          <a:p>
            <a:r>
              <a:rPr lang="bg-BG" sz="3600" dirty="0"/>
              <a:t>"</a:t>
            </a:r>
            <a:r>
              <a:rPr lang="en-US" sz="3600" dirty="0"/>
              <a:t>If it </a:t>
            </a:r>
            <a:r>
              <a:rPr lang="en-US" sz="3600" b="1" dirty="0">
                <a:solidFill>
                  <a:schemeClr val="bg1"/>
                </a:solidFill>
              </a:rPr>
              <a:t>looks like a duck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quacks like a duck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it</a:t>
            </a:r>
            <a:r>
              <a:rPr lang="bg-BG" sz="3600" b="1" dirty="0">
                <a:solidFill>
                  <a:schemeClr val="bg1"/>
                </a:solidFill>
              </a:rPr>
              <a:t>'</a:t>
            </a:r>
            <a:r>
              <a:rPr lang="en-US" sz="3600" b="1" dirty="0">
                <a:solidFill>
                  <a:schemeClr val="bg1"/>
                </a:solidFill>
              </a:rPr>
              <a:t>s a duck</a:t>
            </a:r>
            <a:r>
              <a:rPr lang="bg-BG" sz="3600" dirty="0"/>
              <a:t>"</a:t>
            </a:r>
            <a:endParaRPr lang="en-US" sz="3600" dirty="0"/>
          </a:p>
          <a:p>
            <a:pPr lvl="1"/>
            <a:r>
              <a:rPr lang="en-US" sz="3400" dirty="0"/>
              <a:t>i.e.</a:t>
            </a:r>
            <a:r>
              <a:rPr lang="bg-BG" sz="3400" dirty="0"/>
              <a:t>,</a:t>
            </a:r>
            <a:r>
              <a:rPr lang="en-US" sz="3400" dirty="0"/>
              <a:t> we don't care about </a:t>
            </a:r>
            <a:r>
              <a:rPr lang="en-US" sz="3400" b="1" dirty="0">
                <a:solidFill>
                  <a:schemeClr val="bg1"/>
                </a:solidFill>
              </a:rPr>
              <a:t>objects' types</a:t>
            </a:r>
            <a:r>
              <a:rPr lang="en-US" sz="3400" dirty="0"/>
              <a:t>, but whether </a:t>
            </a:r>
            <a:r>
              <a:rPr lang="en-US" sz="3400" b="1" dirty="0">
                <a:solidFill>
                  <a:schemeClr val="bg1"/>
                </a:solidFill>
              </a:rPr>
              <a:t>they have the methods </a:t>
            </a:r>
            <a:r>
              <a:rPr lang="en-US" sz="3400" dirty="0"/>
              <a:t>we need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Duck Typing Definition</a:t>
            </a:r>
          </a:p>
        </p:txBody>
      </p:sp>
    </p:spTree>
    <p:extLst>
      <p:ext uri="{BB962C8B-B14F-4D97-AF65-F5344CB8AC3E}">
        <p14:creationId xmlns:p14="http://schemas.microsoft.com/office/powerpoint/2010/main" val="379235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Duck Typing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137660A-2325-428F-A43B-1200BBB9D66A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</a:t>
            </a:r>
            <a:r>
              <a:rPr lang="en-US" sz="3600" b="1" dirty="0">
                <a:solidFill>
                  <a:schemeClr val="bg1"/>
                </a:solidFill>
              </a:rPr>
              <a:t>can create a method </a:t>
            </a:r>
            <a:r>
              <a:rPr lang="en-US" sz="3600" dirty="0"/>
              <a:t>that calls the sound method, </a:t>
            </a:r>
            <a:r>
              <a:rPr lang="en-US" sz="3600" b="1" dirty="0">
                <a:solidFill>
                  <a:schemeClr val="bg1"/>
                </a:solidFill>
              </a:rPr>
              <a:t>no matter </a:t>
            </a:r>
            <a:r>
              <a:rPr lang="en-US" sz="3600" dirty="0"/>
              <a:t>what the object which makes the sound is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02C9CD0-3B79-4CC9-8DC6-91E16C6A03B6}"/>
              </a:ext>
            </a:extLst>
          </p:cNvPr>
          <p:cNvSpPr txBox="1">
            <a:spLocks/>
          </p:cNvSpPr>
          <p:nvPr/>
        </p:nvSpPr>
        <p:spPr>
          <a:xfrm>
            <a:off x="2406000" y="2524341"/>
            <a:ext cx="7695000" cy="37874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Cat:</a:t>
            </a:r>
          </a:p>
          <a:p>
            <a:r>
              <a:rPr lang="en-US" sz="2400" dirty="0"/>
              <a:t>    def </a:t>
            </a:r>
            <a:r>
              <a:rPr lang="en-US" sz="2400" dirty="0">
                <a:solidFill>
                  <a:schemeClr val="bg1"/>
                </a:solidFill>
              </a:rPr>
              <a:t>sound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print("Meow!")</a:t>
            </a:r>
          </a:p>
          <a:p>
            <a:endParaRPr lang="en-US" sz="1500" dirty="0"/>
          </a:p>
          <a:p>
            <a:r>
              <a:rPr lang="en-US" sz="2400" dirty="0"/>
              <a:t>class Train:</a:t>
            </a:r>
          </a:p>
          <a:p>
            <a:r>
              <a:rPr lang="en-US" sz="2400" dirty="0"/>
              <a:t>    def </a:t>
            </a:r>
            <a:r>
              <a:rPr lang="en-US" sz="2400" dirty="0">
                <a:solidFill>
                  <a:schemeClr val="bg1"/>
                </a:solidFill>
              </a:rPr>
              <a:t>sound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print("Sound from wheels slipping!")</a:t>
            </a:r>
          </a:p>
          <a:p>
            <a:endParaRPr lang="en-US" sz="1500" dirty="0"/>
          </a:p>
          <a:p>
            <a:r>
              <a:rPr lang="en-US" sz="2400" dirty="0"/>
              <a:t>for </a:t>
            </a:r>
            <a:r>
              <a:rPr lang="en-US" sz="2400" dirty="0" err="1"/>
              <a:t>any_type</a:t>
            </a:r>
            <a:r>
              <a:rPr lang="en-US" sz="2400" dirty="0"/>
              <a:t> in Cat(), Train():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any_type.</a:t>
            </a:r>
            <a:r>
              <a:rPr lang="en-US" sz="2400" dirty="0" err="1">
                <a:solidFill>
                  <a:schemeClr val="bg1"/>
                </a:solidFill>
              </a:rPr>
              <a:t>sound</a:t>
            </a:r>
            <a:r>
              <a:rPr lang="en-US" sz="2400" dirty="0"/>
              <a:t>()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8841000" y="2921080"/>
            <a:ext cx="2520000" cy="1055608"/>
          </a:xfrm>
          <a:prstGeom prst="wedgeRoundRectCallout">
            <a:avLst>
              <a:gd name="adj1" fmla="val -39762"/>
              <a:gd name="adj2" fmla="val 68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for both classes</a:t>
            </a:r>
          </a:p>
        </p:txBody>
      </p:sp>
    </p:spTree>
    <p:extLst>
      <p:ext uri="{BB962C8B-B14F-4D97-AF65-F5344CB8AC3E}">
        <p14:creationId xmlns:p14="http://schemas.microsoft.com/office/powerpoint/2010/main" val="356699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method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start_playing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/>
              <a:t>which will receive an instance and will print its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play()</a:t>
            </a:r>
            <a:r>
              <a:rPr lang="en-US" sz="3600" dirty="0"/>
              <a:t> method if it has one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9278" y="3024000"/>
            <a:ext cx="5500594" cy="2917118"/>
          </a:xfrm>
        </p:spPr>
        <p:txBody>
          <a:bodyPr/>
          <a:lstStyle/>
          <a:p>
            <a:r>
              <a:rPr lang="en-US" sz="21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100" dirty="0"/>
              <a:t>class Guitar:</a:t>
            </a:r>
          </a:p>
          <a:p>
            <a:r>
              <a:rPr lang="en-US" sz="2100" dirty="0"/>
              <a:t>    def play(self):</a:t>
            </a:r>
          </a:p>
          <a:p>
            <a:r>
              <a:rPr lang="en-US" sz="2100" dirty="0"/>
              <a:t>        return "Playing the guitar"</a:t>
            </a:r>
          </a:p>
          <a:p>
            <a:r>
              <a:rPr lang="en-US" sz="2100" dirty="0"/>
              <a:t> </a:t>
            </a:r>
          </a:p>
          <a:p>
            <a:r>
              <a:rPr lang="en-US" sz="2100" dirty="0"/>
              <a:t>guitar = Guitar()</a:t>
            </a:r>
          </a:p>
          <a:p>
            <a:r>
              <a:rPr lang="en-US" sz="2100" dirty="0" err="1"/>
              <a:t>start_playing</a:t>
            </a:r>
            <a:r>
              <a:rPr lang="en-US" sz="2100" dirty="0"/>
              <a:t>(guitar)</a:t>
            </a:r>
          </a:p>
          <a:p>
            <a:r>
              <a:rPr lang="en-US" sz="2100" i="1" dirty="0">
                <a:solidFill>
                  <a:schemeClr val="accent2"/>
                </a:solidFill>
              </a:rPr>
              <a:t># Playing the guitar</a:t>
            </a:r>
            <a:endParaRPr lang="en-US" sz="21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Playing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148649" y="3024000"/>
            <a:ext cx="5747030" cy="29171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100" dirty="0"/>
              <a:t>class Children:</a:t>
            </a:r>
          </a:p>
          <a:p>
            <a:r>
              <a:rPr lang="en-US" sz="2100" dirty="0"/>
              <a:t>    def play(self):</a:t>
            </a:r>
          </a:p>
          <a:p>
            <a:r>
              <a:rPr lang="en-US" sz="2100" dirty="0"/>
              <a:t>        return "Children are playing"</a:t>
            </a:r>
          </a:p>
          <a:p>
            <a:r>
              <a:rPr lang="en-US" sz="2100" dirty="0"/>
              <a:t> </a:t>
            </a:r>
          </a:p>
          <a:p>
            <a:r>
              <a:rPr lang="en-US" sz="2100" dirty="0"/>
              <a:t>piano = Children()</a:t>
            </a:r>
          </a:p>
          <a:p>
            <a:r>
              <a:rPr lang="en-US" sz="2100" dirty="0" err="1"/>
              <a:t>start_playing</a:t>
            </a:r>
            <a:r>
              <a:rPr lang="en-US" sz="2100" dirty="0"/>
              <a:t>(piano)</a:t>
            </a:r>
          </a:p>
          <a:p>
            <a:r>
              <a:rPr lang="en-US" sz="2100" i="1" dirty="0">
                <a:solidFill>
                  <a:schemeClr val="accent2"/>
                </a:solidFill>
              </a:rPr>
              <a:t># Children are playing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175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04E5E2-4807-4528-B752-32FAA5851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1498864"/>
            <a:ext cx="7149331" cy="4721650"/>
          </a:xfrm>
        </p:spPr>
        <p:txBody>
          <a:bodyPr/>
          <a:lstStyle/>
          <a:p>
            <a:r>
              <a:rPr lang="en-US" sz="2800" dirty="0"/>
              <a:t>def </a:t>
            </a:r>
            <a:r>
              <a:rPr lang="en-US" sz="2800" dirty="0" err="1"/>
              <a:t>start_playing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obj</a:t>
            </a:r>
            <a:r>
              <a:rPr lang="en-US" sz="2800" dirty="0"/>
              <a:t>):</a:t>
            </a:r>
          </a:p>
          <a:p>
            <a:r>
              <a:rPr lang="en-US" sz="2800" dirty="0"/>
              <a:t>    return </a:t>
            </a:r>
            <a:r>
              <a:rPr lang="en-US" sz="2800" dirty="0" err="1">
                <a:solidFill>
                  <a:schemeClr val="bg1"/>
                </a:solidFill>
              </a:rPr>
              <a:t>obj.play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endParaRPr lang="en-US" sz="2800" dirty="0"/>
          </a:p>
          <a:p>
            <a:r>
              <a:rPr lang="en-US" sz="28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800" dirty="0"/>
              <a:t>class Guitar:</a:t>
            </a:r>
          </a:p>
          <a:p>
            <a:r>
              <a:rPr lang="en-US" sz="2800" dirty="0"/>
              <a:t>    def play(self):</a:t>
            </a:r>
          </a:p>
          <a:p>
            <a:r>
              <a:rPr lang="en-US" sz="2800" dirty="0"/>
              <a:t>        return "Playing the guitar"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guitar = Guitar()</a:t>
            </a:r>
          </a:p>
          <a:p>
            <a:r>
              <a:rPr lang="en-US" sz="2800" dirty="0" err="1"/>
              <a:t>start_playing</a:t>
            </a:r>
            <a:r>
              <a:rPr lang="en-US" sz="2800" dirty="0"/>
              <a:t>(guitar)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Playing</a:t>
            </a:r>
          </a:p>
        </p:txBody>
      </p:sp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14ABE94-DDE9-41FE-9C6B-0F513BB799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25" b="90250" l="30125" r="70000">
                        <a14:foregroundMark x1="52500" y1="17000" x2="35000" y2="27750"/>
                        <a14:foregroundMark x1="35000" y1="27750" x2="37500" y2="75250"/>
                        <a14:foregroundMark x1="37500" y1="75250" x2="50625" y2="87125"/>
                        <a14:foregroundMark x1="50625" y1="87125" x2="67375" y2="53125"/>
                        <a14:foregroundMark x1="67375" y1="53125" x2="60250" y2="40500"/>
                        <a14:foregroundMark x1="60250" y1="40500" x2="58500" y2="24375"/>
                        <a14:foregroundMark x1="58500" y1="24375" x2="43875" y2="17750"/>
                        <a14:foregroundMark x1="43875" y1="17750" x2="41000" y2="20250"/>
                        <a14:foregroundMark x1="56250" y1="50250" x2="42000" y2="56750"/>
                        <a14:foregroundMark x1="42000" y1="56750" x2="57750" y2="53000"/>
                        <a14:foregroundMark x1="57750" y1="53000" x2="51375" y2="46750"/>
                        <a14:foregroundMark x1="53750" y1="60125" x2="41625" y2="75875"/>
                        <a14:foregroundMark x1="41625" y1="75875" x2="57750" y2="75875"/>
                        <a14:foregroundMark x1="57750" y1="75875" x2="56125" y2="62000"/>
                        <a14:foregroundMark x1="56125" y1="62000" x2="53250" y2="71875"/>
                        <a14:foregroundMark x1="53750" y1="15625" x2="42375" y2="11875"/>
                        <a14:foregroundMark x1="42375" y1="11875" x2="55750" y2="18000"/>
                        <a14:foregroundMark x1="55125" y1="23250" x2="38875" y2="26625"/>
                        <a14:foregroundMark x1="38875" y1="26625" x2="37625" y2="36375"/>
                        <a14:foregroundMark x1="55500" y1="39125" x2="40625" y2="37625"/>
                        <a14:foregroundMark x1="40625" y1="37625" x2="41500" y2="36375"/>
                        <a14:foregroundMark x1="50250" y1="49500" x2="40375" y2="46250"/>
                        <a14:foregroundMark x1="44500" y1="53500" x2="41000" y2="50500"/>
                        <a14:foregroundMark x1="50750" y1="42875" x2="50750" y2="44625"/>
                        <a14:foregroundMark x1="31625" y1="27875" x2="34875" y2="32750"/>
                        <a14:foregroundMark x1="60625" y1="29250" x2="58250" y2="32000"/>
                        <a14:foregroundMark x1="61500" y1="30375" x2="62875" y2="29500"/>
                        <a14:foregroundMark x1="63875" y1="53250" x2="63125" y2="49750"/>
                        <a14:foregroundMark x1="48125" y1="57875" x2="39000" y2="61250"/>
                        <a14:foregroundMark x1="63375" y1="50625" x2="63375" y2="55000"/>
                        <a14:foregroundMark x1="43375" y1="82625" x2="40750" y2="84250"/>
                        <a14:foregroundMark x1="57875" y1="83375" x2="56875" y2="86875"/>
                        <a14:foregroundMark x1="38250" y1="83625" x2="45375" y2="84750"/>
                        <a14:foregroundMark x1="38000" y1="86125" x2="43125" y2="86875"/>
                        <a14:foregroundMark x1="37750" y1="90000" x2="42875" y2="85625"/>
                        <a14:foregroundMark x1="55500" y1="88500" x2="49750" y2="85000"/>
                        <a14:foregroundMark x1="59500" y1="90250" x2="57375" y2="85875"/>
                        <a14:foregroundMark x1="68250" y1="46125" x2="70000" y2="42375"/>
                        <a14:foregroundMark x1="59250" y1="55250" x2="60625" y2="50875"/>
                        <a14:foregroundMark x1="48375" y1="45375" x2="47000" y2="41750"/>
                        <a14:foregroundMark x1="43375" y1="11500" x2="44250" y2="11125"/>
                        <a14:foregroundMark x1="47750" y1="11500" x2="47750" y2="9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32" t="9575" r="27659" b="8510"/>
          <a:stretch/>
        </p:blipFill>
        <p:spPr>
          <a:xfrm>
            <a:off x="8872954" y="2257420"/>
            <a:ext cx="2263723" cy="396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9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7" y="4734000"/>
            <a:ext cx="10961783" cy="768084"/>
          </a:xfrm>
        </p:spPr>
        <p:txBody>
          <a:bodyPr/>
          <a:lstStyle/>
          <a:p>
            <a:r>
              <a:rPr lang="en-US" dirty="0"/>
              <a:t>What is an Abstraction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629000"/>
            <a:ext cx="2438095" cy="2438095"/>
          </a:xfrm>
          <a:prstGeom prst="rect">
            <a:avLst/>
          </a:prstGeom>
        </p:spPr>
      </p:pic>
      <p:sp>
        <p:nvSpPr>
          <p:cNvPr id="4" name="Subtitle 5">
            <a:extLst>
              <a:ext uri="{FF2B5EF4-FFF2-40B4-BE49-F238E27FC236}">
                <a16:creationId xmlns:a16="http://schemas.microsoft.com/office/drawing/2014/main" id="{5979DAF3-394F-44E5-9493-FB233E05F71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Definition and Examples</a:t>
            </a:r>
          </a:p>
        </p:txBody>
      </p:sp>
    </p:spTree>
    <p:extLst>
      <p:ext uri="{BB962C8B-B14F-4D97-AF65-F5344CB8AC3E}">
        <p14:creationId xmlns:p14="http://schemas.microsoft.com/office/powerpoint/2010/main" val="162436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sz="3600" dirty="0"/>
              <a:t>In object-oriented programming, abstraction is one of the </a:t>
            </a:r>
            <a:r>
              <a:rPr lang="en-US" sz="3600" b="1" dirty="0">
                <a:solidFill>
                  <a:schemeClr val="bg1"/>
                </a:solidFill>
              </a:rPr>
              <a:t>four central principles</a:t>
            </a:r>
          </a:p>
          <a:p>
            <a:r>
              <a:rPr lang="en-US" sz="3600" dirty="0"/>
              <a:t>Through abstraction, we hide all but the relevant data about an object to </a:t>
            </a:r>
            <a:r>
              <a:rPr lang="en-US" sz="3600" b="1" dirty="0">
                <a:solidFill>
                  <a:schemeClr val="bg1"/>
                </a:solidFill>
              </a:rPr>
              <a:t>reduce complexity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increase efficiency</a:t>
            </a:r>
          </a:p>
          <a:p>
            <a:r>
              <a:rPr lang="en-US" sz="3600" dirty="0"/>
              <a:t>Abstraction can be achieved by:</a:t>
            </a:r>
          </a:p>
          <a:p>
            <a:pPr lvl="1"/>
            <a:r>
              <a:rPr lang="en-US" sz="3400" dirty="0"/>
              <a:t>Functions and methods</a:t>
            </a:r>
          </a:p>
          <a:p>
            <a:pPr lvl="1"/>
            <a:r>
              <a:rPr lang="en-US" sz="3400" b="1" dirty="0">
                <a:solidFill>
                  <a:schemeClr val="bg1"/>
                </a:solidFill>
              </a:rPr>
              <a:t>Abstract classes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Abstraction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4322483-75C5-46EF-9CAF-1BB0EF82AFD9}"/>
              </a:ext>
            </a:extLst>
          </p:cNvPr>
          <p:cNvSpPr txBox="1">
            <a:spLocks/>
          </p:cNvSpPr>
          <p:nvPr/>
        </p:nvSpPr>
        <p:spPr>
          <a:xfrm>
            <a:off x="11753030" y="6560878"/>
            <a:ext cx="367414" cy="297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F067CD-8E6B-4360-9AA8-C5DF2A48A6D1}" type="slidenum">
              <a:rPr lang="en-US" sz="1000" smtClean="0"/>
              <a:pPr algn="r"/>
              <a:t>27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899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Abstract classes are classes that contain one or more </a:t>
            </a:r>
            <a:r>
              <a:rPr lang="en-US" sz="3600" b="1" dirty="0">
                <a:solidFill>
                  <a:schemeClr val="bg1"/>
                </a:solidFill>
              </a:rPr>
              <a:t>abstract methods</a:t>
            </a:r>
          </a:p>
          <a:p>
            <a:pPr lvl="1"/>
            <a:r>
              <a:rPr lang="en-US" sz="3400" dirty="0"/>
              <a:t>An abstract method is a method that is </a:t>
            </a:r>
            <a:r>
              <a:rPr lang="en-US" sz="3400" b="1" dirty="0">
                <a:solidFill>
                  <a:schemeClr val="bg1"/>
                </a:solidFill>
              </a:rPr>
              <a:t>declared</a:t>
            </a:r>
            <a:r>
              <a:rPr lang="en-US" sz="3400" dirty="0"/>
              <a:t> but contains </a:t>
            </a:r>
            <a:r>
              <a:rPr lang="en-US" sz="3400" b="1" dirty="0">
                <a:solidFill>
                  <a:schemeClr val="bg1"/>
                </a:solidFill>
              </a:rPr>
              <a:t>no implementation</a:t>
            </a:r>
          </a:p>
          <a:p>
            <a:r>
              <a:rPr lang="en-US" sz="3600" dirty="0"/>
              <a:t>Abstract classes may not be instantiated and require </a:t>
            </a:r>
            <a:r>
              <a:rPr lang="en-US" sz="3600" b="1" dirty="0">
                <a:solidFill>
                  <a:schemeClr val="bg1"/>
                </a:solidFill>
              </a:rPr>
              <a:t>subclasses</a:t>
            </a:r>
            <a:r>
              <a:rPr lang="en-US" sz="3600" dirty="0"/>
              <a:t> to provide implementations for the abstract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52582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363" indent="-360363">
              <a:buFont typeface="Wingdings" panose="05000000000000000000" pitchFamily="2" charset="2"/>
              <a:buChar char="§"/>
            </a:pPr>
            <a:r>
              <a:rPr lang="en-US" sz="3600" dirty="0"/>
              <a:t>It could be achieved using </a:t>
            </a:r>
            <a:r>
              <a:rPr lang="en-US" sz="3600" b="1" dirty="0">
                <a:solidFill>
                  <a:schemeClr val="bg1"/>
                </a:solidFill>
              </a:rPr>
              <a:t>exceptions</a:t>
            </a:r>
            <a:r>
              <a:rPr lang="en-US" sz="3600" dirty="0"/>
              <a:t>, but it </a:t>
            </a:r>
            <a:r>
              <a:rPr lang="en-US" sz="3600" b="1" dirty="0">
                <a:solidFill>
                  <a:schemeClr val="bg1"/>
                </a:solidFill>
              </a:rPr>
              <a:t>not a good practice</a:t>
            </a:r>
          </a:p>
          <a:p>
            <a:pPr marL="802957" lvl="1" indent="-360045"/>
            <a:endParaRPr lang="en-US" sz="31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5A0293-5596-4D69-9090-5E5E1B35A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3500" y="2431809"/>
            <a:ext cx="9945000" cy="4075191"/>
          </a:xfrm>
        </p:spPr>
        <p:txBody>
          <a:bodyPr/>
          <a:lstStyle/>
          <a:p>
            <a:r>
              <a:rPr lang="en-US" dirty="0"/>
              <a:t>class Shape: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if type(self) is Shape: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chemeClr val="bg1"/>
                </a:solidFill>
              </a:rPr>
              <a:t>raise Exception</a:t>
            </a:r>
            <a:r>
              <a:rPr lang="en-US" dirty="0"/>
              <a:t>('This is an abstract class')</a:t>
            </a:r>
          </a:p>
          <a:p>
            <a:endParaRPr lang="en-US" dirty="0"/>
          </a:p>
          <a:p>
            <a:r>
              <a:rPr lang="en-US" dirty="0"/>
              <a:t>    def area(self):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bg1"/>
                </a:solidFill>
              </a:rPr>
              <a:t>raise Exception</a:t>
            </a:r>
            <a:r>
              <a:rPr lang="en-US" dirty="0"/>
              <a:t>('This is an abstract class')</a:t>
            </a:r>
          </a:p>
          <a:p>
            <a:endParaRPr lang="en-US" dirty="0"/>
          </a:p>
          <a:p>
            <a:r>
              <a:rPr lang="en-US" dirty="0"/>
              <a:t>    def perimeter(self):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bg1"/>
                </a:solidFill>
              </a:rPr>
              <a:t>raise Exception</a:t>
            </a:r>
            <a:r>
              <a:rPr lang="en-US" dirty="0"/>
              <a:t>('This is an abstract class')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Abstract Classes in Python</a:t>
            </a:r>
          </a:p>
        </p:txBody>
      </p:sp>
    </p:spTree>
    <p:extLst>
      <p:ext uri="{BB962C8B-B14F-4D97-AF65-F5344CB8AC3E}">
        <p14:creationId xmlns:p14="http://schemas.microsoft.com/office/powerpoint/2010/main" val="12850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B0E636-72EF-4DC4-A500-0FEEEFA14D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363" indent="-360363">
              <a:buFont typeface="Wingdings" panose="05000000000000000000" pitchFamily="2" charset="2"/>
              <a:buChar char="§"/>
            </a:pPr>
            <a:r>
              <a:rPr lang="en-US" sz="3600" dirty="0"/>
              <a:t>Abstract base classes (ABCs) </a:t>
            </a:r>
            <a:r>
              <a:rPr lang="en-US" sz="3600" b="1" dirty="0">
                <a:solidFill>
                  <a:schemeClr val="bg1"/>
                </a:solidFill>
              </a:rPr>
              <a:t>enforce</a:t>
            </a:r>
            <a:r>
              <a:rPr lang="en-US" sz="3600" dirty="0"/>
              <a:t> derived classes to implement particular methods from the base class</a:t>
            </a:r>
          </a:p>
          <a:p>
            <a:pPr marL="969582" lvl="1" indent="-360363">
              <a:buFont typeface="Wingdings" panose="05000000000000000000" pitchFamily="2" charset="2"/>
              <a:buChar char="§"/>
            </a:pPr>
            <a:r>
              <a:rPr lang="en-US" sz="3200" dirty="0"/>
              <a:t>We implement it using the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abc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module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Classes with ABC Module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43C61D-3E5E-42C4-AD42-125302BA7F52}"/>
              </a:ext>
            </a:extLst>
          </p:cNvPr>
          <p:cNvSpPr txBox="1">
            <a:spLocks/>
          </p:cNvSpPr>
          <p:nvPr/>
        </p:nvSpPr>
        <p:spPr>
          <a:xfrm>
            <a:off x="615844" y="3159000"/>
            <a:ext cx="4785668" cy="32502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Shape: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__(self):</a:t>
            </a:r>
          </a:p>
          <a:p>
            <a:r>
              <a:rPr lang="en-US" sz="2000" dirty="0"/>
              <a:t>        if type(self) == Shape:</a:t>
            </a:r>
          </a:p>
          <a:p>
            <a:r>
              <a:rPr lang="en-US" sz="2000" dirty="0"/>
              <a:t>            raise Exception('…')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def area(self):</a:t>
            </a:r>
          </a:p>
          <a:p>
            <a:r>
              <a:rPr lang="en-US" sz="2000" dirty="0"/>
              <a:t>        raise Exception('…')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def perimeter(self):</a:t>
            </a:r>
          </a:p>
          <a:p>
            <a:r>
              <a:rPr lang="en-US" sz="2000" dirty="0"/>
              <a:t>        raise Exception('…')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1F46783-72E1-4617-B43C-BD0970B107AF}"/>
              </a:ext>
            </a:extLst>
          </p:cNvPr>
          <p:cNvSpPr/>
          <p:nvPr/>
        </p:nvSpPr>
        <p:spPr bwMode="auto">
          <a:xfrm>
            <a:off x="5756352" y="4336100"/>
            <a:ext cx="498856" cy="81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7007486-6823-4E71-908E-2B042EC2B237}"/>
              </a:ext>
            </a:extLst>
          </p:cNvPr>
          <p:cNvSpPr txBox="1">
            <a:spLocks/>
          </p:cNvSpPr>
          <p:nvPr/>
        </p:nvSpPr>
        <p:spPr>
          <a:xfrm>
            <a:off x="6505381" y="3115957"/>
            <a:ext cx="5496118" cy="32502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from</a:t>
            </a:r>
            <a:r>
              <a:rPr lang="en-US" sz="20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0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000" dirty="0"/>
              <a:t>import</a:t>
            </a:r>
            <a:r>
              <a:rPr lang="en-US" sz="2000" dirty="0">
                <a:solidFill>
                  <a:schemeClr val="bg1"/>
                </a:solidFill>
                <a:latin typeface="Consolas"/>
              </a:rPr>
              <a:t> ABC</a:t>
            </a:r>
            <a:r>
              <a:rPr lang="en-US" sz="2000" dirty="0"/>
              <a:t>,</a:t>
            </a:r>
            <a:r>
              <a:rPr lang="en-US" sz="20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000" dirty="0">
              <a:solidFill>
                <a:schemeClr val="bg1"/>
              </a:solidFill>
              <a:latin typeface="Consolas"/>
            </a:endParaRPr>
          </a:p>
          <a:p>
            <a:pPr>
              <a:spcBef>
                <a:spcPts val="1200"/>
              </a:spcBef>
            </a:pPr>
            <a:r>
              <a:rPr lang="en-US" sz="2000" dirty="0"/>
              <a:t>class Shape(</a:t>
            </a:r>
            <a:r>
              <a:rPr lang="en-US" sz="2000" dirty="0">
                <a:solidFill>
                  <a:schemeClr val="bg1"/>
                </a:solidFill>
              </a:rPr>
              <a:t>ABC</a:t>
            </a:r>
            <a:r>
              <a:rPr lang="en-US" sz="2000" dirty="0"/>
              <a:t>):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</a:rPr>
              <a:t>    @abstractmethod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/>
              <a:t>def area(self):</a:t>
            </a:r>
          </a:p>
          <a:p>
            <a:r>
              <a:rPr lang="en-US" sz="2000" dirty="0"/>
              <a:t>        pass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abstractmethod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/>
              <a:t>    def perimeter(self):</a:t>
            </a:r>
          </a:p>
          <a:p>
            <a:r>
              <a:rPr lang="en-US" sz="20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8692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730A9-0147-444D-B959-C65BA06E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1449000"/>
            <a:ext cx="10379766" cy="4385404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350" dirty="0">
                <a:latin typeface="Consolas"/>
              </a:rPr>
              <a:t>from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350" dirty="0">
                <a:latin typeface="Consolas"/>
              </a:rPr>
              <a:t>import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ABC</a:t>
            </a:r>
            <a:r>
              <a:rPr lang="en-US" sz="2350" dirty="0">
                <a:latin typeface="Consolas"/>
              </a:rPr>
              <a:t>,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abstractmethod</a:t>
            </a:r>
            <a:endParaRPr lang="en-US" dirty="0">
              <a:solidFill>
                <a:schemeClr val="bg1"/>
              </a:solidFill>
            </a:endParaRPr>
          </a:p>
          <a:p>
            <a:endParaRPr lang="bg-BG" sz="2350" dirty="0">
              <a:latin typeface="Consolas"/>
            </a:endParaRPr>
          </a:p>
          <a:p>
            <a:r>
              <a:rPr lang="en-US" sz="2350" dirty="0">
                <a:latin typeface="Consolas"/>
              </a:rPr>
              <a:t>class Animal(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latin typeface="Consolas"/>
              </a:rPr>
              <a:t>):</a:t>
            </a:r>
          </a:p>
          <a:p>
            <a:r>
              <a:rPr lang="en-US" sz="2350" dirty="0">
                <a:latin typeface="Consolas"/>
              </a:rPr>
              <a:t>    def __</a:t>
            </a:r>
            <a:r>
              <a:rPr lang="en-US" sz="2350" dirty="0" err="1">
                <a:latin typeface="Consolas"/>
              </a:rPr>
              <a:t>init</a:t>
            </a:r>
            <a:r>
              <a:rPr lang="en-US" sz="2350" dirty="0">
                <a:latin typeface="Consolas"/>
              </a:rPr>
              <a:t>__(self, name):</a:t>
            </a:r>
          </a:p>
          <a:p>
            <a:r>
              <a:rPr lang="en-US" sz="2350" dirty="0">
                <a:latin typeface="Consolas"/>
              </a:rPr>
              <a:t>        self.name = name</a:t>
            </a:r>
          </a:p>
          <a:p>
            <a:r>
              <a:rPr lang="en-US" sz="2350" dirty="0">
                <a:latin typeface="Consolas"/>
              </a:rPr>
              <a:t>    </a:t>
            </a:r>
            <a:endParaRPr lang="en-US" sz="2350" dirty="0"/>
          </a:p>
          <a:p>
            <a:r>
              <a:rPr lang="en-US" sz="2350" dirty="0">
                <a:latin typeface="Consolas"/>
              </a:rPr>
              <a:t>    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@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350" dirty="0">
              <a:solidFill>
                <a:schemeClr val="bg1"/>
              </a:solidFill>
              <a:latin typeface="Consolas"/>
            </a:endParaRPr>
          </a:p>
          <a:p>
            <a:r>
              <a:rPr lang="en-US" sz="2350" dirty="0">
                <a:latin typeface="Consolas"/>
              </a:rPr>
              <a:t>    def sound(self):</a:t>
            </a:r>
          </a:p>
          <a:p>
            <a:r>
              <a:rPr lang="en-US" sz="2350" dirty="0">
                <a:latin typeface="Consolas"/>
              </a:rPr>
              <a:t>        raise </a:t>
            </a:r>
            <a:r>
              <a:rPr lang="en-US" sz="2350" dirty="0" err="1">
                <a:latin typeface="Consolas"/>
              </a:rPr>
              <a:t>NotImplementedError</a:t>
            </a:r>
            <a:r>
              <a:rPr lang="en-US" sz="2350" dirty="0">
                <a:latin typeface="Consolas"/>
              </a:rPr>
              <a:t>("Subclass must implement")</a:t>
            </a:r>
          </a:p>
          <a:p>
            <a:endParaRPr lang="en-US" dirty="0"/>
          </a:p>
          <a:p>
            <a:r>
              <a:rPr lang="en-US" sz="2350" i="1" dirty="0">
                <a:solidFill>
                  <a:schemeClr val="accent2"/>
                </a:solidFill>
                <a:latin typeface="Consolas"/>
              </a:rPr>
              <a:t># Continues on next slide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Abstract classes (1)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591000" y="3567677"/>
            <a:ext cx="4230000" cy="578882"/>
          </a:xfrm>
          <a:prstGeom prst="wedgeRoundRectCallout">
            <a:avLst>
              <a:gd name="adj1" fmla="val -53956"/>
              <a:gd name="adj2" fmla="val 207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Makes a Method Abstract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691000" y="2083504"/>
            <a:ext cx="4657500" cy="578882"/>
          </a:xfrm>
          <a:prstGeom prst="wedgeRoundRectCallout">
            <a:avLst>
              <a:gd name="adj1" fmla="val -52242"/>
              <a:gd name="adj2" fmla="val -205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Defining an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224797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51000" y="2751811"/>
            <a:ext cx="4350010" cy="3545815"/>
          </a:xfrm>
        </p:spPr>
        <p:txBody>
          <a:bodyPr/>
          <a:lstStyle/>
          <a:p>
            <a:r>
              <a:rPr lang="en-US" sz="2300" dirty="0"/>
              <a:t>cat = Cat("Willy")</a:t>
            </a:r>
          </a:p>
          <a:p>
            <a:r>
              <a:rPr lang="en-US" sz="2300" dirty="0" err="1"/>
              <a:t>cat.sound</a:t>
            </a:r>
            <a:r>
              <a:rPr lang="en-US" sz="2300" dirty="0"/>
              <a:t>()</a:t>
            </a:r>
          </a:p>
          <a:p>
            <a:r>
              <a:rPr lang="en-US" sz="2300" dirty="0"/>
              <a:t>dog = Dog("Willy")</a:t>
            </a:r>
          </a:p>
          <a:p>
            <a:r>
              <a:rPr lang="en-US" sz="2300" dirty="0" err="1"/>
              <a:t>dog.sound</a:t>
            </a:r>
            <a:r>
              <a:rPr lang="en-US" sz="2300" dirty="0"/>
              <a:t>()</a:t>
            </a:r>
          </a:p>
          <a:p>
            <a:r>
              <a:rPr lang="en-US" sz="2300" dirty="0"/>
              <a:t>animal = Animal("Willy")</a:t>
            </a:r>
          </a:p>
          <a:p>
            <a:r>
              <a:rPr lang="en-US" sz="2300" dirty="0" err="1"/>
              <a:t>animal.sound</a:t>
            </a:r>
            <a:r>
              <a:rPr lang="en-US" sz="2300" dirty="0"/>
              <a:t>()</a:t>
            </a:r>
          </a:p>
          <a:p>
            <a:r>
              <a:rPr lang="en-US" sz="2300" i="1" dirty="0">
                <a:solidFill>
                  <a:schemeClr val="accent2"/>
                </a:solidFill>
              </a:rPr>
              <a:t># Meow!</a:t>
            </a:r>
          </a:p>
          <a:p>
            <a:r>
              <a:rPr lang="en-US" sz="2300" i="1" dirty="0">
                <a:solidFill>
                  <a:schemeClr val="accent2"/>
                </a:solidFill>
              </a:rPr>
              <a:t># Bark!</a:t>
            </a:r>
          </a:p>
          <a:p>
            <a:r>
              <a:rPr lang="en-US" sz="2300" i="1" dirty="0">
                <a:solidFill>
                  <a:schemeClr val="accent2"/>
                </a:solidFill>
              </a:rPr>
              <a:t># Error!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Abstract classes (2)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EBC7A3-C817-4C1F-9942-3C0897C37A00}"/>
              </a:ext>
            </a:extLst>
          </p:cNvPr>
          <p:cNvSpPr txBox="1">
            <a:spLocks/>
          </p:cNvSpPr>
          <p:nvPr/>
        </p:nvSpPr>
        <p:spPr>
          <a:xfrm>
            <a:off x="406153" y="1387800"/>
            <a:ext cx="5329847" cy="49474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Dog(</a:t>
            </a:r>
            <a:r>
              <a:rPr lang="en-US" dirty="0">
                <a:solidFill>
                  <a:schemeClr val="bg1"/>
                </a:solidFill>
              </a:rPr>
              <a:t>Animal</a:t>
            </a:r>
            <a:r>
              <a:rPr lang="en-US" dirty="0"/>
              <a:t>):</a:t>
            </a:r>
          </a:p>
          <a:p>
            <a:r>
              <a:rPr lang="en-US" dirty="0"/>
              <a:t>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super().__</a:t>
            </a:r>
            <a:r>
              <a:rPr lang="en-US" dirty="0" err="1"/>
              <a:t>init</a:t>
            </a:r>
            <a:r>
              <a:rPr lang="en-US" dirty="0"/>
              <a:t>__(name)</a:t>
            </a:r>
          </a:p>
          <a:p>
            <a:r>
              <a:rPr lang="en-US" sz="1500" dirty="0"/>
              <a:t>    </a:t>
            </a:r>
          </a:p>
          <a:p>
            <a:r>
              <a:rPr lang="en-US" dirty="0"/>
              <a:t>   def sound(self):</a:t>
            </a:r>
          </a:p>
          <a:p>
            <a:r>
              <a:rPr lang="en-US" dirty="0"/>
              <a:t>       print("Bark!")</a:t>
            </a:r>
          </a:p>
          <a:p>
            <a:endParaRPr lang="en-US" sz="1500" dirty="0"/>
          </a:p>
          <a:p>
            <a:r>
              <a:rPr lang="en-US" dirty="0"/>
              <a:t>class Cat(</a:t>
            </a:r>
            <a:r>
              <a:rPr lang="en-US" dirty="0">
                <a:solidFill>
                  <a:schemeClr val="bg1"/>
                </a:solidFill>
              </a:rPr>
              <a:t>Animal</a:t>
            </a:r>
            <a:r>
              <a:rPr lang="en-US" dirty="0"/>
              <a:t>):</a:t>
            </a:r>
          </a:p>
          <a:p>
            <a:r>
              <a:rPr lang="en-US" dirty="0"/>
              <a:t>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super().__</a:t>
            </a:r>
            <a:r>
              <a:rPr lang="en-US" dirty="0" err="1"/>
              <a:t>init</a:t>
            </a:r>
            <a:r>
              <a:rPr lang="en-US" dirty="0"/>
              <a:t>__(name)</a:t>
            </a:r>
          </a:p>
          <a:p>
            <a:endParaRPr lang="en-US" sz="1500" dirty="0"/>
          </a:p>
          <a:p>
            <a:r>
              <a:rPr lang="en-US" dirty="0"/>
              <a:t>   def sound(self):</a:t>
            </a:r>
          </a:p>
          <a:p>
            <a:r>
              <a:rPr lang="en-US" dirty="0"/>
              <a:t>       print("Meow!")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331000" y="1266839"/>
            <a:ext cx="2160000" cy="953453"/>
          </a:xfrm>
          <a:prstGeom prst="wedgeRoundRectCallout">
            <a:avLst>
              <a:gd name="adj1" fmla="val -55462"/>
              <a:gd name="adj2" fmla="val -149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500" b="1" dirty="0">
                <a:solidFill>
                  <a:srgbClr val="FFFFFF"/>
                </a:solidFill>
              </a:rPr>
              <a:t>Inherit the Abstract Class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183192" y="2824431"/>
            <a:ext cx="2571399" cy="953453"/>
          </a:xfrm>
          <a:prstGeom prst="wedgeRoundRectCallout">
            <a:avLst>
              <a:gd name="adj1" fmla="val -54536"/>
              <a:gd name="adj2" fmla="val -236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500" b="1" dirty="0">
                <a:solidFill>
                  <a:srgbClr val="FFFFFF"/>
                </a:solidFill>
              </a:rPr>
              <a:t>Implement the Abstract method</a:t>
            </a:r>
          </a:p>
        </p:txBody>
      </p:sp>
    </p:spTree>
    <p:extLst>
      <p:ext uri="{BB962C8B-B14F-4D97-AF65-F5344CB8AC3E}">
        <p14:creationId xmlns:p14="http://schemas.microsoft.com/office/powerpoint/2010/main" val="220674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an abstract class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Shape</a:t>
            </a:r>
            <a:r>
              <a:rPr lang="en-US" sz="3600" dirty="0"/>
              <a:t> with abstract methods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calculate_area</a:t>
            </a:r>
            <a:r>
              <a:rPr lang="en-US" sz="3600" noProof="1"/>
              <a:t> and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calculate_perimeter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classes that implement the methods: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Circle</a:t>
            </a:r>
            <a:r>
              <a:rPr lang="en-US" sz="3400" dirty="0"/>
              <a:t> - receives </a:t>
            </a:r>
            <a:r>
              <a:rPr lang="en-US" sz="3400" b="1" dirty="0">
                <a:solidFill>
                  <a:schemeClr val="bg1"/>
                </a:solidFill>
              </a:rPr>
              <a:t>radius</a:t>
            </a:r>
            <a:r>
              <a:rPr lang="en-US" sz="3400" dirty="0"/>
              <a:t> upon initialization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US" sz="3400" dirty="0"/>
              <a:t> - receives </a:t>
            </a:r>
            <a:r>
              <a:rPr lang="en-US" sz="3400" b="1" dirty="0">
                <a:solidFill>
                  <a:schemeClr val="bg1"/>
                </a:solidFill>
              </a:rPr>
              <a:t>height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width</a:t>
            </a:r>
            <a:r>
              <a:rPr lang="en-US" sz="3400" dirty="0"/>
              <a:t> upon initialization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fields</a:t>
            </a:r>
            <a:r>
              <a:rPr lang="en-US" sz="3400" dirty="0"/>
              <a:t> of Circle and Rectangle should be </a:t>
            </a:r>
            <a:r>
              <a:rPr lang="en-US" sz="3400" b="1" dirty="0">
                <a:solidFill>
                  <a:schemeClr val="bg1"/>
                </a:solidFill>
              </a:rPr>
              <a:t>private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</a:t>
            </a:r>
          </a:p>
        </p:txBody>
      </p:sp>
    </p:spTree>
    <p:extLst>
      <p:ext uri="{BB962C8B-B14F-4D97-AF65-F5344CB8AC3E}">
        <p14:creationId xmlns:p14="http://schemas.microsoft.com/office/powerpoint/2010/main" val="17965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517E3-E917-4878-B25D-0DEC8F8E5E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32914" y="1404000"/>
            <a:ext cx="7470000" cy="4850147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350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import ABC, 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350" dirty="0">
                <a:latin typeface="Consolas"/>
              </a:rPr>
              <a:t>from math import pi</a:t>
            </a:r>
          </a:p>
          <a:p>
            <a:endParaRPr lang="en-US" dirty="0"/>
          </a:p>
          <a:p>
            <a:r>
              <a:rPr lang="en-US" sz="2350" dirty="0">
                <a:latin typeface="Consolas"/>
              </a:rPr>
              <a:t>class Shape(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latin typeface="Consolas"/>
              </a:rPr>
              <a:t>):</a:t>
            </a:r>
          </a:p>
          <a:p>
            <a:r>
              <a:rPr lang="en-US" sz="2350" dirty="0">
                <a:latin typeface="Consolas"/>
              </a:rPr>
              <a:t>    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@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350" dirty="0">
              <a:solidFill>
                <a:schemeClr val="bg1"/>
              </a:solidFill>
              <a:latin typeface="Consolas"/>
            </a:endParaRPr>
          </a:p>
          <a:p>
            <a:r>
              <a:rPr lang="en-US" sz="2350" dirty="0">
                <a:latin typeface="Consolas"/>
              </a:rPr>
              <a:t>    def </a:t>
            </a:r>
            <a:r>
              <a:rPr lang="en-US" sz="2350" dirty="0" err="1">
                <a:latin typeface="Consolas"/>
              </a:rPr>
              <a:t>calculate_perimeter</a:t>
            </a:r>
            <a:r>
              <a:rPr lang="en-US" sz="2350" dirty="0">
                <a:latin typeface="Consolas"/>
              </a:rPr>
              <a:t>(self):</a:t>
            </a:r>
          </a:p>
          <a:p>
            <a:r>
              <a:rPr lang="en-US" sz="2350" dirty="0">
                <a:latin typeface="Consolas"/>
              </a:rPr>
              <a:t>        pass</a:t>
            </a:r>
          </a:p>
          <a:p>
            <a:r>
              <a:rPr lang="en-US" sz="2350" dirty="0">
                <a:latin typeface="Consolas"/>
              </a:rPr>
              <a:t>        </a:t>
            </a:r>
            <a:endParaRPr lang="en-US" sz="2350" dirty="0"/>
          </a:p>
          <a:p>
            <a:r>
              <a:rPr lang="en-US" sz="2350" dirty="0">
                <a:latin typeface="Consolas"/>
              </a:rPr>
              <a:t>    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@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350" dirty="0">
              <a:solidFill>
                <a:schemeClr val="bg1"/>
              </a:solidFill>
              <a:latin typeface="Consolas"/>
            </a:endParaRPr>
          </a:p>
          <a:p>
            <a:r>
              <a:rPr lang="en-US" sz="2350" dirty="0">
                <a:latin typeface="Consolas"/>
              </a:rPr>
              <a:t>    def </a:t>
            </a:r>
            <a:r>
              <a:rPr lang="en-US" sz="2350" dirty="0" err="1">
                <a:latin typeface="Consolas"/>
              </a:rPr>
              <a:t>calculate_area</a:t>
            </a:r>
            <a:r>
              <a:rPr lang="en-US" sz="2350" dirty="0">
                <a:latin typeface="Consolas"/>
              </a:rPr>
              <a:t>(self):</a:t>
            </a:r>
          </a:p>
          <a:p>
            <a:r>
              <a:rPr lang="en-US" sz="2350" dirty="0">
                <a:latin typeface="Consolas"/>
              </a:rPr>
              <a:t>        pass</a:t>
            </a:r>
          </a:p>
          <a:p>
            <a:r>
              <a:rPr lang="en-US" sz="2350" i="1" dirty="0">
                <a:solidFill>
                  <a:schemeClr val="accent2"/>
                </a:solidFill>
                <a:latin typeface="Consolas"/>
              </a:rPr>
              <a:t># TODO: Implement Circle and Rectangle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</a:t>
            </a:r>
          </a:p>
        </p:txBody>
      </p:sp>
    </p:spTree>
    <p:extLst>
      <p:ext uri="{BB962C8B-B14F-4D97-AF65-F5344CB8AC3E}">
        <p14:creationId xmlns:p14="http://schemas.microsoft.com/office/powerpoint/2010/main" val="276749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7200" indent="-457200">
              <a:buClr>
                <a:schemeClr val="bg2"/>
              </a:buClr>
            </a:pP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Polymorphism</a:t>
            </a:r>
            <a:r>
              <a:rPr lang="en-US" sz="3350" dirty="0"/>
              <a:t> means same function name being uses for different types</a:t>
            </a:r>
          </a:p>
          <a:p>
            <a:pPr marL="457200" indent="-457200">
              <a:buClr>
                <a:schemeClr val="bg2"/>
              </a:buClr>
            </a:pPr>
            <a:r>
              <a:rPr lang="en-US" sz="3350" dirty="0"/>
              <a:t>Through 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abstraction</a:t>
            </a:r>
            <a:r>
              <a:rPr lang="en-US" sz="3350" dirty="0"/>
              <a:t>, we hide all but the relevant data about an object </a:t>
            </a:r>
          </a:p>
          <a:p>
            <a:pPr marL="457200" indent="-457200">
              <a:buClr>
                <a:schemeClr val="bg2"/>
              </a:buClr>
            </a:pPr>
            <a:r>
              <a:rPr lang="en-US" sz="3350" dirty="0"/>
              <a:t>Abstract classes may 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not be instantiated</a:t>
            </a:r>
            <a:r>
              <a:rPr lang="en-US" sz="3350" dirty="0"/>
              <a:t>, and require subclasses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1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7762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Examples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a Polymorphism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58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4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499234" cy="5546589"/>
          </a:xfrm>
        </p:spPr>
        <p:txBody>
          <a:bodyPr>
            <a:normAutofit/>
          </a:bodyPr>
          <a:lstStyle/>
          <a:p>
            <a:r>
              <a:rPr lang="en-US" sz="3500" dirty="0"/>
              <a:t>Polymorphism is based on the Greek words "poly" (</a:t>
            </a:r>
            <a:r>
              <a:rPr lang="en-US" sz="3500" b="1" dirty="0">
                <a:solidFill>
                  <a:schemeClr val="bg1"/>
                </a:solidFill>
              </a:rPr>
              <a:t>many</a:t>
            </a:r>
            <a:r>
              <a:rPr lang="en-US" sz="3500" dirty="0"/>
              <a:t>) and "morphism" (</a:t>
            </a:r>
            <a:r>
              <a:rPr lang="en-US" sz="3500" b="1" dirty="0">
                <a:solidFill>
                  <a:schemeClr val="bg1"/>
                </a:solidFill>
              </a:rPr>
              <a:t>forms</a:t>
            </a:r>
            <a:r>
              <a:rPr lang="en-US" sz="3500" dirty="0"/>
              <a:t>) </a:t>
            </a:r>
          </a:p>
          <a:p>
            <a:r>
              <a:rPr lang="en-US" sz="3500" dirty="0"/>
              <a:t>It is the ability to present the </a:t>
            </a:r>
            <a:r>
              <a:rPr lang="en-US" sz="3500" b="1" dirty="0">
                <a:solidFill>
                  <a:schemeClr val="bg1"/>
                </a:solidFill>
              </a:rPr>
              <a:t>same interface </a:t>
            </a:r>
            <a:r>
              <a:rPr lang="en-US" sz="3500" dirty="0"/>
              <a:t>for </a:t>
            </a:r>
            <a:r>
              <a:rPr lang="en-US" sz="3500" b="1" dirty="0">
                <a:solidFill>
                  <a:schemeClr val="bg1"/>
                </a:solidFill>
              </a:rPr>
              <a:t>differing underlying forms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through the interface of </a:t>
            </a:r>
            <a:r>
              <a:rPr lang="en-US" sz="3500" b="1" dirty="0">
                <a:solidFill>
                  <a:schemeClr val="bg1"/>
                </a:solidFill>
              </a:rPr>
              <a:t>their base class</a:t>
            </a:r>
          </a:p>
          <a:p>
            <a:r>
              <a:rPr lang="en-US" sz="3500" dirty="0"/>
              <a:t>e. g., </a:t>
            </a:r>
            <a:r>
              <a:rPr lang="en-US" sz="3500" b="1" dirty="0">
                <a:solidFill>
                  <a:schemeClr val="bg1"/>
                </a:solidFill>
              </a:rPr>
              <a:t>Square</a:t>
            </a:r>
            <a:r>
              <a:rPr lang="en-US" sz="3500" dirty="0">
                <a:latin typeface="+mj-lt"/>
              </a:rPr>
              <a:t>,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dirty="0"/>
              <a:t>and</a:t>
            </a:r>
            <a:r>
              <a:rPr lang="en-US" sz="3500" b="1" dirty="0">
                <a:solidFill>
                  <a:schemeClr val="bg1"/>
                </a:solidFill>
              </a:rPr>
              <a:t> Triangle inherit Shape</a:t>
            </a:r>
            <a:r>
              <a:rPr lang="en-US" sz="3500" dirty="0"/>
              <a:t>, so their instances can be used from an instance of type Shape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Definition</a:t>
            </a:r>
          </a:p>
        </p:txBody>
      </p:sp>
    </p:spTree>
    <p:extLst>
      <p:ext uri="{BB962C8B-B14F-4D97-AF65-F5344CB8AC3E}">
        <p14:creationId xmlns:p14="http://schemas.microsoft.com/office/powerpoint/2010/main" val="123171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36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A subclass can </a:t>
            </a:r>
            <a:r>
              <a:rPr lang="en-US" sz="3600" b="1" dirty="0">
                <a:solidFill>
                  <a:schemeClr val="bg1"/>
                </a:solidFill>
              </a:rPr>
              <a:t>override</a:t>
            </a:r>
            <a:r>
              <a:rPr lang="en-US" sz="3600" dirty="0"/>
              <a:t> a method of its superclass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e. g., </a:t>
            </a:r>
            <a:r>
              <a:rPr lang="en-US" sz="3400" b="1" dirty="0">
                <a:solidFill>
                  <a:schemeClr val="bg1"/>
                </a:solidFill>
              </a:rPr>
              <a:t>both</a:t>
            </a:r>
            <a:r>
              <a:rPr lang="en-US" sz="3400" dirty="0"/>
              <a:t> triangle and square are</a:t>
            </a:r>
            <a:r>
              <a:rPr lang="en-US" sz="3400" b="1" dirty="0">
                <a:solidFill>
                  <a:schemeClr val="bg1"/>
                </a:solidFill>
              </a:rPr>
              <a:t> shapes </a:t>
            </a:r>
            <a:r>
              <a:rPr lang="en-US" sz="3400" dirty="0"/>
              <a:t>and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have</a:t>
            </a:r>
            <a:r>
              <a:rPr lang="en-US" sz="3400" b="1" dirty="0">
                <a:solidFill>
                  <a:schemeClr val="bg1"/>
                </a:solidFill>
              </a:rPr>
              <a:t> area</a:t>
            </a:r>
          </a:p>
          <a:p>
            <a:pPr>
              <a:buClr>
                <a:schemeClr val="tx1"/>
              </a:buClr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</a:t>
            </a:r>
            <a:r>
              <a:rPr lang="en-US" sz="4000" dirty="0"/>
              <a:t>Polymorphism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CFCAAD-CCD1-48E7-85C8-9E7910397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9" b="95487" l="3864" r="90000">
                        <a14:foregroundMark x1="67500" y1="57482" x2="18864" y2="56295"/>
                        <a14:foregroundMark x1="18864" y1="56295" x2="67727" y2="15914"/>
                        <a14:foregroundMark x1="67727" y1="15914" x2="89545" y2="51069"/>
                        <a14:foregroundMark x1="89545" y1="51069" x2="67955" y2="57482"/>
                        <a14:foregroundMark x1="65909" y1="58432" x2="67500" y2="19715"/>
                        <a14:foregroundMark x1="67500" y1="19715" x2="66591" y2="15677"/>
                        <a14:foregroundMark x1="89773" y1="58670" x2="72045" y2="25416"/>
                        <a14:foregroundMark x1="45682" y1="61045" x2="46591" y2="64371"/>
                        <a14:foregroundMark x1="28636" y1="89549" x2="31136" y2="87173"/>
                        <a14:foregroundMark x1="19545" y1="56770" x2="18864" y2="47743"/>
                        <a14:foregroundMark x1="18636" y1="46793" x2="3864" y2="58195"/>
                        <a14:foregroundMark x1="3864" y1="58195" x2="20909" y2="57957"/>
                        <a14:foregroundMark x1="20909" y1="57957" x2="21364" y2="57957"/>
                        <a14:foregroundMark x1="48864" y1="76010" x2="52045" y2="78622"/>
                        <a14:foregroundMark x1="36591" y1="86461" x2="39773" y2="86698"/>
                        <a14:foregroundMark x1="42045" y1="86698" x2="44773" y2="85511"/>
                        <a14:foregroundMark x1="43409" y1="86461" x2="40455" y2="87173"/>
                        <a14:foregroundMark x1="41591" y1="88361" x2="36591" y2="86461"/>
                        <a14:foregroundMark x1="44773" y1="86698" x2="38409" y2="85036"/>
                        <a14:foregroundMark x1="57602" y1="86310" x2="64318" y2="85748"/>
                        <a14:foregroundMark x1="47273" y1="87173" x2="51191" y2="86846"/>
                        <a14:foregroundMark x1="64318" y1="85748" x2="64318" y2="85748"/>
                        <a14:foregroundMark x1="61591" y1="75297" x2="61136" y2="78147"/>
                        <a14:foregroundMark x1="46918" y1="88684" x2="45682" y2="88836"/>
                        <a14:foregroundMark x1="51951" y1="88065" x2="47307" y2="88636"/>
                        <a14:foregroundMark x1="65000" y1="86461" x2="58211" y2="87296"/>
                        <a14:foregroundMark x1="57922" y1="93451" x2="61818" y2="95487"/>
                        <a14:foregroundMark x1="37273" y1="88361" x2="45000" y2="89786"/>
                        <a14:foregroundMark x1="55227" y1="80523" x2="56591" y2="80760"/>
                        <a14:foregroundMark x1="50455" y1="87648" x2="58864" y2="86698"/>
                        <a14:foregroundMark x1="63182" y1="82898" x2="60000" y2="78860"/>
                        <a14:backgroundMark x1="22727" y1="17815" x2="22727" y2="17815"/>
                        <a14:backgroundMark x1="15909" y1="9026" x2="15909" y2="9026"/>
                        <a14:backgroundMark x1="54318" y1="82423" x2="53789" y2="83213"/>
                        <a14:backgroundMark x1="47045" y1="89074" x2="46364" y2="85748"/>
                        <a14:backgroundMark x1="59318" y1="89074" x2="57472" y2="891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5987" y="3554339"/>
            <a:ext cx="2950793" cy="2823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DA8D74-ECFE-4A6D-8A67-93EA90FC16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43" b="96286" l="4800" r="94800">
                        <a14:foregroundMark x1="3600" y1="2286" x2="11600" y2="53429"/>
                        <a14:foregroundMark x1="11600" y1="53429" x2="52400" y2="60000"/>
                        <a14:foregroundMark x1="52400" y1="60000" x2="78000" y2="51429"/>
                        <a14:foregroundMark x1="78000" y1="51429" x2="80800" y2="19429"/>
                        <a14:foregroundMark x1="80800" y1="19429" x2="45600" y2="5714"/>
                        <a14:foregroundMark x1="45600" y1="5714" x2="4800" y2="3143"/>
                        <a14:foregroundMark x1="77600" y1="3429" x2="76800" y2="7714"/>
                        <a14:foregroundMark x1="78000" y1="47429" x2="80800" y2="24286"/>
                        <a14:foregroundMark x1="80800" y1="24286" x2="81200" y2="51714"/>
                        <a14:foregroundMark x1="16800" y1="49429" x2="45200" y2="33429"/>
                        <a14:foregroundMark x1="45200" y1="33429" x2="31600" y2="15429"/>
                        <a14:foregroundMark x1="31600" y1="15429" x2="36400" y2="48286"/>
                        <a14:foregroundMark x1="36400" y1="48286" x2="39600" y2="53429"/>
                        <a14:foregroundMark x1="60800" y1="45429" x2="56000" y2="14286"/>
                        <a14:foregroundMark x1="56000" y1="14286" x2="79600" y2="40286"/>
                        <a14:foregroundMark x1="79600" y1="40286" x2="79600" y2="42286"/>
                        <a14:foregroundMark x1="23200" y1="56857" x2="22400" y2="56286"/>
                        <a14:foregroundMark x1="43600" y1="59714" x2="46400" y2="61429"/>
                        <a14:foregroundMark x1="90400" y1="26857" x2="85200" y2="32286"/>
                        <a14:foregroundMark x1="89600" y1="26857" x2="87600" y2="24000"/>
                        <a14:foregroundMark x1="46800" y1="58857" x2="42400" y2="61714"/>
                        <a14:foregroundMark x1="42400" y1="61429" x2="42400" y2="64857"/>
                        <a14:foregroundMark x1="41200" y1="58571" x2="44000" y2="61714"/>
                        <a14:foregroundMark x1="19200" y1="95714" x2="33200" y2="89714"/>
                        <a14:foregroundMark x1="23600" y1="88000" x2="16000" y2="96571"/>
                        <a14:foregroundMark x1="60400" y1="85143" x2="67600" y2="89429"/>
                        <a14:foregroundMark x1="54800" y1="90286" x2="57600" y2="93429"/>
                        <a14:foregroundMark x1="54800" y1="89429" x2="59200" y2="93429"/>
                        <a14:foregroundMark x1="50800" y1="94286" x2="58000" y2="95143"/>
                        <a14:foregroundMark x1="30400" y1="95143" x2="50800" y2="91429"/>
                        <a14:foregroundMark x1="61200" y1="88286" x2="60400" y2="88571"/>
                        <a14:foregroundMark x1="86000" y1="32857" x2="92400" y2="29714"/>
                        <a14:foregroundMark x1="86800" y1="25143" x2="94800" y2="26857"/>
                        <a14:foregroundMark x1="90800" y1="26857" x2="90800" y2="27714"/>
                        <a14:backgroundMark x1="13600" y1="74286" x2="42000" y2="72000"/>
                        <a14:backgroundMark x1="42000" y1="72000" x2="56000" y2="72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16001" y="3894437"/>
            <a:ext cx="1680888" cy="235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Run-Time Polymorphism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0BF6529-F4DC-465D-AC9A-69374FC164B3}"/>
              </a:ext>
            </a:extLst>
          </p:cNvPr>
          <p:cNvSpPr txBox="1">
            <a:spLocks/>
          </p:cNvSpPr>
          <p:nvPr/>
        </p:nvSpPr>
        <p:spPr>
          <a:xfrm>
            <a:off x="1243741" y="1584000"/>
            <a:ext cx="7608924" cy="4573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Shape:</a:t>
            </a:r>
          </a:p>
          <a:p>
            <a:r>
              <a:rPr lang="en-US" sz="2000" dirty="0"/>
              <a:t>    def </a:t>
            </a:r>
            <a:r>
              <a:rPr lang="en-US" sz="2000" dirty="0" err="1">
                <a:solidFill>
                  <a:schemeClr val="bg1"/>
                </a:solidFill>
              </a:rPr>
              <a:t>calculate_area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    return None</a:t>
            </a:r>
          </a:p>
          <a:p>
            <a:endParaRPr lang="en-US" sz="1000" dirty="0"/>
          </a:p>
          <a:p>
            <a:r>
              <a:rPr lang="en-US" sz="2000" dirty="0"/>
              <a:t>class Square(Shape):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side_length</a:t>
            </a:r>
            <a:r>
              <a:rPr lang="en-US" sz="2000" dirty="0"/>
              <a:t> = 2</a:t>
            </a:r>
          </a:p>
          <a:p>
            <a:r>
              <a:rPr lang="en-US" sz="2000" dirty="0"/>
              <a:t>    def </a:t>
            </a:r>
            <a:r>
              <a:rPr lang="en-US" sz="2000" dirty="0" err="1">
                <a:solidFill>
                  <a:schemeClr val="bg1"/>
                </a:solidFill>
              </a:rPr>
              <a:t>calculate_area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self.side_length</a:t>
            </a:r>
            <a:r>
              <a:rPr lang="en-US" sz="2000" dirty="0"/>
              <a:t> * 2</a:t>
            </a:r>
          </a:p>
          <a:p>
            <a:endParaRPr lang="en-US" sz="1000" dirty="0"/>
          </a:p>
          <a:p>
            <a:r>
              <a:rPr lang="en-US" sz="2000" dirty="0"/>
              <a:t>class Triangle(Shape):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base_length</a:t>
            </a:r>
            <a:r>
              <a:rPr lang="en-US" sz="2000" dirty="0"/>
              <a:t> = 4</a:t>
            </a:r>
          </a:p>
          <a:p>
            <a:r>
              <a:rPr lang="en-US" sz="2000" dirty="0"/>
              <a:t>    height = 3</a:t>
            </a:r>
          </a:p>
          <a:p>
            <a:r>
              <a:rPr lang="en-US" sz="2000" dirty="0"/>
              <a:t>    def </a:t>
            </a:r>
            <a:r>
              <a:rPr lang="en-US" sz="2000" dirty="0" err="1">
                <a:solidFill>
                  <a:schemeClr val="bg1"/>
                </a:solidFill>
              </a:rPr>
              <a:t>calculate_area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    return 0.5 * </a:t>
            </a:r>
            <a:r>
              <a:rPr lang="en-US" sz="2000" dirty="0" err="1"/>
              <a:t>self.base_length</a:t>
            </a:r>
            <a:r>
              <a:rPr lang="en-US" sz="2000" dirty="0"/>
              <a:t> * </a:t>
            </a:r>
            <a:r>
              <a:rPr lang="en-US" sz="2000" dirty="0" err="1"/>
              <a:t>self.height</a:t>
            </a:r>
            <a:endParaRPr lang="en-US" sz="2000" dirty="0"/>
          </a:p>
          <a:p>
            <a:endParaRPr lang="en-US" sz="1000" dirty="0"/>
          </a:p>
        </p:txBody>
      </p:sp>
      <p:sp>
        <p:nvSpPr>
          <p:cNvPr id="11" name="Rounded Rectangular Callout 6">
            <a:extLst>
              <a:ext uri="{FF2B5EF4-FFF2-40B4-BE49-F238E27FC236}">
                <a16:creationId xmlns:a16="http://schemas.microsoft.com/office/drawing/2014/main" id="{F4E99549-7A59-4638-BDD8-4BD751AABA80}"/>
              </a:ext>
            </a:extLst>
          </p:cNvPr>
          <p:cNvSpPr/>
          <p:nvPr/>
        </p:nvSpPr>
        <p:spPr bwMode="auto">
          <a:xfrm>
            <a:off x="7716000" y="2100977"/>
            <a:ext cx="3266266" cy="1328023"/>
          </a:xfrm>
          <a:prstGeom prst="wedgeRoundRectCallout">
            <a:avLst>
              <a:gd name="adj1" fmla="val -59995"/>
              <a:gd name="adj2" fmla="val 283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Overriding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calculate_area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49369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49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type check </a:t>
            </a:r>
            <a:r>
              <a:rPr lang="en-US" sz="3600" dirty="0"/>
              <a:t>may be required before performing an action on an object to </a:t>
            </a:r>
            <a:r>
              <a:rPr lang="en-US" sz="3600" b="1" dirty="0">
                <a:solidFill>
                  <a:schemeClr val="bg1"/>
                </a:solidFill>
              </a:rPr>
              <a:t>determine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the correct method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call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Polymorphism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9B91F5-2219-4845-B283-39E5BB96FDCB}"/>
              </a:ext>
            </a:extLst>
          </p:cNvPr>
          <p:cNvSpPr txBox="1">
            <a:spLocks/>
          </p:cNvSpPr>
          <p:nvPr/>
        </p:nvSpPr>
        <p:spPr>
          <a:xfrm>
            <a:off x="2856000" y="3699000"/>
            <a:ext cx="6660000" cy="2142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for obj in Square(), Triangle():</a:t>
            </a:r>
            <a:br>
              <a:rPr lang="en-US" sz="2000" dirty="0"/>
            </a:br>
            <a:r>
              <a:rPr lang="en-US" sz="2000" dirty="0"/>
              <a:t>    if </a:t>
            </a:r>
            <a:r>
              <a:rPr lang="en-US" sz="2000" dirty="0" err="1"/>
              <a:t>isinstance</a:t>
            </a:r>
            <a:r>
              <a:rPr lang="en-US" sz="2000" dirty="0"/>
              <a:t>(obj, Square):</a:t>
            </a:r>
            <a:br>
              <a:rPr lang="en-US" sz="2000" dirty="0"/>
            </a:br>
            <a:r>
              <a:rPr lang="en-US" sz="2000" dirty="0"/>
              <a:t>        area = </a:t>
            </a:r>
            <a:r>
              <a:rPr lang="en-US" sz="2000" dirty="0" err="1"/>
              <a:t>obj.</a:t>
            </a:r>
            <a:r>
              <a:rPr lang="en-US" sz="2000" dirty="0" err="1">
                <a:solidFill>
                  <a:schemeClr val="bg1"/>
                </a:solidFill>
              </a:rPr>
              <a:t>calculate_square_area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elif</a:t>
            </a:r>
            <a:r>
              <a:rPr lang="en-US" sz="2000" dirty="0"/>
              <a:t> </a:t>
            </a:r>
            <a:r>
              <a:rPr lang="en-US" sz="2000" dirty="0" err="1"/>
              <a:t>isinstance</a:t>
            </a:r>
            <a:r>
              <a:rPr lang="en-US" sz="2000" dirty="0"/>
              <a:t>(obj, Triangle):</a:t>
            </a:r>
            <a:br>
              <a:rPr lang="en-US" sz="2000" dirty="0"/>
            </a:br>
            <a:r>
              <a:rPr lang="en-US" sz="2000" dirty="0"/>
              <a:t>        area = </a:t>
            </a:r>
            <a:r>
              <a:rPr lang="en-US" sz="2000" dirty="0" err="1"/>
              <a:t>obj.</a:t>
            </a:r>
            <a:r>
              <a:rPr lang="en-US" sz="2000" dirty="0" err="1">
                <a:solidFill>
                  <a:schemeClr val="bg1"/>
                </a:solidFill>
              </a:rPr>
              <a:t>calculate_triangle_area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>    print(area)</a:t>
            </a:r>
          </a:p>
        </p:txBody>
      </p:sp>
      <p:sp>
        <p:nvSpPr>
          <p:cNvPr id="8" name="Rounded Rectangular Callout 6">
            <a:extLst>
              <a:ext uri="{FF2B5EF4-FFF2-40B4-BE49-F238E27FC236}">
                <a16:creationId xmlns:a16="http://schemas.microsoft.com/office/drawing/2014/main" id="{DC2A3D67-5298-43F8-AD09-2B841FADE352}"/>
              </a:ext>
            </a:extLst>
          </p:cNvPr>
          <p:cNvSpPr/>
          <p:nvPr/>
        </p:nvSpPr>
        <p:spPr bwMode="auto">
          <a:xfrm>
            <a:off x="8616000" y="2966119"/>
            <a:ext cx="2970000" cy="132802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If not overriding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calculate_area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1527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49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Python </a:t>
            </a:r>
            <a:r>
              <a:rPr lang="en-US" sz="3600" b="1" dirty="0">
                <a:solidFill>
                  <a:schemeClr val="bg1"/>
                </a:solidFill>
              </a:rPr>
              <a:t>does not </a:t>
            </a:r>
            <a:r>
              <a:rPr lang="en-US" sz="3600" dirty="0"/>
              <a:t>support compile-time polymorphism or </a:t>
            </a:r>
            <a:r>
              <a:rPr lang="en-US" sz="3600" b="1" dirty="0">
                <a:solidFill>
                  <a:schemeClr val="bg1"/>
                </a:solidFill>
              </a:rPr>
              <a:t>method overloading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If a class has multiple methods </a:t>
            </a:r>
            <a:r>
              <a:rPr lang="en-US" sz="3600" b="1" dirty="0">
                <a:solidFill>
                  <a:schemeClr val="bg1"/>
                </a:solidFill>
              </a:rPr>
              <a:t>with the same name</a:t>
            </a:r>
            <a:r>
              <a:rPr lang="en-US" sz="3600" dirty="0"/>
              <a:t>, the method defined in the </a:t>
            </a:r>
            <a:r>
              <a:rPr lang="en-US" sz="3600" b="1" dirty="0">
                <a:solidFill>
                  <a:schemeClr val="bg1"/>
                </a:solidFill>
              </a:rPr>
              <a:t>last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will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override</a:t>
            </a:r>
            <a:r>
              <a:rPr lang="en-US" sz="3600" dirty="0"/>
              <a:t> the earlier one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Compile-Time Polymorphism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5A6E27-DDC6-4093-B19C-4F54221A1D6B}"/>
              </a:ext>
            </a:extLst>
          </p:cNvPr>
          <p:cNvSpPr txBox="1">
            <a:spLocks/>
          </p:cNvSpPr>
          <p:nvPr/>
        </p:nvSpPr>
        <p:spPr>
          <a:xfrm>
            <a:off x="4116000" y="4299207"/>
            <a:ext cx="5085001" cy="2303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Person:</a:t>
            </a:r>
          </a:p>
          <a:p>
            <a:r>
              <a:rPr lang="en-US" sz="2000" dirty="0"/>
              <a:t>    def </a:t>
            </a:r>
            <a:r>
              <a:rPr lang="en-US" sz="2000" dirty="0" err="1"/>
              <a:t>say_hello</a:t>
            </a:r>
            <a:r>
              <a:rPr lang="en-US" sz="2000" dirty="0"/>
              <a:t>():</a:t>
            </a:r>
          </a:p>
          <a:p>
            <a:r>
              <a:rPr lang="en-US" sz="2000" dirty="0"/>
              <a:t>        return "Hi!"</a:t>
            </a:r>
          </a:p>
          <a:p>
            <a:r>
              <a:rPr lang="en-US" sz="2000" dirty="0"/>
              <a:t>    def </a:t>
            </a:r>
            <a:r>
              <a:rPr lang="en-US" sz="2000" dirty="0" err="1"/>
              <a:t>say_hello</a:t>
            </a:r>
            <a:r>
              <a:rPr lang="en-US" sz="2000" dirty="0"/>
              <a:t>():</a:t>
            </a:r>
          </a:p>
          <a:p>
            <a:r>
              <a:rPr lang="en-US" sz="2000" dirty="0"/>
              <a:t>        return "Hello"</a:t>
            </a:r>
          </a:p>
          <a:p>
            <a:endParaRPr lang="en-US" sz="1000" dirty="0"/>
          </a:p>
          <a:p>
            <a:r>
              <a:rPr lang="en-US" sz="2000" dirty="0"/>
              <a:t>print(</a:t>
            </a:r>
            <a:r>
              <a:rPr lang="en-US" sz="2000" dirty="0" err="1"/>
              <a:t>Person.say_hello</a:t>
            </a:r>
            <a:r>
              <a:rPr lang="en-US" sz="2000" dirty="0"/>
              <a:t>()) </a:t>
            </a:r>
            <a:r>
              <a:rPr lang="en-US" sz="2000" i="1" dirty="0">
                <a:solidFill>
                  <a:schemeClr val="accent2"/>
                </a:solidFill>
              </a:rPr>
              <a:t># Hello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880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C5BDAA-1090-4F14-A116-00413803B7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536CB0-C5EA-49DA-A46B-EF99AF47260A}">
  <ds:schemaRefs>
    <ds:schemaRef ds:uri="http://schemas.microsoft.com/office/infopath/2007/PartnerControls"/>
    <ds:schemaRef ds:uri="b1da4528-fe13-414f-b133-a49aeaaa47fa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CFE9FEF-80B1-4E0C-88C8-919EF7A76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6418</TotalTime>
  <Words>2623</Words>
  <Application>Microsoft Office PowerPoint</Application>
  <PresentationFormat>Widescreen</PresentationFormat>
  <Paragraphs>415</Paragraphs>
  <Slides>40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1_SoftUni</vt:lpstr>
      <vt:lpstr>Polymorphism and Abstraction</vt:lpstr>
      <vt:lpstr>Table of Contents</vt:lpstr>
      <vt:lpstr>Have a Question?</vt:lpstr>
      <vt:lpstr>What is a Polymorphism</vt:lpstr>
      <vt:lpstr>Polymorphism Definition</vt:lpstr>
      <vt:lpstr>Run-Time Polymorphism</vt:lpstr>
      <vt:lpstr>Example: Run-Time Polymorphism</vt:lpstr>
      <vt:lpstr>Without Polymorphism</vt:lpstr>
      <vt:lpstr>Compile-Time Polymorphism</vt:lpstr>
      <vt:lpstr>Problem: Robots</vt:lpstr>
      <vt:lpstr>Solution: Robots</vt:lpstr>
      <vt:lpstr>Overloading Built-in Methods</vt:lpstr>
      <vt:lpstr>Overloading Built-in Methods</vt:lpstr>
      <vt:lpstr>Operator Overloading</vt:lpstr>
      <vt:lpstr>Operator Magic Methods</vt:lpstr>
      <vt:lpstr>Example: Overloading __add__()</vt:lpstr>
      <vt:lpstr>"Rich Comparison" Magic Methods</vt:lpstr>
      <vt:lpstr>Example: Overloading __gt__()</vt:lpstr>
      <vt:lpstr>Problem: Image Area</vt:lpstr>
      <vt:lpstr>Solution: ImageArea</vt:lpstr>
      <vt:lpstr>Duck Typing</vt:lpstr>
      <vt:lpstr>Duck Typing Definition</vt:lpstr>
      <vt:lpstr>Example: Duck Typing</vt:lpstr>
      <vt:lpstr>Problem: Playing</vt:lpstr>
      <vt:lpstr>Solution: Playing</vt:lpstr>
      <vt:lpstr>What is an Abstraction</vt:lpstr>
      <vt:lpstr>A Word about Abstraction</vt:lpstr>
      <vt:lpstr>Abstract Classes</vt:lpstr>
      <vt:lpstr>Abstract Classes in Python</vt:lpstr>
      <vt:lpstr>Abstract Classes with ABC Module</vt:lpstr>
      <vt:lpstr>Example: Abstract classes (1)</vt:lpstr>
      <vt:lpstr>Example: Abstract classes (2)</vt:lpstr>
      <vt:lpstr>Problem: Shapes</vt:lpstr>
      <vt:lpstr>Solution: Shapes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Polymorphism</dc:title>
  <dc:subject>Python OOP – Practical Training Course @ SoftUni</dc:subject>
  <dc:creator>Software University</dc:creator>
  <cp:keywords>python oop;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Aleksandra Raykova</cp:lastModifiedBy>
  <cp:revision>248</cp:revision>
  <dcterms:created xsi:type="dcterms:W3CDTF">2018-05-23T13:08:44Z</dcterms:created>
  <dcterms:modified xsi:type="dcterms:W3CDTF">2022-10-05T08:35:10Z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