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299" r:id="rId29"/>
    <p:sldId id="305" r:id="rId30"/>
    <p:sldId id="614" r:id="rId31"/>
    <p:sldId id="615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</p14:sldIdLst>
        </p14:section>
        <p14:section name="Conclusion" id="{EB44F28B-A80A-4606-AE06-B98C7B68CC1B}">
          <p14:sldIdLst>
            <p14:sldId id="299"/>
            <p14:sldId id="305"/>
            <p14:sldId id="614"/>
            <p14:sldId id="61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43" d="100"/>
          <a:sy n="43" d="100"/>
        </p:scale>
        <p:origin x="72" y="30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noProof="1"/>
              <a:t>Let's imagine that we want to make a 40% </a:t>
            </a:r>
            <a:r>
              <a:rPr lang="en-GB" sz="3600" b="1" noProof="1">
                <a:solidFill>
                  <a:schemeClr val="bg1"/>
                </a:solidFill>
              </a:rPr>
              <a:t>discount</a:t>
            </a:r>
            <a:r>
              <a:rPr lang="en-GB" sz="3600" noProof="1"/>
              <a:t> of the semester taxes to all students with </a:t>
            </a:r>
            <a:r>
              <a:rPr lang="en-GB" sz="3600" b="1" noProof="1">
                <a:solidFill>
                  <a:schemeClr val="bg1"/>
                </a:solidFill>
              </a:rPr>
              <a:t>grades above 5</a:t>
            </a:r>
            <a:endParaRPr lang="en-US" sz="36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a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grades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471" y="1139363"/>
            <a:ext cx="7896529" cy="5484637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</a:t>
            </a:r>
            <a:r>
              <a:rPr lang="en-GB" sz="2000" dirty="0" err="1"/>
              <a:t>avg_grade</a:t>
            </a:r>
            <a:r>
              <a:rPr lang="en-GB" sz="2000" dirty="0"/>
              <a:t>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15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15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result = super().</a:t>
            </a:r>
            <a:r>
              <a:rPr lang="en-GB" sz="2000" dirty="0" err="1"/>
              <a:t>get_discount</a:t>
            </a:r>
            <a:r>
              <a:rPr lang="en-GB" sz="2000" dirty="0"/>
              <a:t>()</a:t>
            </a:r>
          </a:p>
          <a:p>
            <a:r>
              <a:rPr lang="en-GB" sz="2000" dirty="0"/>
              <a:t>        if result:</a:t>
            </a:r>
          </a:p>
          <a:p>
            <a:r>
              <a:rPr lang="en-GB" sz="2000" dirty="0"/>
              <a:t>            return result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6861000" y="2351682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4147" y="5214021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17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LSP is fundamental to a good object-oriented software design because it emphasizes one of its core traits </a:t>
            </a:r>
            <a:r>
              <a:rPr lang="bg-BG" sz="3600" dirty="0"/>
              <a:t>– </a:t>
            </a:r>
            <a:r>
              <a:rPr lang="en-GB" sz="3600" b="1" dirty="0">
                <a:solidFill>
                  <a:schemeClr val="bg1"/>
                </a:solidFill>
              </a:rPr>
              <a:t>polymorphism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It is about creating </a:t>
            </a:r>
            <a:r>
              <a:rPr lang="en-GB" sz="3400" b="1" dirty="0">
                <a:solidFill>
                  <a:schemeClr val="bg1"/>
                </a:solidFill>
              </a:rPr>
              <a:t>correct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hierarchies</a:t>
            </a:r>
            <a:r>
              <a:rPr lang="en-GB" sz="3400" dirty="0"/>
              <a:t> so that classes derived from a base one are polymorphic along the parent one</a:t>
            </a:r>
            <a:endParaRPr lang="bg-BG" sz="3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Carefully thinking about new classes in the way that LSP suggests helps us to </a:t>
            </a:r>
            <a:r>
              <a:rPr lang="en-GB" sz="3400" b="1" dirty="0">
                <a:solidFill>
                  <a:schemeClr val="bg1"/>
                </a:solidFill>
              </a:rPr>
              <a:t>extend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the hierarchy correctly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We could say that </a:t>
            </a:r>
            <a:r>
              <a:rPr lang="en-GB" sz="3400" b="1" dirty="0">
                <a:solidFill>
                  <a:schemeClr val="bg1"/>
                </a:solidFill>
              </a:rPr>
              <a:t>LSP</a:t>
            </a:r>
            <a:r>
              <a:rPr lang="en-GB" sz="3400" dirty="0"/>
              <a:t> contributes to the </a:t>
            </a:r>
            <a:r>
              <a:rPr lang="en-GB" sz="3400" b="1" dirty="0">
                <a:solidFill>
                  <a:schemeClr val="bg1"/>
                </a:solidFill>
              </a:rPr>
              <a:t>OCP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</a:t>
            </a:r>
            <a:r>
              <a:rPr lang="en-GB" sz="3600" dirty="0" err="1"/>
              <a:t>behavior</a:t>
            </a:r>
            <a:r>
              <a:rPr lang="en-GB" sz="3600" dirty="0"/>
              <a:t>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sz="3600" dirty="0"/>
              <a:t>A client </a:t>
            </a:r>
            <a:r>
              <a:rPr lang="en-GB" sz="3600" b="1" dirty="0">
                <a:solidFill>
                  <a:schemeClr val="bg1"/>
                </a:solidFill>
              </a:rPr>
              <a:t>should not depend</a:t>
            </a:r>
            <a:r>
              <a:rPr lang="en-GB" sz="3600" dirty="0"/>
              <a:t> on methods it </a:t>
            </a:r>
            <a:r>
              <a:rPr lang="en-GB" sz="3600" b="1" dirty="0">
                <a:solidFill>
                  <a:schemeClr val="bg1"/>
                </a:solidFill>
              </a:rPr>
              <a:t>does not use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 good way of ensuring this is by </a:t>
            </a:r>
            <a:r>
              <a:rPr lang="en-GB" sz="3400" b="1" dirty="0">
                <a:solidFill>
                  <a:schemeClr val="bg1"/>
                </a:solidFill>
              </a:rPr>
              <a:t>separation</a:t>
            </a:r>
            <a:r>
              <a:rPr lang="en-GB" sz="3400" dirty="0"/>
              <a:t> through multiple </a:t>
            </a:r>
            <a:r>
              <a:rPr lang="en-GB" sz="3400" b="1" dirty="0">
                <a:solidFill>
                  <a:schemeClr val="bg1"/>
                </a:solidFill>
              </a:rPr>
              <a:t>inheritance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Т</a:t>
            </a:r>
            <a:r>
              <a:rPr lang="en-GB" sz="3400" dirty="0"/>
              <a:t>his is precisely the purpose of the </a:t>
            </a:r>
            <a:r>
              <a:rPr lang="en-GB" sz="3400" b="1" dirty="0">
                <a:solidFill>
                  <a:schemeClr val="bg1"/>
                </a:solidFill>
              </a:rPr>
              <a:t>mix-ins</a:t>
            </a:r>
            <a:r>
              <a:rPr lang="bg-BG" sz="3400" dirty="0"/>
              <a:t> -</a:t>
            </a:r>
            <a:r>
              <a:rPr lang="en-GB" sz="3400" dirty="0"/>
              <a:t> to provide multiple clients with </a:t>
            </a:r>
            <a:r>
              <a:rPr lang="en-GB" sz="3400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600" dirty="0"/>
              <a:t>ISP is intended to keep a system </a:t>
            </a:r>
            <a:r>
              <a:rPr lang="en-GB" sz="3600" b="1" dirty="0">
                <a:solidFill>
                  <a:schemeClr val="bg1"/>
                </a:solidFill>
              </a:rPr>
              <a:t>decoupled</a:t>
            </a:r>
            <a:r>
              <a:rPr lang="en-GB" sz="3600" dirty="0"/>
              <a:t> and thus easier to refactor, change, and redeploy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noProof="1"/>
              <a:t>Liskov</a:t>
            </a:r>
            <a:r>
              <a:rPr lang="en-US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</a:t>
            </a:r>
            <a:r>
              <a:rPr lang="en-GB" sz="3600" b="1" dirty="0">
                <a:solidFill>
                  <a:schemeClr val="bg1"/>
                </a:solidFill>
              </a:rPr>
              <a:t>Shape</a:t>
            </a:r>
            <a:r>
              <a:rPr lang="en-GB" sz="3600" dirty="0"/>
              <a:t> draws rectangle and circle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or Rectangle implementing the Shape class must define the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600" b="1" dirty="0">
                <a:solidFill>
                  <a:schemeClr val="bg1"/>
                </a:solidFill>
              </a:rPr>
              <a:t>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Rectangle implements the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implements method draw_rectangle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4471" y="3115195"/>
            <a:ext cx="4860000" cy="3642055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make Shape conform to the ISP principle, we segregate the actions into </a:t>
            </a:r>
            <a:r>
              <a:rPr lang="en-GB" sz="36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Circle and Rectangle can inherit from class Shape and implement </a:t>
            </a:r>
            <a:r>
              <a:rPr lang="en-GB" sz="3400" b="1" dirty="0">
                <a:solidFill>
                  <a:schemeClr val="bg1"/>
                </a:solidFill>
              </a:rPr>
              <a:t>their own</a:t>
            </a:r>
            <a:r>
              <a:rPr lang="en-GB" sz="3400" b="1" dirty="0"/>
              <a:t> </a:t>
            </a:r>
            <a:r>
              <a:rPr lang="en-GB" sz="3400" dirty="0"/>
              <a:t>draw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1000" y="3654027"/>
            <a:ext cx="4950000" cy="3126598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</a:t>
            </a:r>
            <a:r>
              <a:rPr lang="en-GB" sz="2000" dirty="0" err="1"/>
              <a:t>NotImplementedError</a:t>
            </a:r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Dependency Inversion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Interesting design principle by which we protect our code by making it </a:t>
            </a:r>
            <a:r>
              <a:rPr lang="en-GB" sz="3600" b="1" dirty="0">
                <a:solidFill>
                  <a:schemeClr val="bg1"/>
                </a:solidFill>
              </a:rPr>
              <a:t>independent</a:t>
            </a:r>
            <a:r>
              <a:rPr lang="en-GB" sz="3600" dirty="0"/>
              <a:t> of things that are fragile, volatile, or out of our control</a:t>
            </a:r>
          </a:p>
          <a:p>
            <a:r>
              <a:rPr lang="en-GB" sz="3600" dirty="0"/>
              <a:t>Depend on </a:t>
            </a:r>
            <a:r>
              <a:rPr lang="en-GB" sz="3600" b="1" dirty="0">
                <a:solidFill>
                  <a:schemeClr val="bg1"/>
                </a:solidFill>
              </a:rPr>
              <a:t>abstractions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not</a:t>
            </a:r>
            <a:r>
              <a:rPr lang="en-GB" sz="3600" dirty="0"/>
              <a:t> on </a:t>
            </a:r>
            <a:r>
              <a:rPr lang="en-GB" sz="3600" b="1" dirty="0">
                <a:solidFill>
                  <a:schemeClr val="bg1"/>
                </a:solidFill>
              </a:rPr>
              <a:t>concretions</a:t>
            </a:r>
            <a:endParaRPr lang="en-GB" sz="3600" dirty="0"/>
          </a:p>
          <a:p>
            <a:pPr lvl="1"/>
            <a:r>
              <a:rPr lang="en-GB" sz="3400" dirty="0"/>
              <a:t>High-level modules should not depend on low-level modules. </a:t>
            </a:r>
            <a:r>
              <a:rPr lang="en-GB" sz="3400" b="1" dirty="0">
                <a:solidFill>
                  <a:schemeClr val="bg1"/>
                </a:solidFill>
              </a:rPr>
              <a:t>Both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Abstractions should not depend on details. </a:t>
            </a:r>
            <a:r>
              <a:rPr lang="en-GB" sz="3400" b="1" dirty="0">
                <a:solidFill>
                  <a:schemeClr val="bg1"/>
                </a:solidFill>
              </a:rPr>
              <a:t>Details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8285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Software </a:t>
            </a:r>
            <a:r>
              <a:rPr lang="en-GB" sz="3600" dirty="0"/>
              <a:t>engineering technique for defining the </a:t>
            </a:r>
            <a:r>
              <a:rPr lang="en-GB" sz="3600" b="1" dirty="0">
                <a:solidFill>
                  <a:schemeClr val="bg1"/>
                </a:solidFill>
              </a:rPr>
              <a:t>dependencies</a:t>
            </a:r>
            <a:r>
              <a:rPr lang="en-GB" sz="3600" dirty="0"/>
              <a:t> among objects</a:t>
            </a:r>
            <a:endParaRPr lang="en-US" sz="3600" b="1" dirty="0"/>
          </a:p>
          <a:p>
            <a:r>
              <a:rPr lang="en-GB" sz="3600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Decreases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coupling</a:t>
            </a:r>
            <a:r>
              <a:rPr lang="en-GB" sz="3400" dirty="0"/>
              <a:t> between a class and its dependency</a:t>
            </a:r>
          </a:p>
          <a:p>
            <a:pPr lvl="1"/>
            <a:r>
              <a:rPr lang="en-GB" sz="3400" dirty="0"/>
              <a:t>Can be applied to legacy code as a </a:t>
            </a:r>
            <a:r>
              <a:rPr lang="en-GB" sz="3400" b="1" dirty="0">
                <a:solidFill>
                  <a:schemeClr val="bg1"/>
                </a:solidFill>
              </a:rPr>
              <a:t>refactoring</a:t>
            </a:r>
            <a:r>
              <a:rPr lang="en-GB" sz="3400" dirty="0"/>
              <a:t> because it doesn’t require any change in code behaviour</a:t>
            </a:r>
          </a:p>
          <a:p>
            <a:pPr lvl="1"/>
            <a:r>
              <a:rPr lang="en-GB" sz="3400" dirty="0"/>
              <a:t>Allows a client to </a:t>
            </a:r>
            <a:r>
              <a:rPr lang="en-GB" sz="3400" b="1" dirty="0">
                <a:solidFill>
                  <a:schemeClr val="bg1"/>
                </a:solidFill>
              </a:rPr>
              <a:t>remove</a:t>
            </a:r>
            <a:r>
              <a:rPr lang="en-GB" sz="3400" dirty="0"/>
              <a:t> all knowledge of a </a:t>
            </a:r>
            <a:r>
              <a:rPr lang="en-GB" sz="3400" b="1" dirty="0">
                <a:solidFill>
                  <a:schemeClr val="bg1"/>
                </a:solidFill>
              </a:rPr>
              <a:t>concrete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implementation</a:t>
            </a:r>
            <a:r>
              <a:rPr lang="en-GB" sz="3400" dirty="0"/>
              <a:t> that it needs to use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8500" y="1447215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8301000" y="198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66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Each class is responsible for </a:t>
            </a:r>
            <a:r>
              <a:rPr lang="en-GB" sz="3600" b="1" dirty="0">
                <a:solidFill>
                  <a:schemeClr val="bg1"/>
                </a:solidFill>
              </a:rPr>
              <a:t>only one thing </a:t>
            </a:r>
            <a:r>
              <a:rPr lang="en-GB" sz="3600" dirty="0"/>
              <a:t>and</a:t>
            </a:r>
            <a:r>
              <a:rPr lang="en-GB" sz="3600" b="1" dirty="0"/>
              <a:t> </a:t>
            </a:r>
            <a:r>
              <a:rPr lang="en-GB" sz="3600" dirty="0"/>
              <a:t>should have only one reason to change</a:t>
            </a:r>
          </a:p>
          <a:p>
            <a:r>
              <a:rPr lang="en-GB" sz="3600" dirty="0"/>
              <a:t>A class that has many responsibilities is </a:t>
            </a:r>
            <a:r>
              <a:rPr lang="en-GB" sz="3600" b="1" dirty="0">
                <a:solidFill>
                  <a:schemeClr val="bg1"/>
                </a:solidFill>
              </a:rPr>
              <a:t>coupling</a:t>
            </a:r>
            <a:r>
              <a:rPr lang="en-GB" sz="3600" dirty="0"/>
              <a:t> these responsibilities together, which leads to </a:t>
            </a:r>
            <a:r>
              <a:rPr lang="en-GB" sz="3600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,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1806</Words>
  <Application>Microsoft Office PowerPoint</Application>
  <PresentationFormat>Widescreen</PresentationFormat>
  <Paragraphs>293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167</cp:revision>
  <dcterms:created xsi:type="dcterms:W3CDTF">2018-05-23T13:08:44Z</dcterms:created>
  <dcterms:modified xsi:type="dcterms:W3CDTF">2022-09-08T07:49:05Z</dcterms:modified>
  <cp:category>programming; education; software engineering; software development</cp:category>
</cp:coreProperties>
</file>