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7"/>
  </p:notesMasterIdLst>
  <p:handoutMasterIdLst>
    <p:handoutMasterId r:id="rId48"/>
  </p:handoutMasterIdLst>
  <p:sldIdLst>
    <p:sldId id="274" r:id="rId5"/>
    <p:sldId id="276" r:id="rId6"/>
    <p:sldId id="492" r:id="rId7"/>
    <p:sldId id="514" r:id="rId8"/>
    <p:sldId id="515" r:id="rId9"/>
    <p:sldId id="495" r:id="rId10"/>
    <p:sldId id="520" r:id="rId11"/>
    <p:sldId id="522" r:id="rId12"/>
    <p:sldId id="523" r:id="rId13"/>
    <p:sldId id="533" r:id="rId14"/>
    <p:sldId id="534" r:id="rId15"/>
    <p:sldId id="494" r:id="rId16"/>
    <p:sldId id="516" r:id="rId17"/>
    <p:sldId id="500" r:id="rId18"/>
    <p:sldId id="518" r:id="rId19"/>
    <p:sldId id="528" r:id="rId20"/>
    <p:sldId id="598" r:id="rId21"/>
    <p:sldId id="497" r:id="rId22"/>
    <p:sldId id="530" r:id="rId23"/>
    <p:sldId id="539" r:id="rId24"/>
    <p:sldId id="536" r:id="rId25"/>
    <p:sldId id="504" r:id="rId26"/>
    <p:sldId id="526" r:id="rId27"/>
    <p:sldId id="496" r:id="rId28"/>
    <p:sldId id="521" r:id="rId29"/>
    <p:sldId id="527" r:id="rId30"/>
    <p:sldId id="508" r:id="rId31"/>
    <p:sldId id="510" r:id="rId32"/>
    <p:sldId id="511" r:id="rId33"/>
    <p:sldId id="537" r:id="rId34"/>
    <p:sldId id="538" r:id="rId35"/>
    <p:sldId id="507" r:id="rId36"/>
    <p:sldId id="532" r:id="rId37"/>
    <p:sldId id="531" r:id="rId38"/>
    <p:sldId id="529" r:id="rId39"/>
    <p:sldId id="513" r:id="rId40"/>
    <p:sldId id="349" r:id="rId41"/>
    <p:sldId id="401" r:id="rId42"/>
    <p:sldId id="318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es and Instances" id="{544C585E-0F26-49C1-ACDD-3B9AB7137462}">
          <p14:sldIdLst>
            <p14:sldId id="514"/>
            <p14:sldId id="515"/>
            <p14:sldId id="495"/>
            <p14:sldId id="520"/>
            <p14:sldId id="522"/>
            <p14:sldId id="523"/>
            <p14:sldId id="533"/>
            <p14:sldId id="534"/>
          </p14:sldIdLst>
        </p14:section>
        <p14:section name="Attributes" id="{5A5F5C5F-385D-4F28-9BEC-36861D263097}">
          <p14:sldIdLst>
            <p14:sldId id="494"/>
            <p14:sldId id="516"/>
          </p14:sldIdLst>
        </p14:section>
        <p14:section name="Methods" id="{5C01ED17-3EF1-4D47-83E7-AE8E9E6C108A}">
          <p14:sldIdLst>
            <p14:sldId id="500"/>
            <p14:sldId id="518"/>
            <p14:sldId id="528"/>
            <p14:sldId id="598"/>
            <p14:sldId id="497"/>
            <p14:sldId id="530"/>
            <p14:sldId id="539"/>
            <p14:sldId id="536"/>
          </p14:sldIdLst>
        </p14:section>
        <p14:section name="Data Attributes" id="{D237D557-7AB9-49E6-BFC3-D3382C5376C4}">
          <p14:sldIdLst>
            <p14:sldId id="504"/>
            <p14:sldId id="526"/>
            <p14:sldId id="496"/>
            <p14:sldId id="521"/>
            <p14:sldId id="527"/>
            <p14:sldId id="508"/>
            <p14:sldId id="510"/>
            <p14:sldId id="511"/>
            <p14:sldId id="537"/>
            <p14:sldId id="538"/>
          </p14:sldIdLst>
        </p14:section>
        <p14:section name="Special Attributes" id="{5F89F917-97D5-410E-A71E-F5234AD99A70}">
          <p14:sldIdLst>
            <p14:sldId id="507"/>
            <p14:sldId id="532"/>
            <p14:sldId id="531"/>
            <p14:sldId id="529"/>
            <p14:sldId id="513"/>
          </p14:sldIdLst>
        </p14:section>
        <p14:section name="Conclusion" id="{7D32E3DF-1A08-4833-9DA6-C32B88FF8FC3}">
          <p14:sldIdLst>
            <p14:sldId id="349"/>
            <p14:sldId id="401"/>
            <p14:sldId id="318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72" y="6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 class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Upon initialization it should receive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mileage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should be a default argument = 150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an instance variable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gadgets</a:t>
            </a:r>
            <a:r>
              <a:rPr lang="en-US" sz="3400" dirty="0"/>
              <a:t> – empty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Vehicle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7889" y="5083185"/>
            <a:ext cx="3628699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150</a:t>
            </a:r>
          </a:p>
          <a:p>
            <a:r>
              <a:rPr lang="en-US" sz="2000" dirty="0"/>
              <a:t>20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Hudly</a:t>
            </a:r>
            <a:r>
              <a:rPr lang="en-US" sz="2000" dirty="0"/>
              <a:t> Wireless']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444" y="4465246"/>
            <a:ext cx="5670000" cy="2142290"/>
          </a:xfrm>
        </p:spPr>
        <p:txBody>
          <a:bodyPr/>
          <a:lstStyle/>
          <a:p>
            <a:r>
              <a:rPr lang="en-US" sz="2000" dirty="0"/>
              <a:t>car = Vehicle(20)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car.max_speed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car.mileage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car.gadgets.append</a:t>
            </a:r>
            <a:r>
              <a:rPr lang="en-US" sz="2000" dirty="0"/>
              <a:t>('</a:t>
            </a:r>
            <a:r>
              <a:rPr lang="en-US" sz="2000" dirty="0" err="1"/>
              <a:t>Hudly</a:t>
            </a:r>
            <a:r>
              <a:rPr lang="en-US" sz="2000" dirty="0"/>
              <a:t> Wireless')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00" y="1899000"/>
            <a:ext cx="7335000" cy="181912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Vehicle: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mileage, </a:t>
            </a:r>
            <a:r>
              <a:rPr lang="en-US" sz="2000" dirty="0" err="1"/>
              <a:t>max_speed</a:t>
            </a:r>
            <a:r>
              <a:rPr lang="en-US" sz="2000" dirty="0"/>
              <a:t>=150):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self.max_speed</a:t>
            </a:r>
            <a:r>
              <a:rPr lang="en-US" sz="2000" dirty="0"/>
              <a:t> = </a:t>
            </a:r>
            <a:r>
              <a:rPr lang="en-US" sz="2000" dirty="0" err="1"/>
              <a:t>max_speed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self.mileage</a:t>
            </a:r>
            <a:r>
              <a:rPr lang="en-US" sz="2000" dirty="0"/>
              <a:t> = mileage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self.gadgets</a:t>
            </a:r>
            <a:r>
              <a:rPr lang="en-US" sz="2000" dirty="0"/>
              <a:t> = 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Vehicle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5135F1-911A-4D45-9A46-DFFA305387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8040" y="3447037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r>
              <a:rPr lang="en-US" sz="3600" dirty="0"/>
              <a:t> that "belong" to the class</a:t>
            </a:r>
          </a:p>
          <a:p>
            <a:pPr lvl="1"/>
            <a:r>
              <a:rPr lang="en-US" sz="3600" dirty="0"/>
              <a:t>Valid attribute names are the ones </a:t>
            </a:r>
            <a:r>
              <a:rPr lang="en-US" sz="3600" b="1" dirty="0">
                <a:solidFill>
                  <a:schemeClr val="bg1"/>
                </a:solidFill>
              </a:rPr>
              <a:t>in the class's namespace</a:t>
            </a:r>
          </a:p>
          <a:p>
            <a:pPr lvl="1"/>
            <a:r>
              <a:rPr lang="en-US" sz="3600" dirty="0"/>
              <a:t>There </a:t>
            </a:r>
            <a:r>
              <a:rPr lang="en-US" sz="3600" dirty="0">
                <a:solidFill>
                  <a:schemeClr val="tx2"/>
                </a:solidFill>
              </a:rPr>
              <a:t>are two kinds </a:t>
            </a:r>
            <a:r>
              <a:rPr lang="en-US" sz="3600" dirty="0"/>
              <a:t>of attribute references: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400" dirty="0"/>
              <a:t>Define the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  <a:r>
              <a:rPr lang="en-US" sz="3400" dirty="0"/>
              <a:t> of the object</a:t>
            </a:r>
            <a:endParaRPr lang="en-GB" sz="3400" dirty="0"/>
          </a:p>
          <a:p>
            <a:pPr marL="571500" indent="-5715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a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method - using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GB" sz="3400" dirty="0"/>
              <a:t>"  by convention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6514C9-B3B2-41F6-9B3E-6C13CE71288E}"/>
              </a:ext>
            </a:extLst>
          </p:cNvPr>
          <p:cNvSpPr txBox="1">
            <a:spLocks/>
          </p:cNvSpPr>
          <p:nvPr/>
        </p:nvSpPr>
        <p:spPr>
          <a:xfrm>
            <a:off x="3126000" y="3249000"/>
            <a:ext cx="7470000" cy="3011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</a:t>
            </a:r>
            <a:r>
              <a:rPr lang="en-GB" sz="2400" dirty="0" err="1"/>
              <a:t>MyClass</a:t>
            </a:r>
            <a:r>
              <a:rPr lang="en-GB" sz="2400" dirty="0"/>
              <a:t>:</a:t>
            </a:r>
          </a:p>
          <a:p>
            <a:endParaRPr lang="en-GB" sz="1500" dirty="0"/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chemeClr val="bg1"/>
                </a:solidFill>
              </a:rPr>
              <a:t>def</a:t>
            </a:r>
            <a:r>
              <a:rPr lang="en-GB" sz="2400" dirty="0"/>
              <a:t> </a:t>
            </a:r>
            <a:r>
              <a:rPr lang="en-GB" sz="2400" dirty="0" err="1"/>
              <a:t>say_hello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self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return 'Hello'</a:t>
            </a:r>
          </a:p>
          <a:p>
            <a:endParaRPr lang="en-GB" sz="1500" dirty="0"/>
          </a:p>
          <a:p>
            <a:r>
              <a:rPr lang="en-GB" sz="2400" dirty="0"/>
              <a:t>x = </a:t>
            </a:r>
            <a:r>
              <a:rPr lang="en-GB" sz="2400" dirty="0" err="1"/>
              <a:t>MyClass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x</a:t>
            </a:r>
            <a:r>
              <a:rPr lang="en-GB" sz="2400" dirty="0" err="1">
                <a:solidFill>
                  <a:schemeClr val="bg1"/>
                </a:solidFill>
              </a:rPr>
              <a:t>.</a:t>
            </a:r>
            <a:r>
              <a:rPr lang="en-GB" sz="2400" dirty="0" err="1"/>
              <a:t>say_hello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        </a:t>
            </a:r>
            <a:r>
              <a:rPr lang="en-GB" sz="2400" i="1" dirty="0">
                <a:solidFill>
                  <a:schemeClr val="accent2"/>
                </a:solidFill>
              </a:rPr>
              <a:t># conventional way</a:t>
            </a:r>
          </a:p>
          <a:p>
            <a:r>
              <a:rPr lang="en-US" sz="2400" dirty="0" err="1"/>
              <a:t>MyClass.say_hello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equivalent 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/>
              <a:t>that you can define to add "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" to your classes</a:t>
            </a:r>
          </a:p>
          <a:p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</a:rPr>
              <a:t>double underscores </a:t>
            </a:r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Enrich</a:t>
            </a:r>
            <a:r>
              <a:rPr lang="en-US" dirty="0"/>
              <a:t> the class design and </a:t>
            </a:r>
            <a:r>
              <a:rPr lang="en-US" b="1" dirty="0">
                <a:solidFill>
                  <a:schemeClr val="bg1"/>
                </a:solidFill>
              </a:rPr>
              <a:t>enhance</a:t>
            </a:r>
            <a:r>
              <a:rPr lang="en-US" dirty="0"/>
              <a:t> the readability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  <a:r>
              <a:rPr lang="bg-BG" dirty="0"/>
              <a:t>/ </a:t>
            </a:r>
            <a:r>
              <a:rPr lang="en-US" dirty="0" err="1"/>
              <a:t>Dunder</a:t>
            </a:r>
            <a:r>
              <a:rPr lang="en-US" dirty="0"/>
              <a:t>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711000" y="3894437"/>
            <a:ext cx="6117394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GB" sz="2200" dirty="0"/>
              <a:t>    </a:t>
            </a:r>
            <a:endParaRPr lang="en-GB" sz="1000" dirty="0"/>
          </a:p>
          <a:p>
            <a:r>
              <a:rPr lang="en-GB" sz="2200" dirty="0"/>
              <a:t>x = Dog("Max")</a:t>
            </a:r>
          </a:p>
          <a:p>
            <a:r>
              <a:rPr lang="en-GB" sz="2200" dirty="0"/>
              <a:t>print(x.__</a:t>
            </a:r>
            <a:r>
              <a:rPr lang="en-GB" sz="2200" dirty="0" err="1"/>
              <a:t>dict</a:t>
            </a:r>
            <a:r>
              <a:rPr lang="en-GB" sz="2200" dirty="0"/>
              <a:t>__) </a:t>
            </a:r>
            <a:r>
              <a:rPr lang="en-GB" sz="2000" i="1" dirty="0">
                <a:solidFill>
                  <a:schemeClr val="accent2"/>
                </a:solidFill>
              </a:rPr>
              <a:t># {"name": "Max"}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1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could </a:t>
            </a:r>
            <a:r>
              <a:rPr lang="en-US" b="1" dirty="0">
                <a:solidFill>
                  <a:schemeClr val="bg1"/>
                </a:solidFill>
              </a:rPr>
              <a:t>change the state </a:t>
            </a:r>
            <a:r>
              <a:rPr lang="en-US" dirty="0"/>
              <a:t>of the object using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396000" y="2439000"/>
            <a:ext cx="7065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</a:t>
            </a:r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change_name</a:t>
            </a:r>
            <a:r>
              <a:rPr lang="en-US" sz="2200" dirty="0"/>
              <a:t>(self,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self.name =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GB" sz="2200" dirty="0"/>
              <a:t>   </a:t>
            </a:r>
            <a:r>
              <a:rPr lang="en-GB" sz="1500" dirty="0"/>
              <a:t> </a:t>
            </a:r>
          </a:p>
          <a:p>
            <a:r>
              <a:rPr lang="en-GB" sz="2200" dirty="0"/>
              <a:t>x = Dog("Max")</a:t>
            </a:r>
          </a:p>
          <a:p>
            <a:r>
              <a:rPr lang="en-GB" sz="2200" dirty="0" err="1"/>
              <a:t>x.change_name</a:t>
            </a:r>
            <a:r>
              <a:rPr lang="en-GB" sz="2200" dirty="0"/>
              <a:t>("Rex")</a:t>
            </a:r>
          </a:p>
          <a:p>
            <a:r>
              <a:rPr lang="en-GB" sz="2200" dirty="0"/>
              <a:t>print(x.name) </a:t>
            </a:r>
            <a:r>
              <a:rPr lang="en-GB" sz="2200" i="1" dirty="0">
                <a:solidFill>
                  <a:schemeClr val="accent2"/>
                </a:solidFill>
              </a:rPr>
              <a:t># Rex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976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600" dirty="0"/>
              <a:t> - returns a printable </a:t>
            </a:r>
            <a:r>
              <a:rPr lang="en-US" sz="3600" b="1" dirty="0">
                <a:solidFill>
                  <a:schemeClr val="bg1"/>
                </a:solidFill>
              </a:rPr>
              <a:t>string representation </a:t>
            </a:r>
            <a:r>
              <a:rPr lang="en-US" sz="3600" dirty="0"/>
              <a:t>of any user defined class</a:t>
            </a:r>
          </a:p>
          <a:p>
            <a:endParaRPr lang="en-US" sz="36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__str__()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7517" y="2754000"/>
            <a:ext cx="7417561" cy="3111787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__str__(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bg1"/>
                </a:solidFill>
              </a:rPr>
              <a:t>str(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     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my_instance</a:t>
            </a:r>
            <a:r>
              <a:rPr lang="en-US" sz="2000" dirty="0" err="1">
                <a:solidFill>
                  <a:schemeClr val="bg1"/>
                </a:solidFill>
              </a:rPr>
              <a:t>.__str</a:t>
            </a:r>
            <a:r>
              <a:rPr lang="en-US" sz="2000" dirty="0">
                <a:solidFill>
                  <a:schemeClr val="bg1"/>
                </a:solidFill>
              </a:rPr>
              <a:t>__())</a:t>
            </a:r>
            <a:r>
              <a:rPr lang="en-US" sz="2000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</a:t>
            </a:r>
            <a:r>
              <a:rPr lang="en-GB" sz="2000" i="1" dirty="0">
                <a:solidFill>
                  <a:schemeClr val="accent2"/>
                </a:solidFill>
              </a:rPr>
              <a:t> # This is My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/>
              <a:t> - returns a </a:t>
            </a:r>
            <a:r>
              <a:rPr lang="en-US" sz="3600" b="1" dirty="0">
                <a:solidFill>
                  <a:schemeClr val="bg1"/>
                </a:solidFill>
              </a:rPr>
              <a:t>machine-readable representation </a:t>
            </a:r>
            <a:r>
              <a:rPr lang="en-US" sz="3600" dirty="0"/>
              <a:t>of any user defined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6000" y="2799000"/>
            <a:ext cx="7500000" cy="3434952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print(my_instance.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__()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   </a:t>
            </a:r>
            <a:r>
              <a:rPr lang="en-GB" sz="2000" i="1" dirty="0">
                <a:solidFill>
                  <a:schemeClr val="accent2"/>
                </a:solidFill>
              </a:rPr>
              <a:t># This is My Class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use print() only when __</a:t>
            </a:r>
            <a:r>
              <a:rPr lang="en-US" sz="2000" i="1" dirty="0" err="1">
                <a:solidFill>
                  <a:schemeClr val="accent2"/>
                </a:solidFill>
              </a:rPr>
              <a:t>repr</a:t>
            </a:r>
            <a:r>
              <a:rPr lang="en-US" sz="2000" i="1" dirty="0">
                <a:solidFill>
                  <a:schemeClr val="accent2"/>
                </a:solidFill>
              </a:rPr>
              <a:t>__() returns string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and Instances</a:t>
            </a:r>
            <a:endParaRPr lang="bg-BG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 Attributes</a:t>
            </a:r>
          </a:p>
          <a:p>
            <a:r>
              <a:rPr lang="en-US" dirty="0"/>
              <a:t>Special Data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566216" y="5484027"/>
            <a:ext cx="339755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7.615773105863909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p = Point(2, 4)</a:t>
            </a:r>
          </a:p>
          <a:p>
            <a:r>
              <a:rPr lang="en-US" dirty="0" err="1"/>
              <a:t>p.set_x</a:t>
            </a:r>
            <a:r>
              <a:rPr lang="en-US" dirty="0"/>
              <a:t>(3)</a:t>
            </a:r>
          </a:p>
          <a:p>
            <a:r>
              <a:rPr lang="en-US" dirty="0" err="1"/>
              <a:t>p.set_y</a:t>
            </a:r>
            <a:r>
              <a:rPr lang="en-US" dirty="0"/>
              <a:t>(5)</a:t>
            </a:r>
          </a:p>
          <a:p>
            <a:r>
              <a:rPr lang="en-US" dirty="0"/>
              <a:t>print(</a:t>
            </a:r>
            <a:r>
              <a:rPr lang="en-US" dirty="0" err="1"/>
              <a:t>p.distance</a:t>
            </a:r>
            <a:r>
              <a:rPr lang="en-US" dirty="0"/>
              <a:t>(10, 2))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3" y="1719000"/>
            <a:ext cx="9715594" cy="440444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Point: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x, y):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x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y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set_x</a:t>
            </a:r>
            <a:r>
              <a:rPr lang="en-US" sz="2000" dirty="0"/>
              <a:t>(self, </a:t>
            </a:r>
            <a:r>
              <a:rPr lang="en-US" sz="2000" dirty="0" err="1"/>
              <a:t>new_x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</a:t>
            </a:r>
            <a:r>
              <a:rPr lang="en-US" sz="2000" dirty="0" err="1"/>
              <a:t>new_x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set_y</a:t>
            </a:r>
            <a:r>
              <a:rPr lang="en-US" sz="2000" dirty="0"/>
              <a:t>(self, </a:t>
            </a:r>
            <a:r>
              <a:rPr lang="en-US" sz="2000" dirty="0" err="1"/>
              <a:t>new_y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</a:t>
            </a:r>
            <a:r>
              <a:rPr lang="en-US" sz="2000" dirty="0" err="1"/>
              <a:t>new_y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__str__(self):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f'The</a:t>
            </a:r>
            <a:r>
              <a:rPr lang="en-US" sz="2000" dirty="0"/>
              <a:t> point has coordinates ({</a:t>
            </a:r>
            <a:r>
              <a:rPr lang="en-US" sz="2000" dirty="0" err="1"/>
              <a:t>self.x</a:t>
            </a:r>
            <a:r>
              <a:rPr lang="en-US" sz="2000" dirty="0"/>
              <a:t>},{</a:t>
            </a:r>
            <a:r>
              <a:rPr lang="en-US" sz="2000" dirty="0" err="1"/>
              <a:t>self.y</a:t>
            </a:r>
            <a:r>
              <a:rPr lang="en-US" sz="2000" dirty="0"/>
              <a:t>})'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79703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Values which are </a:t>
            </a:r>
            <a:r>
              <a:rPr lang="en-US" sz="3600" b="1" dirty="0">
                <a:solidFill>
                  <a:schemeClr val="bg1"/>
                </a:solidFill>
              </a:rPr>
              <a:t>stored internally </a:t>
            </a:r>
            <a:r>
              <a:rPr lang="en-US" sz="3600" dirty="0"/>
              <a:t>and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 to that object</a:t>
            </a:r>
          </a:p>
          <a:p>
            <a:pPr marL="457200" indent="-457200"/>
            <a:r>
              <a:rPr lang="en-US" sz="3600" dirty="0"/>
              <a:t>They define the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of the object</a:t>
            </a:r>
          </a:p>
          <a:p>
            <a:pPr marL="457200" indent="-457200"/>
            <a:r>
              <a:rPr lang="en-US" sz="3600" dirty="0"/>
              <a:t>There are </a:t>
            </a:r>
            <a:r>
              <a:rPr lang="en-US" sz="3600" dirty="0">
                <a:solidFill>
                  <a:schemeClr val="tx2"/>
                </a:solidFill>
              </a:rPr>
              <a:t>two types </a:t>
            </a:r>
            <a:r>
              <a:rPr lang="en-US" sz="3600" dirty="0"/>
              <a:t>of data attributes: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40229" y="2934000"/>
            <a:ext cx="9033750" cy="343341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US" sz="2200" dirty="0">
                <a:latin typeface="Consolas"/>
              </a:rPr>
              <a:t> = "Dell"       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class variable</a:t>
            </a:r>
            <a:endParaRPr lang="en-US" sz="2200" dirty="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 </a:t>
            </a:r>
            <a:r>
              <a:rPr lang="bg-BG" sz="2200" dirty="0">
                <a:latin typeface="Consolas"/>
              </a:rPr>
              <a:t>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instance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variable</a:t>
            </a: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 err="1"/>
              <a:t>first_laptop</a:t>
            </a:r>
            <a:r>
              <a:rPr lang="en-GB" sz="2200" dirty="0"/>
              <a:t> = Laptop(</a:t>
            </a:r>
            <a:r>
              <a:rPr lang="en-US" sz="2200" dirty="0"/>
              <a:t>"Latitude 5300"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second_laptop</a:t>
            </a:r>
            <a:r>
              <a:rPr lang="en-GB" sz="2200" dirty="0"/>
              <a:t> = Laptop(</a:t>
            </a:r>
            <a:r>
              <a:rPr lang="en-US" sz="2200" dirty="0"/>
              <a:t>"Inspiron 15"</a:t>
            </a:r>
            <a:r>
              <a:rPr lang="en-GB" sz="2200" dirty="0"/>
              <a:t>)</a:t>
            </a:r>
          </a:p>
          <a:p>
            <a:r>
              <a:rPr lang="en-GB" sz="2200" dirty="0"/>
              <a:t>print(</a:t>
            </a:r>
            <a:r>
              <a:rPr lang="en-GB" sz="2200" dirty="0" err="1"/>
              <a:t>first_laptop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 == </a:t>
            </a:r>
            <a:r>
              <a:rPr lang="en-GB" sz="2200" dirty="0" err="1"/>
              <a:t>second_laptop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)</a:t>
            </a:r>
            <a:r>
              <a:rPr lang="en-GB" sz="200" dirty="0"/>
              <a:t> </a:t>
            </a:r>
            <a:r>
              <a:rPr lang="en-GB" sz="2200" dirty="0"/>
              <a:t>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True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dirty="0"/>
          </a:p>
          <a:p>
            <a:r>
              <a:rPr lang="en-GB" sz="2200" dirty="0"/>
              <a:t>print(first_laptop.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 == second_laptop.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)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False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2" y="1196045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r>
              <a:rPr lang="en-US" sz="3400" dirty="0"/>
              <a:t> are shared by all instances of the class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7" y="1179000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  <a:r>
              <a:rPr lang="en-US" sz="3400" dirty="0"/>
              <a:t> are unique to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314000"/>
            <a:ext cx="11710598" cy="54432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a good practice to </a:t>
            </a:r>
            <a:r>
              <a:rPr lang="en-US" sz="3400" b="1" dirty="0">
                <a:solidFill>
                  <a:schemeClr val="bg1"/>
                </a:solidFill>
              </a:rPr>
              <a:t>declare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data attributes </a:t>
            </a:r>
            <a:r>
              <a:rPr lang="en-US" sz="3400" b="1" dirty="0">
                <a:solidFill>
                  <a:schemeClr val="bg1"/>
                </a:solidFill>
              </a:rPr>
              <a:t>outside the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80450" y="2844000"/>
            <a:ext cx="5431100" cy="340109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def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model):</a:t>
            </a:r>
          </a:p>
          <a:p>
            <a:r>
              <a:rPr lang="en-US" sz="2200" dirty="0">
                <a:latin typeface="Consolas"/>
              </a:rPr>
              <a:t>       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>
                <a:latin typeface="Consolas"/>
              </a:rPr>
              <a:t> = Laptop("Swift")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.ram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8</a:t>
            </a:r>
          </a:p>
          <a:p>
            <a:r>
              <a:rPr lang="en-US" sz="2200" dirty="0" err="1">
                <a:latin typeface="Consolas"/>
              </a:rPr>
              <a:t>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.brand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"Dell"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del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.model</a:t>
            </a:r>
            <a:endParaRPr lang="en-US" sz="2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74336" y="3069000"/>
            <a:ext cx="9033750" cy="336878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Dog: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tricks</a:t>
            </a:r>
            <a:r>
              <a:rPr lang="en-US" sz="2200" dirty="0">
                <a:latin typeface="Consolas"/>
              </a:rPr>
              <a:t>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/>
              <a:t>poodle = Dog(</a:t>
            </a:r>
            <a:r>
              <a:rPr lang="en-US" sz="2200" dirty="0"/>
              <a:t>"Bella"</a:t>
            </a:r>
            <a:r>
              <a:rPr lang="en-GB" sz="2200" dirty="0"/>
              <a:t>)</a:t>
            </a:r>
          </a:p>
          <a:p>
            <a:r>
              <a:rPr lang="en-GB" sz="2200" dirty="0"/>
              <a:t>beagle = Dog(</a:t>
            </a:r>
            <a:r>
              <a:rPr lang="en-US" sz="2200" dirty="0"/>
              <a:t>"Max"</a:t>
            </a:r>
            <a:r>
              <a:rPr lang="en-GB" sz="2200" dirty="0"/>
              <a:t>)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poodle.</a:t>
            </a:r>
            <a:r>
              <a:rPr lang="en-GB" sz="2200" dirty="0" err="1"/>
              <a:t>tricks.append</a:t>
            </a:r>
            <a:r>
              <a:rPr lang="en-GB" sz="2200" dirty="0"/>
              <a:t>('roll over')</a:t>
            </a:r>
          </a:p>
          <a:p>
            <a:r>
              <a:rPr lang="en-GB" sz="2200" dirty="0"/>
              <a:t>print(</a:t>
            </a:r>
            <a:r>
              <a:rPr lang="en-GB" sz="2200" dirty="0" err="1">
                <a:solidFill>
                  <a:schemeClr val="bg1"/>
                </a:solidFill>
              </a:rPr>
              <a:t>beagle.</a:t>
            </a:r>
            <a:r>
              <a:rPr lang="en-GB" sz="2200" dirty="0" err="1"/>
              <a:t>tricks</a:t>
            </a:r>
            <a:r>
              <a:rPr lang="en-GB" sz="2200" dirty="0"/>
              <a:t>) </a:t>
            </a:r>
            <a:r>
              <a:rPr lang="en-GB" sz="2200" i="1" dirty="0">
                <a:solidFill>
                  <a:schemeClr val="accent2"/>
                </a:solidFill>
              </a:rPr>
              <a:t># shared by all dogs ['</a:t>
            </a:r>
            <a:r>
              <a:rPr lang="en-US" sz="2200" i="1" dirty="0">
                <a:solidFill>
                  <a:schemeClr val="accent2"/>
                </a:solidFill>
              </a:rPr>
              <a:t>roll over']</a:t>
            </a:r>
            <a:endParaRPr lang="en-GB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1" y="1196045"/>
            <a:ext cx="521078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Modifying a </a:t>
            </a:r>
            <a:r>
              <a:rPr lang="en-US" b="1" dirty="0">
                <a:solidFill>
                  <a:schemeClr val="bg1"/>
                </a:solidFill>
              </a:rPr>
              <a:t>class variable </a:t>
            </a:r>
            <a:r>
              <a:rPr lang="en-US" dirty="0"/>
              <a:t>affects all object instances at the same time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6" y="1179000"/>
            <a:ext cx="502599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independent from one instance to the 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2" y="1314000"/>
            <a:ext cx="9715595" cy="5050779"/>
          </a:xfrm>
        </p:spPr>
        <p:txBody>
          <a:bodyPr/>
          <a:lstStyle/>
          <a:p>
            <a:r>
              <a:rPr lang="en-US" sz="2000" dirty="0"/>
              <a:t>class Dog: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kind</a:t>
            </a:r>
            <a:r>
              <a:rPr lang="en-US" sz="2000" dirty="0"/>
              <a:t> = 'canine'</a:t>
            </a:r>
            <a:r>
              <a:rPr lang="en-US" sz="2000" i="1" dirty="0">
                <a:solidFill>
                  <a:schemeClr val="accent2"/>
                </a:solidFill>
              </a:rPr>
              <a:t> # class variable shared by all instances</a:t>
            </a:r>
            <a:endParaRPr lang="en-US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 __init__(self,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tricks</a:t>
            </a:r>
            <a:r>
              <a:rPr lang="en-US" sz="2000" dirty="0"/>
              <a:t> = []   </a:t>
            </a:r>
            <a:r>
              <a:rPr lang="en-US" sz="20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000" dirty="0"/>
          </a:p>
          <a:p>
            <a:r>
              <a:rPr lang="en-GB" sz="2000" dirty="0"/>
              <a:t>poodle = Dog(</a:t>
            </a:r>
            <a:r>
              <a:rPr lang="en-US" sz="2000" dirty="0"/>
              <a:t>"Bella"</a:t>
            </a:r>
            <a:r>
              <a:rPr lang="en-GB" sz="2000" dirty="0"/>
              <a:t>)</a:t>
            </a:r>
          </a:p>
          <a:p>
            <a:r>
              <a:rPr lang="en-GB" sz="2000" dirty="0"/>
              <a:t>beagle = Dog(</a:t>
            </a:r>
            <a:r>
              <a:rPr lang="en-US" sz="2000" dirty="0"/>
              <a:t>"Max"</a:t>
            </a:r>
            <a:r>
              <a:rPr lang="en-GB" sz="2000" dirty="0"/>
              <a:t>)</a:t>
            </a:r>
          </a:p>
          <a:p>
            <a:r>
              <a:rPr lang="en-GB" sz="2000" dirty="0"/>
              <a:t>print(poodle.name, </a:t>
            </a:r>
            <a:r>
              <a:rPr lang="en-GB" sz="2000" dirty="0" err="1"/>
              <a:t>poodle.kind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Bella canine</a:t>
            </a:r>
            <a:endParaRPr lang="en-GB" sz="2000" dirty="0"/>
          </a:p>
          <a:p>
            <a:r>
              <a:rPr lang="en-GB" sz="2000" dirty="0"/>
              <a:t>print(beagle.name, </a:t>
            </a:r>
            <a:r>
              <a:rPr lang="en-GB" sz="2000" dirty="0" err="1"/>
              <a:t>beagle.kind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Max canine</a:t>
            </a:r>
            <a:endParaRPr lang="en-GB" sz="2000" dirty="0"/>
          </a:p>
          <a:p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('roll over')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('play dead')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963441" y="5103956"/>
            <a:ext cx="1935936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452.16</a:t>
            </a:r>
          </a:p>
          <a:p>
            <a:r>
              <a:rPr lang="en-US" dirty="0"/>
              <a:t>75.36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circle = Circle(10)</a:t>
            </a:r>
          </a:p>
          <a:p>
            <a:r>
              <a:rPr lang="en-US" dirty="0" err="1"/>
              <a:t>circle.set_radius</a:t>
            </a:r>
            <a:r>
              <a:rPr lang="en-US" dirty="0"/>
              <a:t>(12)</a:t>
            </a:r>
          </a:p>
          <a:p>
            <a:r>
              <a:rPr lang="en-US" dirty="0"/>
              <a:t>print(</a:t>
            </a:r>
            <a:r>
              <a:rPr lang="en-US" dirty="0" err="1"/>
              <a:t>circle.get_area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circle.get_circumference</a:t>
            </a:r>
            <a:r>
              <a:rPr lang="en-US" dirty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00" y="1584000"/>
            <a:ext cx="7515000" cy="4726075"/>
          </a:xfrm>
        </p:spPr>
        <p:txBody>
          <a:bodyPr/>
          <a:lstStyle/>
          <a:p>
            <a:r>
              <a:rPr lang="en-US" sz="2200" dirty="0"/>
              <a:t>class Circle:</a:t>
            </a:r>
          </a:p>
          <a:p>
            <a:r>
              <a:rPr lang="en-US" sz="2200" dirty="0"/>
              <a:t>    pi = 3.14</a:t>
            </a:r>
          </a:p>
          <a:p>
            <a:endParaRPr lang="en-US" sz="15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radius):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radius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set_radius</a:t>
            </a:r>
            <a:r>
              <a:rPr lang="en-US" sz="2200" dirty="0"/>
              <a:t>(self, </a:t>
            </a:r>
            <a:r>
              <a:rPr lang="en-US" sz="2200" dirty="0" err="1"/>
              <a:t>new_radius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</a:t>
            </a:r>
            <a:r>
              <a:rPr lang="en-US" sz="2200" dirty="0" err="1"/>
              <a:t>new_radius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get_area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r>
              <a:rPr lang="en-US" sz="2200" dirty="0"/>
              <a:t> ** 2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get_circumference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2 *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E14DD-2FE4-470F-A204-CA82DC032F6C}"/>
              </a:ext>
            </a:extLst>
          </p:cNvPr>
          <p:cNvSpPr txBox="1">
            <a:spLocks/>
          </p:cNvSpPr>
          <p:nvPr/>
        </p:nvSpPr>
        <p:spPr>
          <a:xfrm>
            <a:off x="6428896" y="4369198"/>
            <a:ext cx="4950000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Glass filled with 100 ml</a:t>
            </a:r>
          </a:p>
          <a:p>
            <a:r>
              <a:rPr lang="en-US" dirty="0"/>
              <a:t>Cannot add 200 ml</a:t>
            </a:r>
          </a:p>
          <a:p>
            <a:r>
              <a:rPr lang="en-US" dirty="0"/>
              <a:t>Glass is now empty</a:t>
            </a:r>
          </a:p>
          <a:p>
            <a:r>
              <a:rPr lang="en-US" dirty="0"/>
              <a:t>Glass filled with 200 ml</a:t>
            </a:r>
          </a:p>
          <a:p>
            <a:r>
              <a:rPr lang="en-US" dirty="0"/>
              <a:t>50 ml left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4490B-1DD5-4960-B2B8-9CDB65397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764" y="3981721"/>
            <a:ext cx="4518101" cy="2525279"/>
          </a:xfrm>
        </p:spPr>
        <p:txBody>
          <a:bodyPr/>
          <a:lstStyle/>
          <a:p>
            <a:r>
              <a:rPr lang="en-US" dirty="0"/>
              <a:t>glass = Glass()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(100))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</a:t>
            </a:r>
            <a:r>
              <a:rPr lang="en-US" dirty="0" err="1"/>
              <a:t>glass.empty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print(glass.info())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399129"/>
            <a:ext cx="8190000" cy="5148498"/>
          </a:xfrm>
        </p:spPr>
        <p:txBody>
          <a:bodyPr/>
          <a:lstStyle/>
          <a:p>
            <a:r>
              <a:rPr lang="en-US" sz="1900" dirty="0"/>
              <a:t>class Glass:</a:t>
            </a:r>
          </a:p>
          <a:p>
            <a:r>
              <a:rPr lang="en-US" sz="1900" dirty="0"/>
              <a:t>    capacity = 250</a:t>
            </a:r>
          </a:p>
          <a:p>
            <a:endParaRPr lang="en-US" sz="1000" dirty="0"/>
          </a:p>
          <a:p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endParaRPr lang="en-US" sz="1000" dirty="0"/>
          </a:p>
          <a:p>
            <a:r>
              <a:rPr lang="en-US" sz="1900" dirty="0"/>
              <a:t>    def fill(self, ml):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self.content</a:t>
            </a:r>
            <a:r>
              <a:rPr lang="en-US" sz="1900" dirty="0"/>
              <a:t> + ml &lt;= </a:t>
            </a:r>
            <a:r>
              <a:rPr lang="en-US" sz="1900" dirty="0" err="1"/>
              <a:t>Glass.capacity</a:t>
            </a:r>
            <a:r>
              <a:rPr lang="en-US" sz="1900" dirty="0"/>
              <a:t>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self.content</a:t>
            </a:r>
            <a:r>
              <a:rPr lang="en-US" sz="1900" dirty="0"/>
              <a:t> += ml</a:t>
            </a:r>
          </a:p>
          <a:p>
            <a:r>
              <a:rPr lang="en-US" sz="1900" dirty="0"/>
              <a:t>            return </a:t>
            </a:r>
            <a:r>
              <a:rPr lang="en-US" sz="1900" dirty="0" err="1"/>
              <a:t>f"Glass</a:t>
            </a:r>
            <a:r>
              <a:rPr lang="en-US" sz="1900" dirty="0"/>
              <a:t> filled with {ml} ml"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f"Cannot</a:t>
            </a:r>
            <a:r>
              <a:rPr lang="en-US" sz="1900" dirty="0"/>
              <a:t> add {ml} ml"</a:t>
            </a:r>
          </a:p>
          <a:p>
            <a:r>
              <a:rPr lang="en-US" sz="1000" dirty="0"/>
              <a:t>    </a:t>
            </a:r>
          </a:p>
          <a:p>
            <a:r>
              <a:rPr lang="en-US" sz="1900" dirty="0"/>
              <a:t>    def empty(self):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r>
              <a:rPr lang="en-US" sz="1900" dirty="0"/>
              <a:t>        return "Glass is now empty"</a:t>
            </a:r>
          </a:p>
          <a:p>
            <a:endParaRPr lang="en-US" sz="1000" dirty="0"/>
          </a:p>
          <a:p>
            <a:r>
              <a:rPr lang="en-US" sz="1900" dirty="0"/>
              <a:t>    def info(self):</a:t>
            </a:r>
          </a:p>
          <a:p>
            <a:r>
              <a:rPr lang="en-US" sz="1900" dirty="0"/>
              <a:t>        return f"{</a:t>
            </a:r>
            <a:r>
              <a:rPr lang="en-US" sz="1900" dirty="0" err="1"/>
              <a:t>Glass.capacity</a:t>
            </a:r>
            <a:r>
              <a:rPr lang="en-US" sz="1900" dirty="0"/>
              <a:t> - </a:t>
            </a:r>
            <a:r>
              <a:rPr lang="en-US" sz="1900" dirty="0" err="1"/>
              <a:t>self.content</a:t>
            </a:r>
            <a:r>
              <a:rPr lang="en-US" sz="1900" dirty="0"/>
              <a:t>} ml left"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Data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63098" y="169151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A35EF-1021-444E-A3C4-82930BDC3EBF}"/>
              </a:ext>
            </a:extLst>
          </p:cNvPr>
          <p:cNvSpPr/>
          <p:nvPr/>
        </p:nvSpPr>
        <p:spPr>
          <a:xfrm>
            <a:off x="4801570" y="261484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Provides a </a:t>
            </a:r>
            <a:r>
              <a:rPr lang="en-US" sz="3600" b="1" dirty="0">
                <a:solidFill>
                  <a:schemeClr val="bg1"/>
                </a:solidFill>
              </a:rPr>
              <a:t>documentation</a:t>
            </a:r>
            <a:r>
              <a:rPr lang="en-US" sz="3600" dirty="0"/>
              <a:t> of the object as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__doc__ Attribute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1625" y="2276139"/>
            <a:ext cx="8988750" cy="3401097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"""This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    def example(self):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"""This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__doc__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MyClass.example.</a:t>
            </a:r>
            <a:r>
              <a:rPr lang="en-US" sz="2200" dirty="0" err="1">
                <a:solidFill>
                  <a:schemeClr val="bg1"/>
                </a:solidFill>
              </a:rPr>
              <a:t>__doc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3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a dictionary containing a </a:t>
            </a:r>
            <a:r>
              <a:rPr lang="en-US" sz="3600" b="1" dirty="0">
                <a:solidFill>
                  <a:schemeClr val="bg1"/>
                </a:solidFill>
              </a:rPr>
              <a:t>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dict</a:t>
            </a:r>
            <a:r>
              <a:rPr lang="en-US" dirty="0"/>
              <a:t>__ Attribute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BE9132-14F0-4F00-9BEF-7203A200BD52}"/>
              </a:ext>
            </a:extLst>
          </p:cNvPr>
          <p:cNvSpPr txBox="1">
            <a:spLocks/>
          </p:cNvSpPr>
          <p:nvPr/>
        </p:nvSpPr>
        <p:spPr>
          <a:xfrm>
            <a:off x="1348500" y="2169000"/>
            <a:ext cx="9495000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class_variable</a:t>
            </a:r>
            <a:r>
              <a:rPr lang="en-US" sz="2200" dirty="0"/>
              <a:t> = 1</a:t>
            </a:r>
          </a:p>
          <a:p>
            <a:endParaRPr lang="en-US" sz="10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instance_variable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self.instance_variable</a:t>
            </a:r>
            <a:r>
              <a:rPr lang="en-US" sz="2200" dirty="0"/>
              <a:t> = </a:t>
            </a:r>
            <a:r>
              <a:rPr lang="en-US" sz="2200" dirty="0" err="1"/>
              <a:t>instance_variable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first = </a:t>
            </a:r>
            <a:r>
              <a:rPr lang="en-US" sz="2200" dirty="0" err="1"/>
              <a:t>MyClass</a:t>
            </a:r>
            <a:r>
              <a:rPr lang="en-US" sz="2200" dirty="0"/>
              <a:t>(2)</a:t>
            </a:r>
          </a:p>
          <a:p>
            <a:r>
              <a:rPr lang="en-US" sz="2200" dirty="0"/>
              <a:t>second = </a:t>
            </a:r>
            <a:r>
              <a:rPr lang="en-US" sz="2200" dirty="0" err="1"/>
              <a:t>MyClass</a:t>
            </a:r>
            <a:r>
              <a:rPr lang="en-US" sz="2200" dirty="0"/>
              <a:t>(3)</a:t>
            </a:r>
          </a:p>
          <a:p>
            <a:endParaRPr lang="en-US" sz="10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200" dirty="0"/>
              <a:t>print(first.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200" dirty="0"/>
              <a:t>print(second.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3 }</a:t>
            </a:r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0696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817559" cy="49747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Classes and Instances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488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support two kinds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uses </a:t>
            </a:r>
            <a:r>
              <a:rPr lang="en-GB" sz="3200" b="1" dirty="0">
                <a:solidFill>
                  <a:schemeClr val="bg1"/>
                </a:solidFill>
              </a:rPr>
              <a:t>function notations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6875" y="3339000"/>
            <a:ext cx="7452750" cy="3287283"/>
          </a:xfrm>
        </p:spPr>
        <p:txBody>
          <a:bodyPr/>
          <a:lstStyle/>
          <a:p>
            <a:r>
              <a:rPr lang="en-GB" sz="2300" dirty="0"/>
              <a:t>class Example:</a:t>
            </a:r>
          </a:p>
          <a:p>
            <a:r>
              <a:rPr lang="en-GB" sz="2300" dirty="0"/>
              <a:t>    text = 'Hello'</a:t>
            </a:r>
          </a:p>
          <a:p>
            <a:endParaRPr lang="en-GB" sz="1500" dirty="0"/>
          </a:p>
          <a:p>
            <a:r>
              <a:rPr lang="en-GB" sz="2300" dirty="0"/>
              <a:t>    def </a:t>
            </a:r>
            <a:r>
              <a:rPr lang="en-GB" sz="2300" dirty="0" err="1"/>
              <a:t>print_text</a:t>
            </a:r>
            <a:r>
              <a:rPr lang="en-GB" sz="2300" dirty="0"/>
              <a:t>(self):</a:t>
            </a:r>
          </a:p>
          <a:p>
            <a:r>
              <a:rPr lang="en-GB" sz="2300" dirty="0"/>
              <a:t>        return 'SoftUni'</a:t>
            </a:r>
          </a:p>
          <a:p>
            <a:endParaRPr lang="en-GB" sz="1500" dirty="0"/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text</a:t>
            </a:r>
            <a:r>
              <a:rPr lang="en-GB" sz="2300" dirty="0">
                <a:solidFill>
                  <a:schemeClr val="accent2"/>
                </a:solidFill>
              </a:rPr>
              <a:t>	   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print_text</a:t>
            </a:r>
            <a:r>
              <a:rPr lang="en-GB" sz="2300" dirty="0"/>
              <a:t>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  <a:endParaRPr lang="en-GB" sz="2300" i="1" dirty="0"/>
          </a:p>
          <a:p>
            <a:r>
              <a:rPr lang="en-GB" sz="2300" dirty="0"/>
              <a:t>x = Example</a:t>
            </a:r>
            <a:r>
              <a:rPr lang="en-GB" sz="2300" dirty="0">
                <a:solidFill>
                  <a:schemeClr val="bg1"/>
                </a:solidFill>
              </a:rPr>
              <a:t>()</a:t>
            </a:r>
            <a:r>
              <a:rPr lang="en-GB" sz="2300" dirty="0"/>
              <a:t>	   </a:t>
            </a:r>
            <a:r>
              <a:rPr lang="en-GB" sz="1500" dirty="0"/>
              <a:t> 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2"/>
                </a:solidFill>
              </a:rPr>
              <a:t># instantiation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known as "</a:t>
            </a:r>
            <a:r>
              <a:rPr lang="en-GB" sz="3600" b="1" dirty="0">
                <a:solidFill>
                  <a:schemeClr val="bg1"/>
                </a:solidFill>
              </a:rPr>
              <a:t>calling</a:t>
            </a:r>
            <a:r>
              <a:rPr lang="en-GB" sz="3600" dirty="0"/>
              <a:t>"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Creates an </a:t>
            </a:r>
            <a:r>
              <a:rPr lang="en-GB" sz="3600" b="1" dirty="0">
                <a:solidFill>
                  <a:schemeClr val="bg1"/>
                </a:solidFill>
              </a:rPr>
              <a:t>empty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object</a:t>
            </a:r>
            <a:r>
              <a:rPr lang="en-GB" sz="3600" dirty="0"/>
              <a:t> - new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Assigns the object to a </a:t>
            </a:r>
            <a:r>
              <a:rPr lang="en-US" sz="3600" b="1" dirty="0">
                <a:solidFill>
                  <a:schemeClr val="bg1"/>
                </a:solidFill>
              </a:rPr>
              <a:t>local variable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000" y="3430359"/>
            <a:ext cx="6255000" cy="3121981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name = "George"</a:t>
            </a:r>
          </a:p>
          <a:p>
            <a:r>
              <a:rPr lang="en-GB" sz="2500" dirty="0"/>
              <a:t>    age = 25</a:t>
            </a:r>
          </a:p>
          <a:p>
            <a:endParaRPr lang="en-GB" sz="2500" dirty="0"/>
          </a:p>
          <a:p>
            <a:r>
              <a:rPr lang="en-US" sz="2500" dirty="0">
                <a:solidFill>
                  <a:schemeClr val="bg1"/>
                </a:solidFill>
              </a:rPr>
              <a:t>person</a:t>
            </a:r>
            <a:r>
              <a:rPr lang="en-GB" sz="2500" dirty="0">
                <a:solidFill>
                  <a:schemeClr val="bg1"/>
                </a:solidFill>
              </a:rPr>
              <a:t> =</a:t>
            </a:r>
            <a:r>
              <a:rPr lang="en-GB" sz="2500" dirty="0"/>
              <a:t> Person</a:t>
            </a:r>
            <a:r>
              <a:rPr lang="en-GB" sz="2500" dirty="0">
                <a:solidFill>
                  <a:schemeClr val="bg1"/>
                </a:solidFill>
              </a:rPr>
              <a:t>()</a:t>
            </a:r>
          </a:p>
          <a:p>
            <a:r>
              <a:rPr lang="en-GB" sz="2500" dirty="0"/>
              <a:t>print(person.name) </a:t>
            </a:r>
            <a:r>
              <a:rPr lang="en-GB" sz="2800" i="1" dirty="0">
                <a:solidFill>
                  <a:schemeClr val="accent2"/>
                </a:solidFill>
              </a:rPr>
              <a:t># George </a:t>
            </a:r>
            <a:endParaRPr lang="en-GB" sz="2500" dirty="0"/>
          </a:p>
          <a:p>
            <a:r>
              <a:rPr lang="en-GB" sz="2500" dirty="0"/>
              <a:t>print(</a:t>
            </a:r>
            <a:r>
              <a:rPr lang="en-GB" sz="2500" dirty="0" err="1"/>
              <a:t>person.age</a:t>
            </a:r>
            <a:r>
              <a:rPr lang="en-GB" sz="2500" dirty="0"/>
              <a:t>)  </a:t>
            </a:r>
            <a:r>
              <a:rPr lang="en-GB" sz="2800" i="1" dirty="0">
                <a:solidFill>
                  <a:schemeClr val="accent2"/>
                </a:solidFill>
              </a:rPr>
              <a:t># 25 </a:t>
            </a:r>
            <a:endParaRPr lang="en-GB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Creates </a:t>
            </a:r>
            <a:r>
              <a:rPr lang="en-GB" sz="3400" dirty="0"/>
              <a:t>objects with instances, customized to a </a:t>
            </a:r>
            <a:r>
              <a:rPr lang="en-GB" sz="3400" b="1" dirty="0">
                <a:solidFill>
                  <a:schemeClr val="bg1"/>
                </a:solidFill>
              </a:rPr>
              <a:t>specific initial state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Automatically invoked </a:t>
            </a:r>
            <a:r>
              <a:rPr lang="en-US" sz="3400" dirty="0"/>
              <a:t>for the newly 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3609000"/>
            <a:ext cx="773438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500" dirty="0"/>
              <a:t> is used to represent </a:t>
            </a:r>
            <a:r>
              <a:rPr lang="en-US" sz="35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It </a:t>
            </a:r>
            <a:r>
              <a:rPr lang="en-US" sz="3500" b="1" dirty="0">
                <a:solidFill>
                  <a:schemeClr val="bg1"/>
                </a:solidFill>
              </a:rPr>
              <a:t>binds the attributes </a:t>
            </a:r>
            <a:r>
              <a:rPr lang="en-US" sz="3500" dirty="0"/>
              <a:t>with the given arguments</a:t>
            </a:r>
          </a:p>
          <a:p>
            <a:pPr marL="457200" indent="-45720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not a keyword</a:t>
            </a:r>
            <a:r>
              <a:rPr lang="en-US" dirty="0"/>
              <a:t>, but using it increases the readability of code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Parameter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3699000"/>
            <a:ext cx="7875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Instances support only one kind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625" y="2934000"/>
            <a:ext cx="7452750" cy="3061067"/>
          </a:xfrm>
        </p:spPr>
        <p:txBody>
          <a:bodyPr/>
          <a:lstStyle/>
          <a:p>
            <a:r>
              <a:rPr lang="en-GB" sz="2300" dirty="0"/>
              <a:t>class Laptop:</a:t>
            </a:r>
          </a:p>
          <a:p>
            <a:r>
              <a:rPr lang="en-GB" sz="2300" dirty="0"/>
              <a:t>    </a:t>
            </a:r>
            <a:r>
              <a:rPr lang="en-US" sz="2300" dirty="0"/>
              <a:t>def __</a:t>
            </a:r>
            <a:r>
              <a:rPr lang="en-US" sz="2300" dirty="0" err="1"/>
              <a:t>init</a:t>
            </a:r>
            <a:r>
              <a:rPr lang="en-US" sz="2300" dirty="0"/>
              <a:t>__(self, name, model):</a:t>
            </a:r>
          </a:p>
          <a:p>
            <a:r>
              <a:rPr lang="en-US" sz="2300" dirty="0"/>
              <a:t>        self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name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</a:t>
            </a:r>
            <a:r>
              <a:rPr lang="en-US" sz="2300" dirty="0" err="1">
                <a:solidFill>
                  <a:schemeClr val="bg1"/>
                </a:solidFill>
              </a:rPr>
              <a:t>.</a:t>
            </a:r>
            <a:r>
              <a:rPr lang="en-US" sz="2300" dirty="0" err="1"/>
              <a:t>model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model</a:t>
            </a:r>
            <a:endParaRPr lang="en-GB" sz="2300" dirty="0"/>
          </a:p>
          <a:p>
            <a:endParaRPr lang="en-GB" sz="1500" dirty="0"/>
          </a:p>
          <a:p>
            <a:r>
              <a:rPr lang="en-GB" sz="2300" dirty="0" err="1">
                <a:solidFill>
                  <a:schemeClr val="bg1"/>
                </a:solidFill>
              </a:rPr>
              <a:t>my_laptop</a:t>
            </a:r>
            <a:r>
              <a:rPr lang="en-GB" sz="2300" dirty="0">
                <a:solidFill>
                  <a:schemeClr val="bg1"/>
                </a:solidFill>
              </a:rPr>
              <a:t> = </a:t>
            </a:r>
            <a:r>
              <a:rPr lang="en-GB" sz="2300" dirty="0"/>
              <a:t>Laptop(</a:t>
            </a:r>
            <a:r>
              <a:rPr lang="en-US" sz="2400" dirty="0"/>
              <a:t>"Inspiron 15", "Dell"</a:t>
            </a:r>
            <a:r>
              <a:rPr lang="en-GB" sz="2300" dirty="0"/>
              <a:t>)</a:t>
            </a: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>
                <a:solidFill>
                  <a:schemeClr val="accent2"/>
                </a:solidFill>
              </a:rPr>
              <a:t>Inspiron 15</a:t>
            </a:r>
            <a:endParaRPr lang="en-GB" sz="2300" i="1" dirty="0">
              <a:solidFill>
                <a:schemeClr val="accent2"/>
              </a:solidFill>
            </a:endParaRP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model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Dell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5038</TotalTime>
  <Words>2605</Words>
  <Application>Microsoft Office PowerPoint</Application>
  <PresentationFormat>Widescreen</PresentationFormat>
  <Paragraphs>428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Classes and Objects</vt:lpstr>
      <vt:lpstr>Table of Contents</vt:lpstr>
      <vt:lpstr>Have a Question?</vt:lpstr>
      <vt:lpstr>Classes and Instances</vt:lpstr>
      <vt:lpstr>Class Objects</vt:lpstr>
      <vt:lpstr>Instantiation</vt:lpstr>
      <vt:lpstr>__init__()</vt:lpstr>
      <vt:lpstr>self Parameter </vt:lpstr>
      <vt:lpstr>Instance Objects</vt:lpstr>
      <vt:lpstr>Problem: Vehicle</vt:lpstr>
      <vt:lpstr>Solution: Vehicle</vt:lpstr>
      <vt:lpstr>Attributes</vt:lpstr>
      <vt:lpstr>Attributes</vt:lpstr>
      <vt:lpstr>Methods</vt:lpstr>
      <vt:lpstr>Instance Methods</vt:lpstr>
      <vt:lpstr>Special/ Dunder Methods</vt:lpstr>
      <vt:lpstr>Methods</vt:lpstr>
      <vt:lpstr>__str__() Method</vt:lpstr>
      <vt:lpstr>__repr__() Method</vt:lpstr>
      <vt:lpstr>Problem: Point </vt:lpstr>
      <vt:lpstr>Solution: Point</vt:lpstr>
      <vt:lpstr>Data Attributes</vt:lpstr>
      <vt:lpstr>Data Attributes</vt:lpstr>
      <vt:lpstr>Instance vs Class Variables (1)</vt:lpstr>
      <vt:lpstr>Example: Bad Practice</vt:lpstr>
      <vt:lpstr>Instance vs Class Variables (2)</vt:lpstr>
      <vt:lpstr>Example: Good Practice</vt:lpstr>
      <vt:lpstr>Problem: Circle </vt:lpstr>
      <vt:lpstr>Solution: Circle </vt:lpstr>
      <vt:lpstr>Problem: Glass </vt:lpstr>
      <vt:lpstr>Solution: Glass </vt:lpstr>
      <vt:lpstr>Special Data Attributes</vt:lpstr>
      <vt:lpstr>The __doc__ Attribute</vt:lpstr>
      <vt:lpstr>The __dict__ Attribute</vt:lpstr>
      <vt:lpstr>Problem: Smartphone</vt:lpstr>
      <vt:lpstr>Solution: Smartphone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252</cp:revision>
  <dcterms:created xsi:type="dcterms:W3CDTF">2018-05-23T13:08:44Z</dcterms:created>
  <dcterms:modified xsi:type="dcterms:W3CDTF">2022-02-21T09:25:46Z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