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93" r:id="rId11"/>
    <p:sldId id="294" r:id="rId12"/>
    <p:sldId id="266" r:id="rId13"/>
    <p:sldId id="267" r:id="rId14"/>
    <p:sldId id="287" r:id="rId15"/>
    <p:sldId id="264" r:id="rId16"/>
    <p:sldId id="265" r:id="rId17"/>
    <p:sldId id="288" r:id="rId18"/>
    <p:sldId id="268" r:id="rId19"/>
    <p:sldId id="271" r:id="rId20"/>
    <p:sldId id="272" r:id="rId21"/>
    <p:sldId id="289" r:id="rId22"/>
    <p:sldId id="269" r:id="rId23"/>
    <p:sldId id="270" r:id="rId24"/>
    <p:sldId id="297" r:id="rId25"/>
    <p:sldId id="298" r:id="rId26"/>
    <p:sldId id="290" r:id="rId27"/>
    <p:sldId id="291" r:id="rId28"/>
    <p:sldId id="295" r:id="rId29"/>
    <p:sldId id="296" r:id="rId30"/>
    <p:sldId id="299" r:id="rId31"/>
    <p:sldId id="300" r:id="rId32"/>
    <p:sldId id="301" r:id="rId33"/>
    <p:sldId id="285" r:id="rId34"/>
    <p:sldId id="282" r:id="rId35"/>
    <p:sldId id="286" r:id="rId36"/>
    <p:sldId id="281" r:id="rId37"/>
    <p:sldId id="273" r:id="rId38"/>
    <p:sldId id="274" r:id="rId39"/>
    <p:sldId id="318" r:id="rId40"/>
    <p:sldId id="316" r:id="rId41"/>
    <p:sldId id="277" r:id="rId42"/>
    <p:sldId id="278" r:id="rId4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92"/>
            <p14:sldId id="260"/>
            <p14:sldId id="261"/>
            <p14:sldId id="262"/>
            <p14:sldId id="263"/>
            <p14:sldId id="293"/>
            <p14:sldId id="294"/>
          </p14:sldIdLst>
        </p14:section>
        <p14:section name="Forms of Inheritance" id="{CA78C1A6-05CA-4FE2-9644-92EBDA49B153}">
          <p14:sldIdLst>
            <p14:sldId id="266"/>
            <p14:sldId id="267"/>
            <p14:sldId id="287"/>
            <p14:sldId id="264"/>
            <p14:sldId id="265"/>
            <p14:sldId id="288"/>
            <p14:sldId id="268"/>
            <p14:sldId id="271"/>
            <p14:sldId id="272"/>
            <p14:sldId id="289"/>
            <p14:sldId id="269"/>
            <p14:sldId id="270"/>
            <p14:sldId id="297"/>
            <p14:sldId id="298"/>
            <p14:sldId id="290"/>
            <p14:sldId id="291"/>
            <p14:sldId id="295"/>
            <p14:sldId id="296"/>
          </p14:sldIdLst>
        </p14:section>
        <p14:section name="Method Resolution Order" id="{74764A79-E33C-47C0-AFE1-3209B5E6E61F}">
          <p14:sldIdLst>
            <p14:sldId id="299"/>
            <p14:sldId id="300"/>
            <p14:sldId id="301"/>
          </p14:sldIdLst>
        </p14:section>
        <p14:section name="Mixins" id="{951FC25D-54AE-4C5F-878B-E580B1F4458D}">
          <p14:sldIdLst>
            <p14:sldId id="285"/>
            <p14:sldId id="282"/>
            <p14:sldId id="286"/>
            <p14:sldId id="281"/>
          </p14:sldIdLst>
        </p14:section>
        <p14:section name="Conclusion" id="{293C1A56-79B1-4B02-9569-4BA9E47572FD}">
          <p14:sldIdLst>
            <p14:sldId id="273"/>
            <p14:sldId id="274"/>
            <p14:sldId id="318"/>
            <p14:sldId id="31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7" autoAdjust="0"/>
    <p:restoredTop sz="94660"/>
  </p:normalViewPr>
  <p:slideViewPr>
    <p:cSldViewPr snapToGrid="0">
      <p:cViewPr varScale="1">
        <p:scale>
          <a:sx n="41" d="100"/>
          <a:sy n="41" d="100"/>
        </p:scale>
        <p:origin x="3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spc="-1" dirty="0"/>
              <a:t> and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8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302081" y="2014003"/>
            <a:ext cx="9587838" cy="365201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Food: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 err="1">
                <a:latin typeface="Consolas" panose="020B0609020204030204" pitchFamily="49" charset="0"/>
              </a:rPr>
              <a:t>self.expiration_date</a:t>
            </a:r>
            <a:r>
              <a:rPr lang="en-US" sz="2800" b="1" spc="-1" dirty="0">
                <a:latin typeface="Consolas" panose="020B0609020204030204" pitchFamily="49" charset="0"/>
              </a:rPr>
              <a:t> =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endParaRPr lang="en-US" sz="28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Fruit(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Food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name,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2800" b="1" spc="-1" dirty="0">
                <a:latin typeface="Consolas" panose="020B0609020204030204" pitchFamily="49" charset="0"/>
              </a:rPr>
              <a:t>.__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self.name = name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There are four types of inheritance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400" b="1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400" b="0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Multilevel</a:t>
            </a:r>
            <a:endParaRPr lang="en-GB" sz="3400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b="1" spc="-1" dirty="0">
                <a:solidFill>
                  <a:schemeClr val="bg1"/>
                </a:solidFill>
              </a:rPr>
              <a:t>Hierarchical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pc="-1" dirty="0">
                <a:solidFill>
                  <a:schemeClr val="bg1"/>
                </a:solidFill>
              </a:rPr>
              <a:t>Hybrid Inheritance </a:t>
            </a:r>
            <a:r>
              <a:rPr lang="en-US" sz="3600" spc="-1" dirty="0"/>
              <a:t>- consists of multiple types of inheritance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inherits properties from a </a:t>
            </a:r>
            <a:r>
              <a:rPr lang="en-GB" sz="3600" b="1" spc="-1" dirty="0">
                <a:solidFill>
                  <a:schemeClr val="bg1"/>
                </a:solidFill>
              </a:rPr>
              <a:t>single parent </a:t>
            </a:r>
            <a:r>
              <a:rPr lang="en-GB" sz="3600" spc="-1" dirty="0"/>
              <a:t>class only</a:t>
            </a:r>
            <a:endParaRPr lang="en-US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2F79A65-4CE5-4DB2-938F-368F359E61A4}"/>
              </a:ext>
            </a:extLst>
          </p:cNvPr>
          <p:cNvSpPr/>
          <p:nvPr/>
        </p:nvSpPr>
        <p:spPr>
          <a:xfrm>
            <a:off x="2926087" y="2513271"/>
            <a:ext cx="7324626" cy="39252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Parent: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say_hi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return "Hello!"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Child(Parent):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go_school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 return "I go to school."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child = Child() </a:t>
            </a: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child.say_hi</a:t>
            </a:r>
            <a:r>
              <a:rPr lang="en-US" sz="2200" b="1" spc="-1" dirty="0">
                <a:latin typeface="Consolas" panose="020B0609020204030204" pitchFamily="49" charset="0"/>
              </a:rPr>
              <a:t>())    </a:t>
            </a:r>
            <a:r>
              <a:rPr lang="en-US" sz="22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Hello!</a:t>
            </a:r>
            <a:endParaRPr lang="en-US" sz="22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child.go_school</a:t>
            </a:r>
            <a:r>
              <a:rPr lang="en-US" sz="2200" b="1" spc="-1" dirty="0">
                <a:latin typeface="Consolas" panose="020B0609020204030204" pitchFamily="49" charset="0"/>
              </a:rPr>
              <a:t>()) </a:t>
            </a:r>
            <a:r>
              <a:rPr lang="en-US" sz="22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I go to school.</a:t>
            </a: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should inherit from 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91049" y="1344531"/>
            <a:ext cx="5740574" cy="508264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Animal: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</a:t>
            </a:r>
            <a:r>
              <a:rPr lang="en-US" sz="3600" b="0" strike="noStrike" spc="-1" dirty="0"/>
              <a:t>hen a child inherits from </a:t>
            </a:r>
            <a:r>
              <a:rPr lang="en-US" sz="3600" b="1" spc="-1" dirty="0">
                <a:solidFill>
                  <a:schemeClr val="bg1"/>
                </a:solidFill>
              </a:rPr>
              <a:t>more than one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parent </a:t>
            </a:r>
            <a:r>
              <a:rPr lang="en-US" sz="3600" b="0" strike="noStrike" spc="-1" dirty="0"/>
              <a:t>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Allows modeling of </a:t>
            </a:r>
            <a:r>
              <a:rPr lang="en-US" sz="3600" b="1" spc="-1" dirty="0">
                <a:solidFill>
                  <a:schemeClr val="bg1"/>
                </a:solidFill>
              </a:rPr>
              <a:t>complex</a:t>
            </a:r>
            <a:r>
              <a:rPr lang="en-US" sz="3600" spc="-1" dirty="0"/>
              <a:t> relationships</a:t>
            </a:r>
            <a:endParaRPr lang="en-US" sz="3600" b="0" strike="noStrike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D80FCF-9C09-46F1-8A40-531F673C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3" b="95868" l="2660" r="96809">
                        <a14:foregroundMark x1="27660" y1="20661" x2="19681" y2="14050"/>
                        <a14:foregroundMark x1="39362" y1="20661" x2="30319" y2="10744"/>
                        <a14:foregroundMark x1="30319" y1="10744" x2="12766" y2="5785"/>
                        <a14:foregroundMark x1="12766" y1="5785" x2="4787" y2="19008"/>
                        <a14:foregroundMark x1="4787" y1="19008" x2="19149" y2="33884"/>
                        <a14:foregroundMark x1="19149" y1="33884" x2="34574" y2="33884"/>
                        <a14:foregroundMark x1="34574" y1="33884" x2="38830" y2="16529"/>
                        <a14:foregroundMark x1="38830" y1="16529" x2="38830" y2="10744"/>
                        <a14:foregroundMark x1="40957" y1="7438" x2="5851" y2="2479"/>
                        <a14:foregroundMark x1="63830" y1="3306" x2="59574" y2="18182"/>
                        <a14:foregroundMark x1="59574" y1="18182" x2="65957" y2="32231"/>
                        <a14:foregroundMark x1="65957" y1="32231" x2="80319" y2="31405"/>
                        <a14:foregroundMark x1="80319" y1="31405" x2="90426" y2="32231"/>
                        <a14:foregroundMark x1="90426" y1="32231" x2="98936" y2="21488"/>
                        <a14:foregroundMark x1="98936" y1="21488" x2="96809" y2="6612"/>
                        <a14:foregroundMark x1="96809" y1="6612" x2="62766" y2="3306"/>
                        <a14:foregroundMark x1="62766" y1="3306" x2="62766" y2="3306"/>
                        <a14:foregroundMark x1="35106" y1="85950" x2="48936" y2="95041"/>
                        <a14:foregroundMark x1="48936" y1="95041" x2="59043" y2="89256"/>
                        <a14:foregroundMark x1="59043" y1="89256" x2="44149" y2="85950"/>
                        <a14:foregroundMark x1="44149" y1="85950" x2="42553" y2="87603"/>
                        <a14:foregroundMark x1="34574" y1="95868" x2="55851" y2="98347"/>
                        <a14:foregroundMark x1="55851" y1="98347" x2="66489" y2="95868"/>
                        <a14:foregroundMark x1="66489" y1="95868" x2="67021" y2="95041"/>
                        <a14:backgroundMark x1="9043" y1="51240" x2="15426" y2="86777"/>
                        <a14:backgroundMark x1="15426" y1="86777" x2="21277" y2="96694"/>
                        <a14:backgroundMark x1="12766" y1="46281" x2="6383" y2="65289"/>
                        <a14:backgroundMark x1="6383" y1="65289" x2="7979" y2="93388"/>
                        <a14:backgroundMark x1="7979" y1="93388" x2="15957" y2="98347"/>
                        <a14:backgroundMark x1="50689" y1="29030" x2="51064" y2="37190"/>
                        <a14:backgroundMark x1="50000" y1="14050" x2="50585" y2="26766"/>
                        <a14:backgroundMark x1="51064" y1="37190" x2="35106" y2="59504"/>
                        <a14:backgroundMark x1="35106" y1="59504" x2="48936" y2="48760"/>
                        <a14:backgroundMark x1="48936" y1="48760" x2="67021" y2="49587"/>
                        <a14:backgroundMark x1="67021" y1="49587" x2="67553" y2="50413"/>
                        <a14:backgroundMark x1="86702" y1="51240" x2="91489" y2="76860"/>
                        <a14:backgroundMark x1="91489" y1="76860" x2="90957" y2="99174"/>
                        <a14:backgroundMark x1="90957" y1="99174" x2="90957" y2="99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54" y="3711167"/>
            <a:ext cx="3914292" cy="2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4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4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4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 and</a:t>
            </a:r>
            <a:r>
              <a:rPr lang="en-US" sz="3600" b="1" strike="noStrike" spc="-1" dirty="0"/>
              <a:t>  </a:t>
            </a:r>
            <a:r>
              <a:rPr lang="en-US" sz="36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302228"/>
            <a:ext cx="9048600" cy="5072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200" b="0" strike="noStrike" spc="-1" dirty="0">
                <a:solidFill>
                  <a:schemeClr val="bg1"/>
                </a:solidFill>
              </a:rPr>
              <a:t> </a:t>
            </a:r>
            <a:r>
              <a:rPr lang="en-US" sz="3200" spc="-1" dirty="0"/>
              <a:t>m</a:t>
            </a:r>
            <a:r>
              <a:rPr lang="en-US" sz="32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Multilevel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Hierarchical Inheritance</a:t>
            </a:r>
          </a:p>
          <a:p>
            <a:pPr marL="500670" indent="-51435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+mj-lt"/>
              <a:buAutoNum type="arabicPeriod"/>
            </a:pPr>
            <a:r>
              <a:rPr lang="en-US" sz="3400" spc="-1" dirty="0" err="1"/>
              <a:t>Mixins</a:t>
            </a:r>
            <a:endParaRPr lang="en-US" sz="3400" spc="-1" dirty="0"/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Employee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becomes a parent class for another child 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In Python, multilevel                                 inheritance can be done                                              at any depth</a:t>
            </a:r>
            <a:endParaRPr lang="en-GB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5847C4C-C76F-4090-B8B7-28281767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7" b="96226" l="1235" r="95062">
                        <a14:foregroundMark x1="95062" y1="8019" x2="20988" y2="4245"/>
                        <a14:foregroundMark x1="20988" y1="4245" x2="6173" y2="16509"/>
                        <a14:foregroundMark x1="6173" y1="16509" x2="75309" y2="23113"/>
                        <a14:foregroundMark x1="75309" y1="23113" x2="95062" y2="9434"/>
                        <a14:foregroundMark x1="95062" y1="9434" x2="95062" y2="8019"/>
                        <a14:foregroundMark x1="75309" y1="13208" x2="71605" y2="13679"/>
                        <a14:foregroundMark x1="54321" y1="13208" x2="69136" y2="14623"/>
                        <a14:foregroundMark x1="90123" y1="6132" x2="17284" y2="4717"/>
                        <a14:foregroundMark x1="17284" y1="4717" x2="8642" y2="12264"/>
                        <a14:foregroundMark x1="59259" y1="21698" x2="27160" y2="22642"/>
                        <a14:foregroundMark x1="27160" y1="22642" x2="3704" y2="18868"/>
                        <a14:foregroundMark x1="11111" y1="42453" x2="9877" y2="55660"/>
                        <a14:foregroundMark x1="9877" y1="55660" x2="41975" y2="59906"/>
                        <a14:foregroundMark x1="41975" y1="59906" x2="75309" y2="58491"/>
                        <a14:foregroundMark x1="75309" y1="58491" x2="95062" y2="48113"/>
                        <a14:foregroundMark x1="95062" y1="48113" x2="56790" y2="43396"/>
                        <a14:foregroundMark x1="56790" y1="43396" x2="11111" y2="42925"/>
                        <a14:foregroundMark x1="92593" y1="41981" x2="18519" y2="41038"/>
                        <a14:foregroundMark x1="18519" y1="41038" x2="4938" y2="43396"/>
                        <a14:foregroundMark x1="80247" y1="81132" x2="45679" y2="80660"/>
                        <a14:foregroundMark x1="45679" y1="80660" x2="14815" y2="85849"/>
                        <a14:foregroundMark x1="14815" y1="85849" x2="48148" y2="92453"/>
                        <a14:foregroundMark x1="48148" y1="92453" x2="85185" y2="91038"/>
                        <a14:foregroundMark x1="85185" y1="91038" x2="79012" y2="81604"/>
                        <a14:foregroundMark x1="11111" y1="81604" x2="6173" y2="93868"/>
                        <a14:foregroundMark x1="6173" y1="93868" x2="40741" y2="98113"/>
                        <a14:foregroundMark x1="40741" y1="98113" x2="79012" y2="98113"/>
                        <a14:foregroundMark x1="79012" y1="98113" x2="96296" y2="85377"/>
                        <a14:foregroundMark x1="96296" y1="85377" x2="58025" y2="80189"/>
                        <a14:foregroundMark x1="58025" y1="80189" x2="18519" y2="79717"/>
                        <a14:foregroundMark x1="18519" y1="79717" x2="2469" y2="91038"/>
                        <a14:foregroundMark x1="2469" y1="91038" x2="2469" y2="91509"/>
                        <a14:foregroundMark x1="19753" y1="94811" x2="58025" y2="96226"/>
                        <a14:foregroundMark x1="58025" y1="96226" x2="51852" y2="94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98" y="1932826"/>
            <a:ext cx="1711768" cy="44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41839" y="1152734"/>
            <a:ext cx="10410092" cy="5589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class GrandChild(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Grand Name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19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6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Address 15-17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Vehicle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Car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Vehicle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move()</a:t>
            </a:r>
            <a:r>
              <a:rPr lang="en-US" sz="3400" b="0" strike="noStrike" spc="-1" dirty="0"/>
              <a:t> that returns: "moving…"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drive()</a:t>
            </a:r>
            <a:r>
              <a:rPr lang="en-US" sz="3400" b="0" strike="noStrike" spc="-1" dirty="0"/>
              <a:t> that returns: "driving…"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 err="1">
                <a:solidFill>
                  <a:schemeClr val="bg1"/>
                </a:solidFill>
              </a:rPr>
              <a:t>SportsCar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race()</a:t>
            </a:r>
            <a:r>
              <a:rPr lang="en-US" sz="3400" b="0" strike="noStrike" spc="-1" dirty="0"/>
              <a:t> that returns: "racing…"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r>
              <a:rPr lang="en-US" sz="3600" b="1" strike="noStrike" spc="-1" dirty="0">
                <a:solidFill>
                  <a:schemeClr val="bg1"/>
                </a:solidFill>
              </a:rPr>
              <a:t> </a:t>
            </a:r>
            <a:r>
              <a:rPr lang="en-US" sz="3600" b="0" strike="noStrike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and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Vehicle 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4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move(self):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"moving..."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drive(self):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"driving..."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 err="1">
                <a:latin typeface="Consolas"/>
              </a:rPr>
              <a:t>SportsCar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race(self):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"racing..."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8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When more than one child classes are created from a single parent class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3CA2D1C-BF56-458F-8A15-2BDC5D5F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070" l="595" r="99168">
                        <a14:foregroundMark x1="60880" y1="7442" x2="38050" y2="7209"/>
                        <a14:foregroundMark x1="63496" y1="4419" x2="39001" y2="1628"/>
                        <a14:foregroundMark x1="54697" y1="1628" x2="62782" y2="2093"/>
                        <a14:foregroundMark x1="9156" y1="73721" x2="1070" y2="74651"/>
                        <a14:foregroundMark x1="1070" y1="74651" x2="832" y2="91860"/>
                        <a14:foregroundMark x1="832" y1="91860" x2="9631" y2="99302"/>
                        <a14:foregroundMark x1="9631" y1="99302" x2="16766" y2="99302"/>
                        <a14:foregroundMark x1="16766" y1="99302" x2="24495" y2="98605"/>
                        <a14:foregroundMark x1="24495" y1="98605" x2="25327" y2="81860"/>
                        <a14:foregroundMark x1="23187" y1="86279" x2="11296" y2="76977"/>
                        <a14:foregroundMark x1="11296" y1="76977" x2="2140" y2="80465"/>
                        <a14:foregroundMark x1="2140" y1="80465" x2="11296" y2="96977"/>
                        <a14:foregroundMark x1="11296" y1="96977" x2="18906" y2="93721"/>
                        <a14:foregroundMark x1="18906" y1="93721" x2="19976" y2="80465"/>
                        <a14:foregroundMark x1="56718" y1="3488" x2="56361" y2="2791"/>
                        <a14:foregroundMark x1="62901" y1="73256" x2="63139" y2="87907"/>
                        <a14:foregroundMark x1="63139" y1="87907" x2="54459" y2="98837"/>
                        <a14:foregroundMark x1="54459" y1="98837" x2="39477" y2="98372"/>
                        <a14:foregroundMark x1="39477" y1="98372" x2="38644" y2="97907"/>
                        <a14:foregroundMark x1="74554" y1="75349" x2="74911" y2="90000"/>
                        <a14:foregroundMark x1="74911" y1="90000" x2="82045" y2="97674"/>
                        <a14:foregroundMark x1="82045" y1="97674" x2="90369" y2="96977"/>
                        <a14:foregroundMark x1="90369" y1="96977" x2="98216" y2="97907"/>
                        <a14:foregroundMark x1="98216" y1="97907" x2="99287" y2="80233"/>
                        <a14:foregroundMark x1="99287" y1="80233" x2="91320" y2="73953"/>
                        <a14:foregroundMark x1="91320" y1="73953" x2="74554" y2="73721"/>
                        <a14:foregroundMark x1="95719" y1="73256" x2="99168" y2="90233"/>
                        <a14:foregroundMark x1="99168" y1="90233" x2="95482" y2="73488"/>
                        <a14:foregroundMark x1="95482" y1="73488" x2="95482" y2="72558"/>
                        <a14:foregroundMark x1="99168" y1="74419" x2="99049" y2="99070"/>
                        <a14:foregroundMark x1="38763" y1="96744" x2="39239" y2="81628"/>
                        <a14:foregroundMark x1="39239" y1="81628" x2="46611" y2="74419"/>
                        <a14:foregroundMark x1="46611" y1="74419" x2="54340" y2="73023"/>
                        <a14:foregroundMark x1="54340" y1="73023" x2="61237" y2="74419"/>
                        <a14:foregroundMark x1="61237" y1="74419" x2="62188" y2="94186"/>
                        <a14:foregroundMark x1="62188" y1="94186" x2="53389" y2="99070"/>
                        <a14:foregroundMark x1="53389" y1="99070" x2="44946" y2="98837"/>
                        <a14:foregroundMark x1="44946" y1="98837" x2="39001" y2="95116"/>
                        <a14:foregroundMark x1="43639" y1="86047" x2="44352" y2="84884"/>
                        <a14:foregroundMark x1="16052" y1="70930" x2="17598" y2="69302"/>
                        <a14:foregroundMark x1="14625" y1="75349" x2="5232" y2="75349"/>
                        <a14:foregroundMark x1="5232" y1="75349" x2="2973" y2="77674"/>
                        <a14:foregroundMark x1="13674" y1="72326" x2="22949" y2="76744"/>
                        <a14:foregroundMark x1="22949" y1="76744" x2="23781" y2="93256"/>
                        <a14:foregroundMark x1="23781" y1="93256" x2="13436" y2="96744"/>
                        <a14:foregroundMark x1="13436" y1="96744" x2="3210" y2="92093"/>
                        <a14:foregroundMark x1="3210" y1="92093" x2="595" y2="78140"/>
                        <a14:foregroundMark x1="595" y1="78140" x2="14982" y2="73721"/>
                        <a14:foregroundMark x1="84899" y1="71163" x2="52319" y2="31163"/>
                        <a14:foregroundMark x1="52319" y1="31163" x2="52081" y2="30698"/>
                        <a14:foregroundMark x1="15577" y1="72326" x2="49227" y2="30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18" y="2908317"/>
            <a:ext cx="6440421" cy="3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98780" y="1298543"/>
            <a:ext cx="5326142" cy="2226508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def </a:t>
            </a:r>
            <a:r>
              <a:rPr lang="en-US" sz="2100" b="1" strike="noStrike" spc="-1" dirty="0" err="1">
                <a:latin typeface="Consolas" panose="020B0609020204030204" pitchFamily="49" charset="0"/>
              </a:rPr>
              <a:t>init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(self, name):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self.name = name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</a:t>
            </a:r>
            <a:r>
              <a:rPr lang="en-US" sz="2100" b="1" spc="-1" dirty="0" err="1">
                <a:latin typeface="Consolas" panose="020B0609020204030204" pitchFamily="49" charset="0"/>
              </a:rPr>
              <a:t>say_hi</a:t>
            </a:r>
            <a:r>
              <a:rPr lang="en-US" sz="2100" b="1" spc="-1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</a:t>
            </a:r>
            <a:r>
              <a:rPr lang="en-US" sz="2100" b="1" spc="-1" dirty="0" err="1">
                <a:latin typeface="Consolas" panose="020B0609020204030204" pitchFamily="49" charset="0"/>
              </a:rPr>
              <a:t>f"Hi</a:t>
            </a:r>
            <a:r>
              <a:rPr lang="en-US" sz="2100" b="1" spc="-1" dirty="0">
                <a:latin typeface="Consolas" panose="020B0609020204030204" pitchFamily="49" charset="0"/>
              </a:rPr>
              <a:t>! I am {self.name}"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Hierarchical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704F62-6F71-479D-A520-9C898866C4CA}"/>
              </a:ext>
            </a:extLst>
          </p:cNvPr>
          <p:cNvSpPr/>
          <p:nvPr/>
        </p:nvSpPr>
        <p:spPr>
          <a:xfrm>
            <a:off x="5832887" y="1789126"/>
            <a:ext cx="5920033" cy="464938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  </a:t>
            </a:r>
            <a:r>
              <a:rPr lang="en-US" sz="2100" b="1" spc="-1" dirty="0">
                <a:latin typeface="Consolas" panose="020B0609020204030204" pitchFamily="49" charset="0"/>
              </a:rPr>
              <a:t>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daughter"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Son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son"</a:t>
            </a:r>
          </a:p>
          <a:p>
            <a:pPr>
              <a:lnSpc>
                <a:spcPct val="105000"/>
              </a:lnSpc>
            </a:pPr>
            <a:endParaRPr lang="en-US" sz="2100" b="1" i="1" strike="noStrike" spc="-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C8F768-172F-4F42-9C1A-E9FD9A3848B6}"/>
              </a:ext>
            </a:extLst>
          </p:cNvPr>
          <p:cNvSpPr/>
          <p:nvPr/>
        </p:nvSpPr>
        <p:spPr bwMode="auto">
          <a:xfrm>
            <a:off x="1544270" y="4825929"/>
            <a:ext cx="4165494" cy="882000"/>
          </a:xfrm>
          <a:prstGeom prst="wedgeRoundRectCallout">
            <a:avLst>
              <a:gd name="adj1" fmla="val 55946"/>
              <a:gd name="adj2" fmla="val -37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child classes reuse the same code</a:t>
            </a:r>
          </a:p>
        </p:txBody>
      </p:sp>
    </p:spTree>
    <p:extLst>
      <p:ext uri="{BB962C8B-B14F-4D97-AF65-F5344CB8AC3E}">
        <p14:creationId xmlns:p14="http://schemas.microsoft.com/office/powerpoint/2010/main" val="6130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bg1"/>
                </a:solidFill>
              </a:rPr>
              <a:t>Cat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3400" b="0" strike="noStrike" spc="-1" dirty="0"/>
              <a:t> that returns: "meowing…"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Both</a:t>
            </a:r>
            <a:r>
              <a:rPr lang="en-US" sz="3600" b="1" strike="noStrike" spc="-1" dirty="0">
                <a:solidFill>
                  <a:schemeClr val="bg1"/>
                </a:solidFill>
              </a:rPr>
              <a:t> Dog </a:t>
            </a:r>
            <a:r>
              <a:rPr lang="en-US" sz="3600" strike="noStrike" spc="-1" dirty="0"/>
              <a:t>and</a:t>
            </a:r>
            <a:r>
              <a:rPr lang="en-US" sz="3600" b="1" strike="noStrike" spc="-1" dirty="0">
                <a:solidFill>
                  <a:schemeClr val="bg1"/>
                </a:solidFill>
              </a:rPr>
              <a:t> Cat</a:t>
            </a:r>
            <a:r>
              <a:rPr lang="en-US" sz="3600" b="0" strike="noStrike" spc="-1" dirty="0"/>
              <a:t> 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28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0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eat(self):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"eating..."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Dog(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bark(self):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"barking..."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Cat(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meow(self):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"meowing..."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29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In Python 3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Method Resolution </a:t>
            </a:r>
            <a:r>
              <a:rPr lang="en-US" sz="5400" b="1" spc="-1" dirty="0">
                <a:solidFill>
                  <a:srgbClr val="234465"/>
                </a:solidFill>
                <a:latin typeface="+mj-lt"/>
              </a:rPr>
              <a:t>O</a:t>
            </a: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rder</a:t>
            </a:r>
            <a:endParaRPr lang="en-US" sz="5400" b="1" strike="noStrike" spc="-1" dirty="0">
              <a:latin typeface="+mj-lt"/>
            </a:endParaRPr>
          </a:p>
        </p:txBody>
      </p:sp>
      <p:pic>
        <p:nvPicPr>
          <p:cNvPr id="5" name="Picture 4" descr="A picture containing building, window, silhouette&#10;&#10;Description automatically generated">
            <a:extLst>
              <a:ext uri="{FF2B5EF4-FFF2-40B4-BE49-F238E27FC236}">
                <a16:creationId xmlns:a16="http://schemas.microsoft.com/office/drawing/2014/main" id="{8EDCDCD0-EADE-4A30-8590-7204AA41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09" y="1674092"/>
            <a:ext cx="2682982" cy="2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>
                <a:ea typeface="Calibri"/>
              </a:rPr>
              <a:t>It is the order in which </a:t>
            </a:r>
            <a:r>
              <a:rPr lang="en-US" sz="3600" b="1" spc="-1" dirty="0">
                <a:solidFill>
                  <a:schemeClr val="bg1"/>
                </a:solidFill>
                <a:ea typeface="Calibri"/>
              </a:rPr>
              <a:t>methods should be inherited</a:t>
            </a:r>
            <a:r>
              <a:rPr lang="en-US" sz="3600" spc="-1" dirty="0">
                <a:ea typeface="Calibri"/>
              </a:rPr>
              <a:t> in the presence of multiple inheritance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Python 3 uses the </a:t>
            </a:r>
            <a:r>
              <a:rPr lang="en-US" sz="3600" b="1" spc="-1" dirty="0">
                <a:solidFill>
                  <a:schemeClr val="bg1"/>
                </a:solidFill>
              </a:rPr>
              <a:t>C3 linearization </a:t>
            </a:r>
            <a:r>
              <a:rPr lang="en-US" sz="3600" spc="-1" dirty="0"/>
              <a:t>algorithm for MRO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It is possible to see MRO of a class using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600" spc="-1" dirty="0"/>
              <a:t>method of the class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MRO in Python 3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78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MRO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10574971" cy="54145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,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GrandChild.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spc="-1" dirty="0">
                <a:latin typeface="Consolas" panose="020B0609020204030204" pitchFamily="49" charset="0"/>
              </a:rPr>
              <a:t>)</a:t>
            </a:r>
            <a:endParaRPr lang="bg-BG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[&lt;class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GrandChild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main__.Parent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'object'&gt;]</a:t>
            </a: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5B2ECEE-EC99-4755-B3B5-44205AF458D4}"/>
              </a:ext>
            </a:extLst>
          </p:cNvPr>
          <p:cNvSpPr/>
          <p:nvPr/>
        </p:nvSpPr>
        <p:spPr bwMode="auto">
          <a:xfrm>
            <a:off x="7077804" y="1498267"/>
            <a:ext cx="4165494" cy="882000"/>
          </a:xfrm>
          <a:custGeom>
            <a:avLst/>
            <a:gdLst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-215398 w 4165494"/>
              <a:gd name="connsiteY18" fmla="*/ 747160 h 882000"/>
              <a:gd name="connsiteX19" fmla="*/ 0 w 4165494"/>
              <a:gd name="connsiteY19" fmla="*/ 514500 h 882000"/>
              <a:gd name="connsiteX20" fmla="*/ 0 w 4165494"/>
              <a:gd name="connsiteY20" fmla="*/ 147003 h 882000"/>
              <a:gd name="connsiteX0" fmla="*/ 26862 w 4192356"/>
              <a:gd name="connsiteY0" fmla="*/ 147003 h 882000"/>
              <a:gd name="connsiteX1" fmla="*/ 173865 w 4192356"/>
              <a:gd name="connsiteY1" fmla="*/ 0 h 882000"/>
              <a:gd name="connsiteX2" fmla="*/ 721111 w 4192356"/>
              <a:gd name="connsiteY2" fmla="*/ 0 h 882000"/>
              <a:gd name="connsiteX3" fmla="*/ 721111 w 4192356"/>
              <a:gd name="connsiteY3" fmla="*/ 0 h 882000"/>
              <a:gd name="connsiteX4" fmla="*/ 1762485 w 4192356"/>
              <a:gd name="connsiteY4" fmla="*/ 0 h 882000"/>
              <a:gd name="connsiteX5" fmla="*/ 4045353 w 4192356"/>
              <a:gd name="connsiteY5" fmla="*/ 0 h 882000"/>
              <a:gd name="connsiteX6" fmla="*/ 4192356 w 4192356"/>
              <a:gd name="connsiteY6" fmla="*/ 147003 h 882000"/>
              <a:gd name="connsiteX7" fmla="*/ 4192356 w 4192356"/>
              <a:gd name="connsiteY7" fmla="*/ 514500 h 882000"/>
              <a:gd name="connsiteX8" fmla="*/ 4192356 w 4192356"/>
              <a:gd name="connsiteY8" fmla="*/ 514500 h 882000"/>
              <a:gd name="connsiteX9" fmla="*/ 4192356 w 4192356"/>
              <a:gd name="connsiteY9" fmla="*/ 735000 h 882000"/>
              <a:gd name="connsiteX10" fmla="*/ 4192356 w 4192356"/>
              <a:gd name="connsiteY10" fmla="*/ 734997 h 882000"/>
              <a:gd name="connsiteX11" fmla="*/ 4045353 w 4192356"/>
              <a:gd name="connsiteY11" fmla="*/ 882000 h 882000"/>
              <a:gd name="connsiteX12" fmla="*/ 1762485 w 4192356"/>
              <a:gd name="connsiteY12" fmla="*/ 882000 h 882000"/>
              <a:gd name="connsiteX13" fmla="*/ 721111 w 4192356"/>
              <a:gd name="connsiteY13" fmla="*/ 882000 h 882000"/>
              <a:gd name="connsiteX14" fmla="*/ 721111 w 4192356"/>
              <a:gd name="connsiteY14" fmla="*/ 882000 h 882000"/>
              <a:gd name="connsiteX15" fmla="*/ 173865 w 4192356"/>
              <a:gd name="connsiteY15" fmla="*/ 882000 h 882000"/>
              <a:gd name="connsiteX16" fmla="*/ 26862 w 4192356"/>
              <a:gd name="connsiteY16" fmla="*/ 734997 h 882000"/>
              <a:gd name="connsiteX17" fmla="*/ 26862 w 4192356"/>
              <a:gd name="connsiteY17" fmla="*/ 735000 h 882000"/>
              <a:gd name="connsiteX18" fmla="*/ 0 w 4192356"/>
              <a:gd name="connsiteY18" fmla="*/ 634038 h 882000"/>
              <a:gd name="connsiteX19" fmla="*/ 26862 w 4192356"/>
              <a:gd name="connsiteY19" fmla="*/ 514500 h 882000"/>
              <a:gd name="connsiteX20" fmla="*/ 26862 w 4192356"/>
              <a:gd name="connsiteY20" fmla="*/ 147003 h 882000"/>
              <a:gd name="connsiteX0" fmla="*/ 1799101 w 5964595"/>
              <a:gd name="connsiteY0" fmla="*/ 147003 h 882000"/>
              <a:gd name="connsiteX1" fmla="*/ 1946104 w 5964595"/>
              <a:gd name="connsiteY1" fmla="*/ 0 h 882000"/>
              <a:gd name="connsiteX2" fmla="*/ 2493350 w 5964595"/>
              <a:gd name="connsiteY2" fmla="*/ 0 h 882000"/>
              <a:gd name="connsiteX3" fmla="*/ 2493350 w 5964595"/>
              <a:gd name="connsiteY3" fmla="*/ 0 h 882000"/>
              <a:gd name="connsiteX4" fmla="*/ 3534724 w 5964595"/>
              <a:gd name="connsiteY4" fmla="*/ 0 h 882000"/>
              <a:gd name="connsiteX5" fmla="*/ 5817592 w 5964595"/>
              <a:gd name="connsiteY5" fmla="*/ 0 h 882000"/>
              <a:gd name="connsiteX6" fmla="*/ 5964595 w 5964595"/>
              <a:gd name="connsiteY6" fmla="*/ 147003 h 882000"/>
              <a:gd name="connsiteX7" fmla="*/ 5964595 w 5964595"/>
              <a:gd name="connsiteY7" fmla="*/ 514500 h 882000"/>
              <a:gd name="connsiteX8" fmla="*/ 5964595 w 5964595"/>
              <a:gd name="connsiteY8" fmla="*/ 514500 h 882000"/>
              <a:gd name="connsiteX9" fmla="*/ 5964595 w 5964595"/>
              <a:gd name="connsiteY9" fmla="*/ 735000 h 882000"/>
              <a:gd name="connsiteX10" fmla="*/ 5964595 w 5964595"/>
              <a:gd name="connsiteY10" fmla="*/ 734997 h 882000"/>
              <a:gd name="connsiteX11" fmla="*/ 5817592 w 5964595"/>
              <a:gd name="connsiteY11" fmla="*/ 882000 h 882000"/>
              <a:gd name="connsiteX12" fmla="*/ 3534724 w 5964595"/>
              <a:gd name="connsiteY12" fmla="*/ 882000 h 882000"/>
              <a:gd name="connsiteX13" fmla="*/ 2493350 w 5964595"/>
              <a:gd name="connsiteY13" fmla="*/ 882000 h 882000"/>
              <a:gd name="connsiteX14" fmla="*/ 2493350 w 5964595"/>
              <a:gd name="connsiteY14" fmla="*/ 882000 h 882000"/>
              <a:gd name="connsiteX15" fmla="*/ 1946104 w 5964595"/>
              <a:gd name="connsiteY15" fmla="*/ 882000 h 882000"/>
              <a:gd name="connsiteX16" fmla="*/ 1799101 w 5964595"/>
              <a:gd name="connsiteY16" fmla="*/ 734997 h 882000"/>
              <a:gd name="connsiteX17" fmla="*/ 1799101 w 5964595"/>
              <a:gd name="connsiteY17" fmla="*/ 735000 h 882000"/>
              <a:gd name="connsiteX18" fmla="*/ 0 w 5964595"/>
              <a:gd name="connsiteY18" fmla="*/ 747160 h 882000"/>
              <a:gd name="connsiteX19" fmla="*/ 1799101 w 5964595"/>
              <a:gd name="connsiteY19" fmla="*/ 514500 h 882000"/>
              <a:gd name="connsiteX20" fmla="*/ 1799101 w 5964595"/>
              <a:gd name="connsiteY20" fmla="*/ 147003 h 882000"/>
              <a:gd name="connsiteX0" fmla="*/ 328520 w 4494014"/>
              <a:gd name="connsiteY0" fmla="*/ 147003 h 2312010"/>
              <a:gd name="connsiteX1" fmla="*/ 475523 w 4494014"/>
              <a:gd name="connsiteY1" fmla="*/ 0 h 2312010"/>
              <a:gd name="connsiteX2" fmla="*/ 1022769 w 4494014"/>
              <a:gd name="connsiteY2" fmla="*/ 0 h 2312010"/>
              <a:gd name="connsiteX3" fmla="*/ 1022769 w 4494014"/>
              <a:gd name="connsiteY3" fmla="*/ 0 h 2312010"/>
              <a:gd name="connsiteX4" fmla="*/ 2064143 w 4494014"/>
              <a:gd name="connsiteY4" fmla="*/ 0 h 2312010"/>
              <a:gd name="connsiteX5" fmla="*/ 4347011 w 4494014"/>
              <a:gd name="connsiteY5" fmla="*/ 0 h 2312010"/>
              <a:gd name="connsiteX6" fmla="*/ 4494014 w 4494014"/>
              <a:gd name="connsiteY6" fmla="*/ 147003 h 2312010"/>
              <a:gd name="connsiteX7" fmla="*/ 4494014 w 4494014"/>
              <a:gd name="connsiteY7" fmla="*/ 514500 h 2312010"/>
              <a:gd name="connsiteX8" fmla="*/ 4494014 w 4494014"/>
              <a:gd name="connsiteY8" fmla="*/ 514500 h 2312010"/>
              <a:gd name="connsiteX9" fmla="*/ 4494014 w 4494014"/>
              <a:gd name="connsiteY9" fmla="*/ 735000 h 2312010"/>
              <a:gd name="connsiteX10" fmla="*/ 4494014 w 4494014"/>
              <a:gd name="connsiteY10" fmla="*/ 734997 h 2312010"/>
              <a:gd name="connsiteX11" fmla="*/ 4347011 w 4494014"/>
              <a:gd name="connsiteY11" fmla="*/ 882000 h 2312010"/>
              <a:gd name="connsiteX12" fmla="*/ 2064143 w 4494014"/>
              <a:gd name="connsiteY12" fmla="*/ 882000 h 2312010"/>
              <a:gd name="connsiteX13" fmla="*/ 1022769 w 4494014"/>
              <a:gd name="connsiteY13" fmla="*/ 882000 h 2312010"/>
              <a:gd name="connsiteX14" fmla="*/ 1022769 w 4494014"/>
              <a:gd name="connsiteY14" fmla="*/ 882000 h 2312010"/>
              <a:gd name="connsiteX15" fmla="*/ 475523 w 4494014"/>
              <a:gd name="connsiteY15" fmla="*/ 882000 h 2312010"/>
              <a:gd name="connsiteX16" fmla="*/ 328520 w 4494014"/>
              <a:gd name="connsiteY16" fmla="*/ 734997 h 2312010"/>
              <a:gd name="connsiteX17" fmla="*/ 328520 w 4494014"/>
              <a:gd name="connsiteY17" fmla="*/ 735000 h 2312010"/>
              <a:gd name="connsiteX18" fmla="*/ 0 w 4494014"/>
              <a:gd name="connsiteY18" fmla="*/ 2312010 h 2312010"/>
              <a:gd name="connsiteX19" fmla="*/ 328520 w 4494014"/>
              <a:gd name="connsiteY19" fmla="*/ 514500 h 2312010"/>
              <a:gd name="connsiteX20" fmla="*/ 328520 w 4494014"/>
              <a:gd name="connsiteY20" fmla="*/ 147003 h 2312010"/>
              <a:gd name="connsiteX0" fmla="*/ 622440 w 4787934"/>
              <a:gd name="connsiteY0" fmla="*/ 147003 h 2312010"/>
              <a:gd name="connsiteX1" fmla="*/ 769443 w 4787934"/>
              <a:gd name="connsiteY1" fmla="*/ 0 h 2312010"/>
              <a:gd name="connsiteX2" fmla="*/ 1316689 w 4787934"/>
              <a:gd name="connsiteY2" fmla="*/ 0 h 2312010"/>
              <a:gd name="connsiteX3" fmla="*/ 1316689 w 4787934"/>
              <a:gd name="connsiteY3" fmla="*/ 0 h 2312010"/>
              <a:gd name="connsiteX4" fmla="*/ 2358063 w 4787934"/>
              <a:gd name="connsiteY4" fmla="*/ 0 h 2312010"/>
              <a:gd name="connsiteX5" fmla="*/ 4640931 w 4787934"/>
              <a:gd name="connsiteY5" fmla="*/ 0 h 2312010"/>
              <a:gd name="connsiteX6" fmla="*/ 4787934 w 4787934"/>
              <a:gd name="connsiteY6" fmla="*/ 147003 h 2312010"/>
              <a:gd name="connsiteX7" fmla="*/ 4787934 w 4787934"/>
              <a:gd name="connsiteY7" fmla="*/ 514500 h 2312010"/>
              <a:gd name="connsiteX8" fmla="*/ 4787934 w 4787934"/>
              <a:gd name="connsiteY8" fmla="*/ 514500 h 2312010"/>
              <a:gd name="connsiteX9" fmla="*/ 4787934 w 4787934"/>
              <a:gd name="connsiteY9" fmla="*/ 735000 h 2312010"/>
              <a:gd name="connsiteX10" fmla="*/ 4787934 w 4787934"/>
              <a:gd name="connsiteY10" fmla="*/ 734997 h 2312010"/>
              <a:gd name="connsiteX11" fmla="*/ 4640931 w 4787934"/>
              <a:gd name="connsiteY11" fmla="*/ 882000 h 2312010"/>
              <a:gd name="connsiteX12" fmla="*/ 2358063 w 4787934"/>
              <a:gd name="connsiteY12" fmla="*/ 882000 h 2312010"/>
              <a:gd name="connsiteX13" fmla="*/ 1316689 w 4787934"/>
              <a:gd name="connsiteY13" fmla="*/ 882000 h 2312010"/>
              <a:gd name="connsiteX14" fmla="*/ 1316689 w 4787934"/>
              <a:gd name="connsiteY14" fmla="*/ 882000 h 2312010"/>
              <a:gd name="connsiteX15" fmla="*/ 769443 w 4787934"/>
              <a:gd name="connsiteY15" fmla="*/ 882000 h 2312010"/>
              <a:gd name="connsiteX16" fmla="*/ 622440 w 4787934"/>
              <a:gd name="connsiteY16" fmla="*/ 734997 h 2312010"/>
              <a:gd name="connsiteX17" fmla="*/ 622440 w 4787934"/>
              <a:gd name="connsiteY17" fmla="*/ 735000 h 2312010"/>
              <a:gd name="connsiteX18" fmla="*/ 293920 w 4787934"/>
              <a:gd name="connsiteY18" fmla="*/ 2312010 h 2312010"/>
              <a:gd name="connsiteX19" fmla="*/ 622440 w 4787934"/>
              <a:gd name="connsiteY19" fmla="*/ 514500 h 2312010"/>
              <a:gd name="connsiteX20" fmla="*/ 622440 w 4787934"/>
              <a:gd name="connsiteY20" fmla="*/ 147003 h 2312010"/>
              <a:gd name="connsiteX0" fmla="*/ 622440 w 4787934"/>
              <a:gd name="connsiteY0" fmla="*/ 147003 h 2314803"/>
              <a:gd name="connsiteX1" fmla="*/ 769443 w 4787934"/>
              <a:gd name="connsiteY1" fmla="*/ 0 h 2314803"/>
              <a:gd name="connsiteX2" fmla="*/ 1316689 w 4787934"/>
              <a:gd name="connsiteY2" fmla="*/ 0 h 2314803"/>
              <a:gd name="connsiteX3" fmla="*/ 1316689 w 4787934"/>
              <a:gd name="connsiteY3" fmla="*/ 0 h 2314803"/>
              <a:gd name="connsiteX4" fmla="*/ 2358063 w 4787934"/>
              <a:gd name="connsiteY4" fmla="*/ 0 h 2314803"/>
              <a:gd name="connsiteX5" fmla="*/ 4640931 w 4787934"/>
              <a:gd name="connsiteY5" fmla="*/ 0 h 2314803"/>
              <a:gd name="connsiteX6" fmla="*/ 4787934 w 4787934"/>
              <a:gd name="connsiteY6" fmla="*/ 147003 h 2314803"/>
              <a:gd name="connsiteX7" fmla="*/ 4787934 w 4787934"/>
              <a:gd name="connsiteY7" fmla="*/ 514500 h 2314803"/>
              <a:gd name="connsiteX8" fmla="*/ 4787934 w 4787934"/>
              <a:gd name="connsiteY8" fmla="*/ 514500 h 2314803"/>
              <a:gd name="connsiteX9" fmla="*/ 4787934 w 4787934"/>
              <a:gd name="connsiteY9" fmla="*/ 735000 h 2314803"/>
              <a:gd name="connsiteX10" fmla="*/ 4787934 w 4787934"/>
              <a:gd name="connsiteY10" fmla="*/ 734997 h 2314803"/>
              <a:gd name="connsiteX11" fmla="*/ 4640931 w 4787934"/>
              <a:gd name="connsiteY11" fmla="*/ 882000 h 2314803"/>
              <a:gd name="connsiteX12" fmla="*/ 2358063 w 4787934"/>
              <a:gd name="connsiteY12" fmla="*/ 882000 h 2314803"/>
              <a:gd name="connsiteX13" fmla="*/ 1316689 w 4787934"/>
              <a:gd name="connsiteY13" fmla="*/ 882000 h 2314803"/>
              <a:gd name="connsiteX14" fmla="*/ 1316689 w 4787934"/>
              <a:gd name="connsiteY14" fmla="*/ 882000 h 2314803"/>
              <a:gd name="connsiteX15" fmla="*/ 769443 w 4787934"/>
              <a:gd name="connsiteY15" fmla="*/ 882000 h 2314803"/>
              <a:gd name="connsiteX16" fmla="*/ 622440 w 4787934"/>
              <a:gd name="connsiteY16" fmla="*/ 734997 h 2314803"/>
              <a:gd name="connsiteX17" fmla="*/ 622440 w 4787934"/>
              <a:gd name="connsiteY17" fmla="*/ 735000 h 2314803"/>
              <a:gd name="connsiteX18" fmla="*/ 293920 w 4787934"/>
              <a:gd name="connsiteY18" fmla="*/ 2312010 h 2314803"/>
              <a:gd name="connsiteX19" fmla="*/ 622440 w 4787934"/>
              <a:gd name="connsiteY19" fmla="*/ 514500 h 2314803"/>
              <a:gd name="connsiteX20" fmla="*/ 622440 w 4787934"/>
              <a:gd name="connsiteY20" fmla="*/ 147003 h 2314803"/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0 w 4165494"/>
              <a:gd name="connsiteY18" fmla="*/ 514500 h 882000"/>
              <a:gd name="connsiteX19" fmla="*/ 0 w 4165494"/>
              <a:gd name="connsiteY19" fmla="*/ 147003 h 8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5494" h="882000">
                <a:moveTo>
                  <a:pt x="0" y="147003"/>
                </a:moveTo>
                <a:cubicBezTo>
                  <a:pt x="0" y="65815"/>
                  <a:pt x="65815" y="0"/>
                  <a:pt x="147003" y="0"/>
                </a:cubicBezTo>
                <a:lnTo>
                  <a:pt x="694249" y="0"/>
                </a:lnTo>
                <a:lnTo>
                  <a:pt x="694249" y="0"/>
                </a:lnTo>
                <a:lnTo>
                  <a:pt x="1735623" y="0"/>
                </a:lnTo>
                <a:lnTo>
                  <a:pt x="4018491" y="0"/>
                </a:lnTo>
                <a:cubicBezTo>
                  <a:pt x="4099679" y="0"/>
                  <a:pt x="4165494" y="65815"/>
                  <a:pt x="4165494" y="147003"/>
                </a:cubicBezTo>
                <a:lnTo>
                  <a:pt x="4165494" y="514500"/>
                </a:lnTo>
                <a:lnTo>
                  <a:pt x="4165494" y="514500"/>
                </a:lnTo>
                <a:lnTo>
                  <a:pt x="4165494" y="735000"/>
                </a:lnTo>
                <a:lnTo>
                  <a:pt x="4165494" y="734997"/>
                </a:lnTo>
                <a:cubicBezTo>
                  <a:pt x="4165494" y="816185"/>
                  <a:pt x="4099679" y="882000"/>
                  <a:pt x="4018491" y="882000"/>
                </a:cubicBezTo>
                <a:lnTo>
                  <a:pt x="1735623" y="882000"/>
                </a:lnTo>
                <a:lnTo>
                  <a:pt x="694249" y="882000"/>
                </a:lnTo>
                <a:lnTo>
                  <a:pt x="694249" y="882000"/>
                </a:lnTo>
                <a:lnTo>
                  <a:pt x="147003" y="882000"/>
                </a:lnTo>
                <a:cubicBezTo>
                  <a:pt x="65815" y="882000"/>
                  <a:pt x="0" y="816185"/>
                  <a:pt x="0" y="734997"/>
                </a:cubicBezTo>
                <a:lnTo>
                  <a:pt x="0" y="735000"/>
                </a:lnTo>
                <a:lnTo>
                  <a:pt x="0" y="514500"/>
                </a:lnTo>
                <a:lnTo>
                  <a:pt x="0" y="1470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iamond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3205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DB3360-E123-42D3-B4CA-A1A381668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29847" y="5585916"/>
            <a:ext cx="11147046" cy="768084"/>
          </a:xfrm>
        </p:spPr>
        <p:txBody>
          <a:bodyPr/>
          <a:lstStyle/>
          <a:p>
            <a:r>
              <a:rPr lang="en-US" dirty="0"/>
              <a:t>"mix in" extra properties and methods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2E0D2-F37A-4B65-A658-0722DC77F5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bg-B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EE44E-9E12-4FBA-A8A8-5EF914F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7" y="1482969"/>
            <a:ext cx="2250526" cy="22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which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561E8-E17B-476A-B603-E90296A8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3897" y="1121143"/>
            <a:ext cx="992133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non-complex</a:t>
            </a:r>
            <a:r>
              <a:rPr lang="en-US" sz="3600" dirty="0"/>
              <a:t> mechanisms of </a:t>
            </a:r>
            <a:r>
              <a:rPr lang="en-US" sz="3600" b="1" dirty="0">
                <a:solidFill>
                  <a:schemeClr val="bg1"/>
                </a:solidFill>
              </a:rPr>
              <a:t>multiple inheritance</a:t>
            </a:r>
          </a:p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code reusability</a:t>
            </a:r>
          </a:p>
          <a:p>
            <a:r>
              <a:rPr lang="en-US" sz="3600" dirty="0"/>
              <a:t>Allow inheritance and use of only </a:t>
            </a:r>
            <a:r>
              <a:rPr lang="en-US" sz="3600" b="1" dirty="0">
                <a:solidFill>
                  <a:schemeClr val="bg1"/>
                </a:solidFill>
              </a:rPr>
              <a:t>desired features </a:t>
            </a:r>
            <a:r>
              <a:rPr lang="en-US" sz="3600" dirty="0"/>
              <a:t>from the parent class, </a:t>
            </a:r>
            <a:r>
              <a:rPr lang="en-US" sz="3600" b="1" dirty="0">
                <a:solidFill>
                  <a:schemeClr val="bg1"/>
                </a:solidFill>
              </a:rPr>
              <a:t>not all of them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0B41C-AA95-4203-9B14-BCE15F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Advantages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33046" y="1425115"/>
            <a:ext cx="7876454" cy="47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pc="-1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Mixins</a:t>
            </a:r>
            <a:r>
              <a:rPr lang="en-US" sz="3400" spc="-1" dirty="0">
                <a:solidFill>
                  <a:schemeClr val="bg2"/>
                </a:solidFill>
              </a:rPr>
              <a:t> implement a set of features that is needed in many different classes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endParaRPr lang="en-US" sz="34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42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138014" y="96120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Inheritance</a:t>
            </a:r>
            <a:r>
              <a:rPr lang="en-US" sz="3200" spc="-1" dirty="0"/>
              <a:t> - extend the functionality of the code's existing classes to eliminate repetitive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Encapsulation </a:t>
            </a:r>
            <a:r>
              <a:rPr lang="en-US" sz="3200" spc="-1" dirty="0"/>
              <a:t>- stop objects from interacting with each other so classes cannot change or interact with the specific variables and functions of an object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Abstraction </a:t>
            </a:r>
            <a:r>
              <a:rPr lang="en-US" sz="3200" spc="-1" dirty="0"/>
              <a:t>- isolate the impact of changes made to the code so the change will only affect the variables shown and not the outside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Polymorphism </a:t>
            </a:r>
            <a:r>
              <a:rPr lang="en-US" sz="3200" spc="-1" dirty="0"/>
              <a:t>- allows different classes to have methods with the same name</a:t>
            </a: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Four Basics Concepts of OOP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47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Inheritance is the capability of one class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600" b="1" strike="noStrike" spc="-1" dirty="0"/>
              <a:t> </a:t>
            </a:r>
            <a:r>
              <a:rPr lang="en-US" sz="36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Benefits of inheritance:</a:t>
            </a:r>
            <a:endParaRPr lang="en-US" sz="36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Code </a:t>
            </a:r>
            <a:r>
              <a:rPr lang="en-GB" sz="3400" b="1" spc="-1" dirty="0">
                <a:solidFill>
                  <a:schemeClr val="bg1"/>
                </a:solidFill>
              </a:rPr>
              <a:t>reusability</a:t>
            </a:r>
            <a:endParaRPr lang="en-US" sz="34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Add features to a class without modifying it</a:t>
            </a:r>
            <a:endParaRPr lang="bg-BG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It is </a:t>
            </a:r>
            <a:r>
              <a:rPr lang="en-GB" sz="3400" b="1" spc="-1" dirty="0">
                <a:solidFill>
                  <a:schemeClr val="bg1"/>
                </a:solidFill>
              </a:rPr>
              <a:t>transitive</a:t>
            </a:r>
            <a:r>
              <a:rPr lang="en-GB" sz="3400" spc="-1" dirty="0"/>
              <a:t> in nature</a:t>
            </a:r>
            <a:endParaRPr lang="en-US" sz="34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90440" y="1422760"/>
            <a:ext cx="5601058" cy="5060855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Student(</a:t>
            </a:r>
            <a:r>
              <a:rPr lang="en-GB" sz="22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2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pass</a:t>
            </a:r>
            <a:endParaRPr lang="en-US" sz="22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2576766" y="5078463"/>
            <a:ext cx="2196000" cy="540000"/>
          </a:xfrm>
          <a:prstGeom prst="wedgeRoundRectCallout">
            <a:avLst>
              <a:gd name="adj1" fmla="val -24486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Built-in method which </a:t>
            </a:r>
            <a:r>
              <a:rPr lang="en-GB" sz="3600" b="1" spc="-1" dirty="0">
                <a:solidFill>
                  <a:schemeClr val="bg1"/>
                </a:solidFill>
              </a:rPr>
              <a:t>returns a temporary object </a:t>
            </a:r>
            <a:r>
              <a:rPr lang="en-GB" sz="3600" spc="-1" dirty="0"/>
              <a:t>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</a:t>
            </a:r>
            <a:r>
              <a:rPr lang="en-US" sz="3600" b="0" strike="noStrike" spc="-1" dirty="0"/>
              <a:t>llows you to call methods of the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600" b="0" strike="noStrike" spc="-1" dirty="0"/>
              <a:t> in your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subclass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The primary use case of this is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600" b="1" strike="noStrike" spc="-1" dirty="0"/>
              <a:t> </a:t>
            </a:r>
            <a:r>
              <a:rPr lang="en-GB" sz="3600" spc="-1" dirty="0"/>
              <a:t>the functionality of the inherited method</a:t>
            </a:r>
            <a:endParaRPr lang="en-US" sz="36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s</a:t>
            </a: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Words>2283</Words>
  <Application>Microsoft Office PowerPoint</Application>
  <PresentationFormat>Widescreen</PresentationFormat>
  <Paragraphs>392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Mixins Advantages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Aleksandra Raykova</cp:lastModifiedBy>
  <cp:revision>242</cp:revision>
  <dcterms:created xsi:type="dcterms:W3CDTF">2018-05-23T13:08:44Z</dcterms:created>
  <dcterms:modified xsi:type="dcterms:W3CDTF">2022-02-21T09:26:03Z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