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5"/>
  </p:notesMasterIdLst>
  <p:handoutMasterIdLst>
    <p:handoutMasterId r:id="rId46"/>
  </p:handoutMasterIdLst>
  <p:sldIdLst>
    <p:sldId id="274" r:id="rId5"/>
    <p:sldId id="276" r:id="rId6"/>
    <p:sldId id="492" r:id="rId7"/>
    <p:sldId id="494" r:id="rId8"/>
    <p:sldId id="495" r:id="rId9"/>
    <p:sldId id="524" r:id="rId10"/>
    <p:sldId id="525" r:id="rId11"/>
    <p:sldId id="517" r:id="rId12"/>
    <p:sldId id="518" r:id="rId13"/>
    <p:sldId id="526" r:id="rId14"/>
    <p:sldId id="504" r:id="rId15"/>
    <p:sldId id="519" r:id="rId16"/>
    <p:sldId id="527" r:id="rId17"/>
    <p:sldId id="513" r:id="rId18"/>
    <p:sldId id="514" r:id="rId19"/>
    <p:sldId id="507" r:id="rId20"/>
    <p:sldId id="508" r:id="rId21"/>
    <p:sldId id="521" r:id="rId22"/>
    <p:sldId id="506" r:id="rId23"/>
    <p:sldId id="540" r:id="rId24"/>
    <p:sldId id="539" r:id="rId25"/>
    <p:sldId id="500" r:id="rId26"/>
    <p:sldId id="520" r:id="rId27"/>
    <p:sldId id="515" r:id="rId28"/>
    <p:sldId id="516" r:id="rId29"/>
    <p:sldId id="510" r:id="rId30"/>
    <p:sldId id="529" r:id="rId31"/>
    <p:sldId id="528" r:id="rId32"/>
    <p:sldId id="530" r:id="rId33"/>
    <p:sldId id="531" r:id="rId34"/>
    <p:sldId id="533" r:id="rId35"/>
    <p:sldId id="532" r:id="rId36"/>
    <p:sldId id="534" r:id="rId37"/>
    <p:sldId id="512" r:id="rId38"/>
    <p:sldId id="349" r:id="rId39"/>
    <p:sldId id="401" r:id="rId40"/>
    <p:sldId id="318" r:id="rId41"/>
    <p:sldId id="316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49A003-7512-4385-837C-388197224825}">
          <p14:sldIdLst>
            <p14:sldId id="274"/>
            <p14:sldId id="276"/>
            <p14:sldId id="492"/>
          </p14:sldIdLst>
        </p14:section>
        <p14:section name="Encapsulation Definition" id="{F13DEF42-9B6E-4281-AF43-1A6243FE09EB}">
          <p14:sldIdLst>
            <p14:sldId id="494"/>
            <p14:sldId id="495"/>
            <p14:sldId id="524"/>
            <p14:sldId id="525"/>
            <p14:sldId id="517"/>
            <p14:sldId id="518"/>
            <p14:sldId id="526"/>
          </p14:sldIdLst>
        </p14:section>
        <p14:section name="Name Mangling a Variable" id="{5AB5310A-8B15-4934-BF18-20A4C77BBD78}">
          <p14:sldIdLst>
            <p14:sldId id="504"/>
            <p14:sldId id="519"/>
            <p14:sldId id="527"/>
            <p14:sldId id="513"/>
            <p14:sldId id="514"/>
            <p14:sldId id="507"/>
            <p14:sldId id="508"/>
            <p14:sldId id="521"/>
            <p14:sldId id="506"/>
            <p14:sldId id="540"/>
            <p14:sldId id="539"/>
          </p14:sldIdLst>
        </p14:section>
        <p14:section name="Name Mangling a Method" id="{E9F70D20-09F4-4E24-8402-10F096939A16}">
          <p14:sldIdLst>
            <p14:sldId id="500"/>
            <p14:sldId id="520"/>
            <p14:sldId id="515"/>
            <p14:sldId id="516"/>
          </p14:sldIdLst>
        </p14:section>
        <p14:section name="Built-in Functions for Accessing Attributes" id="{C0CC1438-12DC-41E0-A6DF-F6719E8F04EE}">
          <p14:sldIdLst>
            <p14:sldId id="510"/>
            <p14:sldId id="529"/>
            <p14:sldId id="528"/>
            <p14:sldId id="530"/>
            <p14:sldId id="531"/>
            <p14:sldId id="533"/>
            <p14:sldId id="532"/>
            <p14:sldId id="534"/>
            <p14:sldId id="512"/>
          </p14:sldIdLst>
        </p14:section>
        <p14:section name="Conclusion" id="{DE487CF3-7A0A-4A37-BF55-6A081EEF5164}">
          <p14:sldIdLst>
            <p14:sldId id="349"/>
            <p14:sldId id="401"/>
            <p14:sldId id="318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A3251-CD8B-71A5-096A-FDFAB2F24770}" v="4" dt="2020-03-11T11:10:02.047"/>
    <p1510:client id="{9D383E85-9F26-66C1-26DD-8E942F6BEE69}" v="583" dt="2020-03-09T13:28:01.600"/>
    <p1510:client id="{AD657EDE-943D-6A86-61A3-CF8FFE7D7856}" v="1" dt="2020-03-11T09:35:21.921"/>
    <p1510:client id="{B1D4E88B-BEA4-F4CF-E486-C482053CBD2A}" v="63" dt="2020-03-09T15:05:12.3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4" autoAdjust="0"/>
    <p:restoredTop sz="94221" autoAdjust="0"/>
  </p:normalViewPr>
  <p:slideViewPr>
    <p:cSldViewPr showGuides="1">
      <p:cViewPr varScale="1">
        <p:scale>
          <a:sx n="44" d="100"/>
          <a:sy n="44" d="100"/>
        </p:scale>
        <p:origin x="77" y="7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9BA989-D6FE-4CC7-8515-0DFC69E80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38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74AF73-3E71-4F02-8210-E2E1652963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531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57D8BB-BE16-4C37-8B00-04A219C1B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174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CB915-0F58-4300-AE08-8C86C5169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916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9B5DD7E-5CF1-4BC8-94C4-EF1EFC63B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04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D6A6FD-2B32-4C2C-BEAA-485842C249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86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41CF8685-529A-4490-8792-68656FCB1F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62750FA-BA37-4EF1-AF09-961CAA298C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E37BB79-872B-4D0C-BD3E-FC1438130A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225E4D7-E916-4911-A834-87743A6EE6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F87042-6E2E-49E3-B398-BD3116224AE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89C317C-3FA4-4655-8FE4-26493A3246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A101413C-9576-456C-B688-C0CABEAB297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2B00CA9-F5E1-42FB-91C9-DEEF2A01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CEB6363-ED59-47CD-9AC5-86BE00C75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2B0EC67-7C2A-476E-A1FB-9D93210472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7D5CEB3-97AC-4004-A160-B47E070D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017F69-6DC6-4C0D-BC6C-517AE911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4A51463-1CD0-4D42-BC09-9C0211F2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0CFBFF43-9CCE-480E-8544-C36731AAB8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69E640-317F-489B-95A8-1E6A8FD28E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A44F3E4-461B-48FC-B909-83D8F4EB2DF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9F34AD6-43AC-48B0-846D-EA645C1313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1391005B-7DD3-4A3A-9E74-5D411D37EB3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C89FC9A-ED4E-4188-94C5-BCF35029FA6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4DCBC65-C4F7-4523-AB96-AAB17A16C7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08EC700-9F71-458F-A38F-FCCB8F6C18D4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54BB45-78DE-410B-B0AD-5BD1FFCE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D2D3203-40E4-4BF4-AF08-5AA57AFC059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003EA1E8-5B6D-4CE2-B442-326FA06027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5F14CE2-F1F2-47D9-935E-53809D7025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185A2DD-A54E-4D32-B546-4B6915811B6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4A2E0BE-4F3D-4BB0-96F3-4DC9299A691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656B7F6F-E050-4C57-917E-32C16A5C43D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27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46A1586-9E27-474A-8A22-5125300E3F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1881191-9793-462D-ADAD-7023F208DF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677B0CB-484B-4DAA-B039-5D598AD4F5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B53F363-2617-45BD-927F-3BB8865CC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47EAAF8-5619-4AE1-8BF5-D9076208273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E1E5D9E-A613-4EDE-83A3-6393F2F4C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11803FE-8201-40B0-8029-0C725C6D574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92390EE-DD99-4D5F-A3BF-2AD1D45C7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67BFAD9-41D0-47A6-93D7-6F5E22430B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8EAB146-09B0-4CA0-BFF6-7719043678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64ED003-23EA-4830-9205-29BB246AB4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A6B6888-854A-493D-A86F-EBE2332D3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4E637EF-E64A-43B2-B733-DEB4B5C87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8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oftuni.bg/downloads/svn/python-advanced/Jan-2022/Python-OOP/04-Encapsulation/04-Encapsulation-Lab.doc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2/Python-OOP/04-Encapsulation/04-Encapsulation-Lab.doc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7.jp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0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C8A646-EACA-45B8-BA3C-4F6142FE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Benefits of Encapsulation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2486184"/>
            <a:ext cx="1866247" cy="18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34AE-4FCA-400F-9FAC-D20229D96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306" y="1359000"/>
            <a:ext cx="10710000" cy="2837866"/>
          </a:xfrm>
        </p:spPr>
        <p:txBody>
          <a:bodyPr/>
          <a:lstStyle/>
          <a:p>
            <a:r>
              <a:rPr lang="en-GB" sz="1900" dirty="0"/>
              <a:t>class Person:</a:t>
            </a:r>
          </a:p>
          <a:p>
            <a:r>
              <a:rPr lang="en-GB" sz="1900" dirty="0"/>
              <a:t>    def __init__(self, name, age=0):</a:t>
            </a:r>
          </a:p>
          <a:p>
            <a:r>
              <a:rPr lang="en-GB" sz="1900" dirty="0"/>
              <a:t>        self.name = name</a:t>
            </a:r>
          </a:p>
          <a:p>
            <a:r>
              <a:rPr lang="en-GB" sz="1900" dirty="0"/>
              <a:t>        self.</a:t>
            </a:r>
            <a:r>
              <a:rPr lang="en-GB" sz="1900" dirty="0">
                <a:solidFill>
                  <a:schemeClr val="bg1"/>
                </a:solidFill>
              </a:rPr>
              <a:t>__age</a:t>
            </a:r>
            <a:r>
              <a:rPr lang="en-GB" sz="1900" dirty="0"/>
              <a:t> = age</a:t>
            </a:r>
          </a:p>
          <a:p>
            <a:endParaRPr lang="en-GB" sz="1500" dirty="0"/>
          </a:p>
          <a:p>
            <a:r>
              <a:rPr lang="en-GB" sz="1900" dirty="0"/>
              <a:t>    def info(self):</a:t>
            </a:r>
          </a:p>
          <a:p>
            <a:r>
              <a:rPr lang="en-GB" sz="1900" dirty="0"/>
              <a:t>        print(</a:t>
            </a:r>
            <a:r>
              <a:rPr lang="en-GB" sz="1900" dirty="0" err="1"/>
              <a:t>f"I</a:t>
            </a:r>
            <a:r>
              <a:rPr lang="en-GB" sz="1900" dirty="0"/>
              <a:t> am {self.name}, {</a:t>
            </a:r>
            <a:r>
              <a:rPr lang="en-GB" sz="1900" dirty="0" err="1"/>
              <a:t>self.</a:t>
            </a:r>
            <a:r>
              <a:rPr lang="en-GB" sz="1900" dirty="0" err="1">
                <a:solidFill>
                  <a:schemeClr val="bg1"/>
                </a:solidFill>
              </a:rPr>
              <a:t>__age</a:t>
            </a:r>
            <a:r>
              <a:rPr lang="en-GB" sz="1900" dirty="0"/>
              <a:t>} years old.")</a:t>
            </a:r>
          </a:p>
          <a:p>
            <a:endParaRPr lang="en-GB" sz="1500" dirty="0"/>
          </a:p>
          <a:p>
            <a:r>
              <a:rPr lang="en-GB" sz="1900" dirty="0"/>
              <a:t>person = Person('Peter', 25)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Example: Double Underscore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64E627-77B9-4579-8C47-AA504ABDD9F6}"/>
              </a:ext>
            </a:extLst>
          </p:cNvPr>
          <p:cNvSpPr txBox="1">
            <a:spLocks/>
          </p:cNvSpPr>
          <p:nvPr/>
        </p:nvSpPr>
        <p:spPr>
          <a:xfrm>
            <a:off x="738306" y="4417766"/>
            <a:ext cx="10710000" cy="20461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i="1" dirty="0">
                <a:solidFill>
                  <a:schemeClr val="accent2"/>
                </a:solidFill>
              </a:rPr>
              <a:t># accessing data using the class method</a:t>
            </a:r>
          </a:p>
          <a:p>
            <a:r>
              <a:rPr lang="en-GB" sz="1900" dirty="0"/>
              <a:t>person.info()	</a:t>
            </a:r>
            <a:r>
              <a:rPr lang="en-GB" sz="1900" i="1" dirty="0">
                <a:solidFill>
                  <a:schemeClr val="accent2"/>
                </a:solidFill>
              </a:rPr>
              <a:t># I am Peter, 25 years old.</a:t>
            </a:r>
          </a:p>
          <a:p>
            <a:endParaRPr lang="en-GB" sz="1900" i="1" dirty="0">
              <a:solidFill>
                <a:schemeClr val="accent2"/>
              </a:solidFill>
            </a:endParaRPr>
          </a:p>
          <a:p>
            <a:r>
              <a:rPr lang="en-GB" sz="1900" i="1" dirty="0">
                <a:solidFill>
                  <a:schemeClr val="accent2"/>
                </a:solidFill>
              </a:rPr>
              <a:t># accessing data directly from outside</a:t>
            </a:r>
          </a:p>
          <a:p>
            <a:r>
              <a:rPr lang="en-GB" sz="1900" dirty="0"/>
              <a:t>print(person.name)	 </a:t>
            </a:r>
            <a:r>
              <a:rPr lang="en-GB" sz="1900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1900" dirty="0"/>
              <a:t>print(</a:t>
            </a:r>
            <a:r>
              <a:rPr lang="en-GB" sz="1900" dirty="0" err="1"/>
              <a:t>person.</a:t>
            </a:r>
            <a:r>
              <a:rPr lang="en-GB" sz="1900" dirty="0" err="1">
                <a:solidFill>
                  <a:schemeClr val="bg1"/>
                </a:solidFill>
              </a:rPr>
              <a:t>__age</a:t>
            </a:r>
            <a:r>
              <a:rPr lang="en-GB" sz="1900" dirty="0"/>
              <a:t>) </a:t>
            </a:r>
            <a:r>
              <a:rPr lang="en-GB" sz="1900" i="1" dirty="0">
                <a:solidFill>
                  <a:schemeClr val="accent2"/>
                </a:solidFill>
              </a:rPr>
              <a:t># </a:t>
            </a:r>
            <a:r>
              <a:rPr lang="en-GB" sz="1900" i="1" dirty="0" err="1">
                <a:solidFill>
                  <a:schemeClr val="accent2"/>
                </a:solidFill>
              </a:rPr>
              <a:t>AttributeError</a:t>
            </a:r>
            <a:r>
              <a:rPr lang="en-GB" sz="1900" i="1" dirty="0">
                <a:solidFill>
                  <a:schemeClr val="accent2"/>
                </a:solidFill>
              </a:rPr>
              <a:t>: 'Person' object has no attribute '__age'</a:t>
            </a:r>
          </a:p>
        </p:txBody>
      </p:sp>
    </p:spTree>
    <p:extLst>
      <p:ext uri="{BB962C8B-B14F-4D97-AF65-F5344CB8AC3E}">
        <p14:creationId xmlns:p14="http://schemas.microsoft.com/office/powerpoint/2010/main" val="751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1E33-4083-4382-9E2D-2BD34EBC1A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 Mangling a Variable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255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2AF4B7D-8D58-49BD-A5A3-3C86FFD945BD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Used to show that the variable </a:t>
            </a:r>
            <a:r>
              <a:rPr lang="en-US" sz="3600" b="1" dirty="0">
                <a:solidFill>
                  <a:schemeClr val="bg1"/>
                </a:solidFill>
              </a:rPr>
              <a:t>should not be accessed </a:t>
            </a:r>
            <a:r>
              <a:rPr lang="en-US" sz="3600" dirty="0"/>
              <a:t>outside the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Name Mangling a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84F4E48-D62B-4A93-98B4-9F78A0F0A77C}"/>
              </a:ext>
            </a:extLst>
          </p:cNvPr>
          <p:cNvSpPr txBox="1">
            <a:spLocks/>
          </p:cNvSpPr>
          <p:nvPr/>
        </p:nvSpPr>
        <p:spPr>
          <a:xfrm>
            <a:off x="1116000" y="2574000"/>
            <a:ext cx="9960000" cy="375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Car: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/>
              <a:t> = 200</a:t>
            </a:r>
          </a:p>
          <a:p>
            <a:r>
              <a:rPr lang="en-US" sz="2000" dirty="0"/>
              <a:t>     </a:t>
            </a:r>
          </a:p>
          <a:p>
            <a:r>
              <a:rPr lang="en-US" sz="2000" dirty="0"/>
              <a:t>    def drive(self):</a:t>
            </a:r>
          </a:p>
          <a:p>
            <a:r>
              <a:rPr lang="en-US" sz="2000" dirty="0"/>
              <a:t>        print('driving max speed ' + str(self.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/>
              <a:t>))</a:t>
            </a:r>
          </a:p>
          <a:p>
            <a:endParaRPr lang="en-US" sz="2000" dirty="0"/>
          </a:p>
          <a:p>
            <a:r>
              <a:rPr lang="en-US" sz="2000" dirty="0" err="1"/>
              <a:t>red_car</a:t>
            </a:r>
            <a:r>
              <a:rPr lang="en-US" sz="2000" dirty="0"/>
              <a:t> = Car()</a:t>
            </a:r>
          </a:p>
          <a:p>
            <a:r>
              <a:rPr lang="en-US" sz="2000" dirty="0" err="1"/>
              <a:t>red_car.drive</a:t>
            </a:r>
            <a:r>
              <a:rPr lang="en-US" sz="2000" dirty="0"/>
              <a:t>()           </a:t>
            </a:r>
            <a:r>
              <a:rPr lang="en-US" sz="2000" i="1" dirty="0">
                <a:solidFill>
                  <a:schemeClr val="accent2"/>
                </a:solidFill>
              </a:rPr>
              <a:t># driving max speed 200</a:t>
            </a:r>
          </a:p>
          <a:p>
            <a:r>
              <a:rPr lang="en-US" sz="2000" dirty="0"/>
              <a:t>red_car.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10  </a:t>
            </a:r>
            <a:r>
              <a:rPr lang="en-US" sz="2000" i="1" dirty="0">
                <a:solidFill>
                  <a:schemeClr val="accent2"/>
                </a:solidFill>
              </a:rPr>
              <a:t># won't change because it is name mangled</a:t>
            </a:r>
          </a:p>
          <a:p>
            <a:r>
              <a:rPr lang="en-US" sz="2000" dirty="0" err="1"/>
              <a:t>red_car.drive</a:t>
            </a:r>
            <a:r>
              <a:rPr lang="en-US" sz="2000" dirty="0"/>
              <a:t>()           </a:t>
            </a:r>
            <a:r>
              <a:rPr lang="en-US" sz="2000" i="1" dirty="0">
                <a:solidFill>
                  <a:schemeClr val="accent2"/>
                </a:solidFill>
              </a:rPr>
              <a:t># driving max speed 200</a:t>
            </a:r>
          </a:p>
        </p:txBody>
      </p:sp>
    </p:spTree>
    <p:extLst>
      <p:ext uri="{BB962C8B-B14F-4D97-AF65-F5344CB8AC3E}">
        <p14:creationId xmlns:p14="http://schemas.microsoft.com/office/powerpoint/2010/main" val="24494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Used to </a:t>
            </a:r>
            <a:r>
              <a:rPr lang="en-GB" sz="3400" b="1" dirty="0">
                <a:solidFill>
                  <a:schemeClr val="bg1"/>
                </a:solidFill>
              </a:rPr>
              <a:t>access and change </a:t>
            </a:r>
            <a:r>
              <a:rPr lang="en-GB" sz="3400" dirty="0"/>
              <a:t>the private variables as they are part of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709000"/>
            <a:ext cx="4737970" cy="3600198"/>
          </a:xfrm>
        </p:spPr>
        <p:txBody>
          <a:bodyPr/>
          <a:lstStyle/>
          <a:p>
            <a:r>
              <a:rPr lang="en-GB" sz="1700" dirty="0"/>
              <a:t>class Person:</a:t>
            </a:r>
          </a:p>
          <a:p>
            <a:r>
              <a:rPr lang="en-GB" sz="1700" dirty="0"/>
              <a:t>    def __init__(self, name, age=0):</a:t>
            </a:r>
          </a:p>
          <a:p>
            <a:r>
              <a:rPr lang="en-GB" sz="1700" dirty="0"/>
              <a:t>        self.name = name</a:t>
            </a:r>
          </a:p>
          <a:p>
            <a:r>
              <a:rPr lang="en-GB" sz="1700" dirty="0"/>
              <a:t>        self.</a:t>
            </a:r>
            <a:r>
              <a:rPr lang="en-GB" sz="1700" dirty="0">
                <a:solidFill>
                  <a:schemeClr val="bg1"/>
                </a:solidFill>
              </a:rPr>
              <a:t>__age </a:t>
            </a:r>
            <a:r>
              <a:rPr lang="en-GB" sz="1700" dirty="0"/>
              <a:t>= age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700" dirty="0"/>
              <a:t>def info(self):</a:t>
            </a:r>
          </a:p>
          <a:p>
            <a:r>
              <a:rPr lang="en-GB" sz="1700" dirty="0"/>
              <a:t>        print(self.name)</a:t>
            </a:r>
          </a:p>
          <a:p>
            <a:r>
              <a:rPr lang="en-GB" sz="1700" dirty="0"/>
              <a:t>        print(self.</a:t>
            </a:r>
            <a:r>
              <a:rPr lang="en-GB" sz="1700" dirty="0">
                <a:solidFill>
                  <a:schemeClr val="bg1"/>
                </a:solidFill>
              </a:rPr>
              <a:t>__age</a:t>
            </a:r>
            <a:r>
              <a:rPr lang="en-GB" sz="1700" dirty="0"/>
              <a:t>)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700" dirty="0"/>
              <a:t>def </a:t>
            </a:r>
            <a:r>
              <a:rPr lang="en-GB" sz="1700" dirty="0">
                <a:solidFill>
                  <a:schemeClr val="bg1"/>
                </a:solidFill>
              </a:rPr>
              <a:t>get_age</a:t>
            </a:r>
            <a:r>
              <a:rPr lang="en-GB" sz="1700" dirty="0"/>
              <a:t>(self):</a:t>
            </a:r>
            <a:r>
              <a:rPr lang="bg-BG" sz="1700" dirty="0"/>
              <a:t> </a:t>
            </a:r>
            <a:r>
              <a:rPr lang="en-US" sz="1700" dirty="0"/>
              <a:t>      </a:t>
            </a:r>
            <a:r>
              <a:rPr lang="en-GB" sz="1700" i="1" dirty="0">
                <a:solidFill>
                  <a:schemeClr val="accent2"/>
                </a:solidFill>
              </a:rPr>
              <a:t># </a:t>
            </a:r>
            <a:r>
              <a:rPr lang="en-US" sz="1700" i="1" dirty="0">
                <a:solidFill>
                  <a:schemeClr val="accent2"/>
                </a:solidFill>
              </a:rPr>
              <a:t>getter</a:t>
            </a:r>
            <a:endParaRPr lang="en-GB" sz="1700" dirty="0"/>
          </a:p>
          <a:p>
            <a:r>
              <a:rPr lang="en-GB" sz="1700" dirty="0"/>
              <a:t>        print(self.</a:t>
            </a:r>
            <a:r>
              <a:rPr lang="en-GB" sz="1700" dirty="0">
                <a:solidFill>
                  <a:schemeClr val="bg1"/>
                </a:solidFill>
              </a:rPr>
              <a:t>__age</a:t>
            </a:r>
            <a:r>
              <a:rPr lang="en-GB" sz="1700" dirty="0"/>
              <a:t>)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700" dirty="0"/>
              <a:t>def </a:t>
            </a:r>
            <a:r>
              <a:rPr lang="en-GB" sz="1700" dirty="0">
                <a:solidFill>
                  <a:schemeClr val="bg1"/>
                </a:solidFill>
              </a:rPr>
              <a:t>set_age</a:t>
            </a:r>
            <a:r>
              <a:rPr lang="en-GB" sz="1700" dirty="0"/>
              <a:t>(self, age):  </a:t>
            </a:r>
            <a:r>
              <a:rPr lang="en-GB" sz="1700" i="1" dirty="0">
                <a:solidFill>
                  <a:schemeClr val="accent2"/>
                </a:solidFill>
              </a:rPr>
              <a:t># </a:t>
            </a:r>
            <a:r>
              <a:rPr lang="en-US" sz="1700" i="1" dirty="0">
                <a:solidFill>
                  <a:schemeClr val="accent2"/>
                </a:solidFill>
              </a:rPr>
              <a:t>setter</a:t>
            </a:r>
            <a:endParaRPr lang="en-GB" sz="1700" dirty="0"/>
          </a:p>
          <a:p>
            <a:r>
              <a:rPr lang="en-GB" sz="1700" dirty="0"/>
              <a:t>        self.</a:t>
            </a:r>
            <a:r>
              <a:rPr lang="en-GB" sz="1700" dirty="0">
                <a:solidFill>
                  <a:schemeClr val="bg1"/>
                </a:solidFill>
              </a:rPr>
              <a:t>__age </a:t>
            </a:r>
            <a:r>
              <a:rPr lang="en-GB" sz="1700" dirty="0"/>
              <a:t>= 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 and Setter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ADA42CF-D65F-490A-8B46-CE0C3851D85C}"/>
              </a:ext>
            </a:extLst>
          </p:cNvPr>
          <p:cNvSpPr txBox="1">
            <a:spLocks/>
          </p:cNvSpPr>
          <p:nvPr/>
        </p:nvSpPr>
        <p:spPr>
          <a:xfrm>
            <a:off x="6231000" y="2709000"/>
            <a:ext cx="5085000" cy="2659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person = Person('Peter', 25)</a:t>
            </a:r>
          </a:p>
          <a:p>
            <a:endParaRPr lang="en-GB" sz="1000" dirty="0"/>
          </a:p>
          <a:p>
            <a:r>
              <a:rPr lang="en-GB" sz="1800" i="1" dirty="0">
                <a:solidFill>
                  <a:schemeClr val="accent2"/>
                </a:solidFill>
              </a:rPr>
              <a:t># accessing data using class method</a:t>
            </a:r>
          </a:p>
          <a:p>
            <a:r>
              <a:rPr lang="en-GB" sz="1800" dirty="0"/>
              <a:t>person.info()	</a:t>
            </a:r>
            <a:r>
              <a:rPr lang="en-GB" sz="1800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1800" dirty="0"/>
              <a:t>		</a:t>
            </a:r>
            <a:r>
              <a:rPr lang="en-GB" sz="1800" dirty="0">
                <a:solidFill>
                  <a:schemeClr val="accent2"/>
                </a:solidFill>
              </a:rPr>
              <a:t># 25</a:t>
            </a:r>
          </a:p>
          <a:p>
            <a:endParaRPr lang="en-GB" sz="1000" dirty="0">
              <a:solidFill>
                <a:schemeClr val="accent2"/>
              </a:solidFill>
            </a:endParaRPr>
          </a:p>
          <a:p>
            <a:r>
              <a:rPr lang="en-GB" sz="1800" i="1" dirty="0">
                <a:solidFill>
                  <a:schemeClr val="accent2"/>
                </a:solidFill>
              </a:rPr>
              <a:t># changing age using setter</a:t>
            </a:r>
          </a:p>
          <a:p>
            <a:r>
              <a:rPr lang="en-GB" sz="1800" dirty="0"/>
              <a:t>person.</a:t>
            </a:r>
            <a:r>
              <a:rPr lang="en-GB" sz="1800" dirty="0">
                <a:solidFill>
                  <a:schemeClr val="bg1"/>
                </a:solidFill>
              </a:rPr>
              <a:t>set_age</a:t>
            </a:r>
            <a:r>
              <a:rPr lang="en-GB" sz="1800" dirty="0"/>
              <a:t>(26)</a:t>
            </a:r>
          </a:p>
          <a:p>
            <a:r>
              <a:rPr lang="en-GB" sz="1800" dirty="0"/>
              <a:t>person.</a:t>
            </a:r>
            <a:r>
              <a:rPr lang="en-GB" sz="1800" dirty="0">
                <a:solidFill>
                  <a:schemeClr val="bg1"/>
                </a:solidFill>
              </a:rPr>
              <a:t>get_age</a:t>
            </a:r>
            <a:r>
              <a:rPr lang="en-GB" sz="1800" dirty="0"/>
              <a:t>()	</a:t>
            </a:r>
            <a:r>
              <a:rPr lang="en-GB" sz="1800" dirty="0">
                <a:solidFill>
                  <a:schemeClr val="accent2"/>
                </a:solidFill>
              </a:rPr>
              <a:t># 26</a:t>
            </a:r>
          </a:p>
        </p:txBody>
      </p:sp>
    </p:spTree>
    <p:extLst>
      <p:ext uri="{BB962C8B-B14F-4D97-AF65-F5344CB8AC3E}">
        <p14:creationId xmlns:p14="http://schemas.microsoft.com/office/powerpoint/2010/main" val="37010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4016" y="4682934"/>
            <a:ext cx="5361984" cy="1362846"/>
          </a:xfrm>
        </p:spPr>
        <p:txBody>
          <a:bodyPr/>
          <a:lstStyle/>
          <a:p>
            <a:r>
              <a:rPr lang="en-US" dirty="0"/>
              <a:t>person = Person("George", 32)</a:t>
            </a:r>
          </a:p>
          <a:p>
            <a:r>
              <a:rPr lang="en-US" dirty="0"/>
              <a:t>print(person.get_name())</a:t>
            </a:r>
          </a:p>
          <a:p>
            <a:r>
              <a:rPr lang="en-US" dirty="0"/>
              <a:t>print(person.get_age())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600" dirty="0"/>
              <a:t>. Upon initialization it should receive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name mangled properties -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get_age</a:t>
            </a:r>
            <a:r>
              <a:rPr lang="en-US" sz="3600" dirty="0"/>
              <a:t> methods to return their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03523" y="5194570"/>
            <a:ext cx="515566" cy="4182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26612" y="4867824"/>
            <a:ext cx="1364388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George</a:t>
            </a:r>
          </a:p>
          <a:p>
            <a:r>
              <a:rPr lang="en-US" dirty="0"/>
              <a:t>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923F47-C13C-4404-A584-FF9BB7545E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FCDCED-38AD-4F2A-887C-B988C4B676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8500" y="1809000"/>
            <a:ext cx="6615000" cy="4399960"/>
          </a:xfrm>
        </p:spPr>
        <p:txBody>
          <a:bodyPr/>
          <a:lstStyle/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__init__(self, name, age):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__name</a:t>
            </a:r>
            <a:r>
              <a:rPr lang="en-US" sz="2600" dirty="0"/>
              <a:t> = name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__age</a:t>
            </a:r>
            <a:r>
              <a:rPr lang="en-US" sz="2600" dirty="0"/>
              <a:t> = age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get_name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self.</a:t>
            </a:r>
            <a:r>
              <a:rPr lang="en-US" sz="2600" dirty="0">
                <a:solidFill>
                  <a:schemeClr val="bg1"/>
                </a:solidFill>
              </a:rPr>
              <a:t>__name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get_age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self.</a:t>
            </a:r>
            <a:r>
              <a:rPr lang="en-US" sz="2600" dirty="0">
                <a:solidFill>
                  <a:schemeClr val="bg1"/>
                </a:solidFill>
              </a:rPr>
              <a:t>__age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26421C-FF32-4ECD-8520-A19CE7F11A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Mammal</a:t>
            </a:r>
            <a:r>
              <a:rPr lang="en-US" sz="3600" dirty="0"/>
              <a:t>. Upon initialization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sound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Name mangle a class attribute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kingdom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= "animals"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three more instance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make_sound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</a:t>
            </a:r>
            <a:r>
              <a:rPr lang="en-US" sz="3400" b="1" dirty="0">
                <a:solidFill>
                  <a:schemeClr val="bg1"/>
                </a:solidFill>
              </a:rPr>
              <a:t>"{name} makes {sound}"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get_kingdom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the private </a:t>
            </a:r>
            <a:r>
              <a:rPr lang="en-US" sz="3400" b="1" dirty="0">
                <a:solidFill>
                  <a:schemeClr val="bg1"/>
                </a:solidFill>
              </a:rPr>
              <a:t>kingdom</a:t>
            </a:r>
            <a:r>
              <a:rPr lang="en-US" sz="3400" dirty="0"/>
              <a:t> attribute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info()</a:t>
            </a:r>
            <a:r>
              <a:rPr lang="en-US" sz="3400" dirty="0"/>
              <a:t> - returns </a:t>
            </a:r>
            <a:r>
              <a:rPr lang="en-US" sz="3400" b="1" dirty="0">
                <a:solidFill>
                  <a:schemeClr val="bg1"/>
                </a:solidFill>
              </a:rPr>
              <a:t>"{name} is of type {type}"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400C184-2BEA-444E-8A19-0553E6166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032ED1-8E98-4495-B81F-EFD492B6CC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1000" y="1328494"/>
            <a:ext cx="8550000" cy="5178506"/>
          </a:xfrm>
        </p:spPr>
        <p:txBody>
          <a:bodyPr/>
          <a:lstStyle/>
          <a:p>
            <a:r>
              <a:rPr lang="en-US" sz="2200" dirty="0"/>
              <a:t>class Mammal: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__kingdom</a:t>
            </a:r>
            <a:r>
              <a:rPr lang="en-US" sz="2200" dirty="0"/>
              <a:t> = 'animals'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__init__(self, name, type, sound):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make_sound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f"{self.name} makes {</a:t>
            </a:r>
            <a:r>
              <a:rPr lang="en-US" sz="2200" dirty="0" err="1"/>
              <a:t>self.sound</a:t>
            </a:r>
            <a:r>
              <a:rPr lang="en-US" sz="2200" dirty="0"/>
              <a:t>}"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get_kingdom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self.__kingdom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info(self):</a:t>
            </a:r>
          </a:p>
          <a:p>
            <a:r>
              <a:rPr lang="en-US" sz="2200" dirty="0"/>
              <a:t>        return f"{self.name} is of type {</a:t>
            </a:r>
            <a:r>
              <a:rPr lang="en-US" sz="2200" dirty="0" err="1"/>
              <a:t>self.type</a:t>
            </a:r>
            <a:r>
              <a:rPr lang="en-US" sz="2200" dirty="0"/>
              <a:t>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B25951-BE93-47B0-AB60-C6D16502F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The "pythonic" way of defining </a:t>
            </a:r>
            <a:r>
              <a:rPr lang="en-GB" sz="3600" b="1" dirty="0">
                <a:solidFill>
                  <a:schemeClr val="bg1"/>
                </a:solidFill>
              </a:rPr>
              <a:t>getters and setters </a:t>
            </a:r>
            <a:r>
              <a:rPr lang="en-GB" sz="3600" dirty="0"/>
              <a:t>is using </a:t>
            </a:r>
            <a:r>
              <a:rPr lang="en-GB" sz="3600" b="1" dirty="0">
                <a:solidFill>
                  <a:schemeClr val="bg1"/>
                </a:solidFill>
              </a:rPr>
              <a:t>properties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By defining properties, you can </a:t>
            </a:r>
            <a:r>
              <a:rPr lang="en-GB" sz="3600" b="1" dirty="0">
                <a:solidFill>
                  <a:schemeClr val="bg1"/>
                </a:solidFill>
              </a:rPr>
              <a:t>change</a:t>
            </a:r>
            <a:r>
              <a:rPr lang="en-GB" sz="3600" dirty="0"/>
              <a:t> the </a:t>
            </a:r>
            <a:r>
              <a:rPr lang="en-GB" sz="3600" b="1" dirty="0">
                <a:solidFill>
                  <a:schemeClr val="bg1"/>
                </a:solidFill>
              </a:rPr>
              <a:t>internal implementation </a:t>
            </a:r>
            <a:r>
              <a:rPr lang="en-GB" sz="3600" dirty="0"/>
              <a:t>of a class without affecting the program</a:t>
            </a:r>
            <a:endParaRPr lang="bg-BG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000" y="3890535"/>
            <a:ext cx="4320000" cy="2764965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__init__(self, age=0):</a:t>
            </a:r>
          </a:p>
          <a:p>
            <a:r>
              <a:rPr lang="en-GB" sz="1600" dirty="0"/>
              <a:t>        self.age = age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@property</a:t>
            </a:r>
          </a:p>
          <a:p>
            <a:r>
              <a:rPr lang="en-GB" sz="1600" dirty="0"/>
              <a:t>    def age(self):</a:t>
            </a:r>
          </a:p>
          <a:p>
            <a:r>
              <a:rPr lang="en-GB" sz="1600" dirty="0"/>
              <a:t>        return </a:t>
            </a:r>
            <a:r>
              <a:rPr lang="en-GB" sz="1600" dirty="0" err="1"/>
              <a:t>self.__age</a:t>
            </a:r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@age.setter</a:t>
            </a:r>
          </a:p>
          <a:p>
            <a:r>
              <a:rPr lang="en-GB" sz="1600" dirty="0"/>
              <a:t>    def age(self, age):</a:t>
            </a:r>
          </a:p>
          <a:p>
            <a:r>
              <a:rPr lang="en-GB" sz="1600" dirty="0"/>
              <a:t>        if age &lt; 18: </a:t>
            </a:r>
            <a:r>
              <a:rPr lang="en-GB" sz="1600" dirty="0" err="1"/>
              <a:t>self.__age</a:t>
            </a:r>
            <a:r>
              <a:rPr lang="en-GB" sz="1600" dirty="0"/>
              <a:t> = 18</a:t>
            </a:r>
          </a:p>
          <a:p>
            <a:r>
              <a:rPr lang="en-GB" sz="1600" dirty="0"/>
              <a:t>        else: </a:t>
            </a:r>
            <a:r>
              <a:rPr lang="en-GB" sz="1600" dirty="0" err="1"/>
              <a:t>self.__age</a:t>
            </a:r>
            <a:r>
              <a:rPr lang="en-GB" sz="1600" dirty="0"/>
              <a:t> = 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Getters and Setters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C9694-3DDF-4A41-8CE1-A6E2DFA2F75A}"/>
              </a:ext>
            </a:extLst>
          </p:cNvPr>
          <p:cNvSpPr txBox="1">
            <a:spLocks/>
          </p:cNvSpPr>
          <p:nvPr/>
        </p:nvSpPr>
        <p:spPr>
          <a:xfrm>
            <a:off x="6906000" y="4599000"/>
            <a:ext cx="3375000" cy="13681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person = Person(25)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25</a:t>
            </a:r>
          </a:p>
          <a:p>
            <a:r>
              <a:rPr lang="en-GB" sz="1800" dirty="0"/>
              <a:t>person.age = 10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18</a:t>
            </a:r>
          </a:p>
        </p:txBody>
      </p:sp>
    </p:spTree>
    <p:extLst>
      <p:ext uri="{BB962C8B-B14F-4D97-AF65-F5344CB8AC3E}">
        <p14:creationId xmlns:p14="http://schemas.microsoft.com/office/powerpoint/2010/main" val="40518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Getters and Setters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C2A4B3-7B1F-4135-9F3F-FB527B33BA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E7DC4CB-48F9-418F-854F-07C645E8472E}"/>
              </a:ext>
            </a:extLst>
          </p:cNvPr>
          <p:cNvSpPr txBox="1">
            <a:spLocks/>
          </p:cNvSpPr>
          <p:nvPr/>
        </p:nvSpPr>
        <p:spPr>
          <a:xfrm>
            <a:off x="2653500" y="1294142"/>
            <a:ext cx="6885000" cy="5441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class Car:</a:t>
            </a:r>
          </a:p>
          <a:p>
            <a:r>
              <a:rPr lang="en-GB" sz="1600" dirty="0"/>
              <a:t>    def __init__(self, </a:t>
            </a:r>
            <a:r>
              <a:rPr lang="en-GB" sz="1600" dirty="0" err="1"/>
              <a:t>max_speed</a:t>
            </a:r>
            <a:r>
              <a:rPr lang="en-GB" sz="1600" dirty="0"/>
              <a:t>: int):</a:t>
            </a:r>
          </a:p>
          <a:p>
            <a:r>
              <a:rPr lang="en-GB" sz="1600" dirty="0"/>
              <a:t>        self.</a:t>
            </a:r>
            <a:r>
              <a:rPr lang="en-GB" sz="1600" dirty="0">
                <a:solidFill>
                  <a:schemeClr val="bg1"/>
                </a:solidFill>
              </a:rPr>
              <a:t>max_speed </a:t>
            </a:r>
            <a:r>
              <a:rPr lang="en-GB" sz="1600" dirty="0"/>
              <a:t>= </a:t>
            </a:r>
            <a:r>
              <a:rPr lang="en-GB" sz="1600" dirty="0" err="1"/>
              <a:t>max_speed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    def drive(self):</a:t>
            </a:r>
          </a:p>
          <a:p>
            <a:r>
              <a:rPr lang="en-GB" sz="1600" dirty="0"/>
              <a:t>        print('driving max speed ' + str(self.max_speed))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@property</a:t>
            </a:r>
          </a:p>
          <a:p>
            <a:r>
              <a:rPr lang="en-GB" sz="1600" dirty="0"/>
              <a:t>    def max_speed(self):</a:t>
            </a:r>
          </a:p>
          <a:p>
            <a:r>
              <a:rPr lang="en-GB" sz="1600" dirty="0"/>
              <a:t>        return self.</a:t>
            </a:r>
            <a:r>
              <a:rPr lang="en-GB" sz="1600" dirty="0">
                <a:solidFill>
                  <a:schemeClr val="bg1"/>
                </a:solidFill>
              </a:rPr>
              <a:t>__max_speed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@max_speed.setter</a:t>
            </a:r>
          </a:p>
          <a:p>
            <a:r>
              <a:rPr lang="en-GB" sz="1600" dirty="0"/>
              <a:t>    def max_speed(self, value):</a:t>
            </a:r>
          </a:p>
          <a:p>
            <a:r>
              <a:rPr lang="en-GB" sz="1600" dirty="0"/>
              <a:t>        if value &gt; 447:</a:t>
            </a:r>
          </a:p>
          <a:p>
            <a:r>
              <a:rPr lang="en-GB" sz="1600" dirty="0"/>
              <a:t>            value = 447</a:t>
            </a:r>
          </a:p>
          <a:p>
            <a:r>
              <a:rPr lang="en-GB" sz="1600" dirty="0"/>
              <a:t>        self.</a:t>
            </a:r>
            <a:r>
              <a:rPr lang="en-GB" sz="1600" dirty="0">
                <a:solidFill>
                  <a:schemeClr val="bg1"/>
                </a:solidFill>
              </a:rPr>
              <a:t>__max_speed </a:t>
            </a:r>
            <a:r>
              <a:rPr lang="en-GB" sz="1600" dirty="0"/>
              <a:t>= value</a:t>
            </a:r>
          </a:p>
          <a:p>
            <a:endParaRPr lang="en-GB" sz="1600" dirty="0"/>
          </a:p>
          <a:p>
            <a:r>
              <a:rPr lang="en-GB" sz="1600" dirty="0"/>
              <a:t>red_car = Car(200)</a:t>
            </a:r>
          </a:p>
          <a:p>
            <a:r>
              <a:rPr lang="en-GB" sz="1600" dirty="0" err="1"/>
              <a:t>red_car.drive</a:t>
            </a:r>
            <a:r>
              <a:rPr lang="en-GB" sz="1600" dirty="0"/>
              <a:t>()             </a:t>
            </a:r>
            <a:r>
              <a:rPr lang="en-GB" sz="1600" i="1" dirty="0">
                <a:solidFill>
                  <a:schemeClr val="accent2"/>
                </a:solidFill>
              </a:rPr>
              <a:t># driving max speed 200</a:t>
            </a:r>
          </a:p>
          <a:p>
            <a:r>
              <a:rPr lang="en-GB" sz="1600" dirty="0"/>
              <a:t>red_car.</a:t>
            </a:r>
            <a:r>
              <a:rPr lang="en-GB" sz="1600" dirty="0">
                <a:solidFill>
                  <a:schemeClr val="bg1"/>
                </a:solidFill>
              </a:rPr>
              <a:t>max_speed </a:t>
            </a:r>
            <a:r>
              <a:rPr lang="en-GB" sz="1600" dirty="0"/>
              <a:t>= 512     </a:t>
            </a:r>
            <a:r>
              <a:rPr lang="en-GB" sz="1600" i="1" dirty="0">
                <a:solidFill>
                  <a:schemeClr val="accent2"/>
                </a:solidFill>
              </a:rPr>
              <a:t># changes the speed</a:t>
            </a:r>
            <a:r>
              <a:rPr lang="bg-BG" sz="1600" i="1" dirty="0">
                <a:solidFill>
                  <a:schemeClr val="accent2"/>
                </a:solidFill>
              </a:rPr>
              <a:t> </a:t>
            </a:r>
            <a:r>
              <a:rPr lang="en-US" sz="1600" i="1" dirty="0">
                <a:solidFill>
                  <a:schemeClr val="accent2"/>
                </a:solidFill>
              </a:rPr>
              <a:t>to 447</a:t>
            </a:r>
            <a:endParaRPr lang="en-GB" sz="1600" i="1" dirty="0">
              <a:solidFill>
                <a:schemeClr val="accent2"/>
              </a:solidFill>
            </a:endParaRPr>
          </a:p>
          <a:p>
            <a:r>
              <a:rPr lang="en-GB" sz="1600" dirty="0" err="1"/>
              <a:t>red_car.drive</a:t>
            </a:r>
            <a:r>
              <a:rPr lang="en-GB" sz="1600" dirty="0"/>
              <a:t>()             </a:t>
            </a:r>
            <a:r>
              <a:rPr lang="en-GB" sz="1600" i="1" dirty="0">
                <a:solidFill>
                  <a:schemeClr val="accent2"/>
                </a:solidFill>
              </a:rPr>
              <a:t># driving max speed 447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5278CDC-313A-479A-9945-C9F1361821DB}"/>
              </a:ext>
            </a:extLst>
          </p:cNvPr>
          <p:cNvSpPr/>
          <p:nvPr/>
        </p:nvSpPr>
        <p:spPr bwMode="auto">
          <a:xfrm>
            <a:off x="8166000" y="3924000"/>
            <a:ext cx="2385000" cy="1440000"/>
          </a:xfrm>
          <a:prstGeom prst="wedgeRoundRectCallout">
            <a:avLst>
              <a:gd name="adj1" fmla="val -60389"/>
              <a:gd name="adj2" fmla="val 14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properties only if needed</a:t>
            </a:r>
          </a:p>
        </p:txBody>
      </p:sp>
    </p:spTree>
    <p:extLst>
      <p:ext uri="{BB962C8B-B14F-4D97-AF65-F5344CB8AC3E}">
        <p14:creationId xmlns:p14="http://schemas.microsoft.com/office/powerpoint/2010/main" val="26221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Definition</a:t>
            </a:r>
          </a:p>
          <a:p>
            <a:r>
              <a:rPr lang="en-US" dirty="0"/>
              <a:t>Name Mangling a Variable</a:t>
            </a:r>
            <a:endParaRPr lang="bg-BG" dirty="0"/>
          </a:p>
          <a:p>
            <a:r>
              <a:rPr lang="en-US" dirty="0"/>
              <a:t>Name Mangling a Method</a:t>
            </a:r>
            <a:endParaRPr lang="bg-BG" dirty="0"/>
          </a:p>
          <a:p>
            <a:r>
              <a:rPr lang="en-US" dirty="0"/>
              <a:t>Built-in Functions for Accessing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0DF056-4EAF-42DF-B697-D4F5FCC5B4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should use Python properties to </a:t>
            </a:r>
            <a:r>
              <a:rPr lang="en-US" b="1" dirty="0">
                <a:solidFill>
                  <a:schemeClr val="bg1"/>
                </a:solidFill>
              </a:rPr>
              <a:t>apply rules </a:t>
            </a:r>
            <a:r>
              <a:rPr lang="en-US" dirty="0"/>
              <a:t>to an attribute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3501" y="2102552"/>
            <a:ext cx="8775000" cy="4404448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</a:t>
            </a:r>
            <a:r>
              <a:rPr lang="en-GB" sz="2000" dirty="0" err="1"/>
              <a:t>init</a:t>
            </a:r>
            <a:r>
              <a:rPr lang="en-GB" sz="2000" dirty="0"/>
              <a:t>__(self, name, age):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self.age</a:t>
            </a:r>
            <a:r>
              <a:rPr lang="en-GB" sz="2000" dirty="0"/>
              <a:t> = age</a:t>
            </a:r>
          </a:p>
          <a:p>
            <a:endParaRPr lang="en-GB" sz="1000" dirty="0"/>
          </a:p>
          <a:p>
            <a:r>
              <a:rPr lang="en-GB" sz="2000" dirty="0"/>
              <a:t>    @property</a:t>
            </a:r>
          </a:p>
          <a:p>
            <a:r>
              <a:rPr lang="en-GB" sz="2000" dirty="0"/>
              <a:t>    def age(self):</a:t>
            </a:r>
          </a:p>
          <a:p>
            <a:r>
              <a:rPr lang="en-GB" sz="2000" dirty="0"/>
              <a:t>        return </a:t>
            </a:r>
            <a:r>
              <a:rPr lang="en-GB" sz="2000" dirty="0" err="1"/>
              <a:t>self.__age</a:t>
            </a:r>
            <a:endParaRPr lang="en-GB" sz="2000" dirty="0"/>
          </a:p>
          <a:p>
            <a:endParaRPr lang="en-GB" sz="1000" dirty="0"/>
          </a:p>
          <a:p>
            <a:r>
              <a:rPr lang="en-GB" sz="2000" dirty="0"/>
              <a:t>    @age.</a:t>
            </a:r>
            <a:r>
              <a:rPr lang="en-GB" sz="2000" dirty="0">
                <a:solidFill>
                  <a:schemeClr val="bg1"/>
                </a:solidFill>
              </a:rPr>
              <a:t>setter</a:t>
            </a:r>
          </a:p>
          <a:p>
            <a:r>
              <a:rPr lang="en-GB" sz="2000" dirty="0"/>
              <a:t>    def age(self, value):</a:t>
            </a:r>
          </a:p>
          <a:p>
            <a:r>
              <a:rPr lang="en-GB" sz="2000" dirty="0"/>
              <a:t>        if value &lt;= 0: </a:t>
            </a:r>
          </a:p>
          <a:p>
            <a:r>
              <a:rPr lang="en-GB" sz="2000" dirty="0"/>
              <a:t>            </a:t>
            </a:r>
            <a:r>
              <a:rPr lang="en-GB" sz="2000" dirty="0">
                <a:solidFill>
                  <a:schemeClr val="bg1"/>
                </a:solidFill>
              </a:rPr>
              <a:t>raise Exception</a:t>
            </a:r>
            <a:r>
              <a:rPr lang="en-GB" sz="2000" dirty="0"/>
              <a:t>("Age must be greater than zero")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self.__age</a:t>
            </a:r>
            <a:r>
              <a:rPr lang="en-GB" sz="2000" dirty="0"/>
              <a:t> =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Getters and Setters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8A8AAAEC-FFDF-4575-A268-8CAB8CF43D10}"/>
              </a:ext>
            </a:extLst>
          </p:cNvPr>
          <p:cNvSpPr/>
          <p:nvPr/>
        </p:nvSpPr>
        <p:spPr bwMode="auto">
          <a:xfrm>
            <a:off x="7806000" y="2425063"/>
            <a:ext cx="3610596" cy="1575000"/>
          </a:xfrm>
          <a:prstGeom prst="wedgeRoundRectCallout">
            <a:avLst>
              <a:gd name="adj1" fmla="val -28418"/>
              <a:gd name="adj2" fmla="val 586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exception will be thrown on any attempt to violate the rule</a:t>
            </a:r>
            <a:endParaRPr lang="en-GB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9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Profile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42297686-641F-44B6-BB80-B55A7455F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597011"/>
            <a:ext cx="4374000" cy="43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20F-F9E5-4B3B-9DA7-1918246449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 Mangling a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7609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865981" y="2619000"/>
            <a:ext cx="6320937" cy="2597672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__init__(self):</a:t>
            </a:r>
          </a:p>
          <a:p>
            <a:r>
              <a:rPr lang="en-GB" sz="1600" dirty="0"/>
              <a:t>        self.first_name = 'Peter'</a:t>
            </a:r>
          </a:p>
          <a:p>
            <a:r>
              <a:rPr lang="en-GB" sz="1600" dirty="0"/>
              <a:t>        self.last_name = 'Parker'</a:t>
            </a:r>
          </a:p>
          <a:p>
            <a:endParaRPr lang="en-GB" sz="1000" dirty="0"/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__full_name</a:t>
            </a:r>
            <a:r>
              <a:rPr lang="en-GB" sz="1600" dirty="0"/>
              <a:t>(self):</a:t>
            </a:r>
          </a:p>
          <a:p>
            <a:r>
              <a:rPr lang="en-GB" sz="1600" dirty="0"/>
              <a:t>        return f'{self.first_name} {self.last_name}'</a:t>
            </a:r>
          </a:p>
          <a:p>
            <a:endParaRPr lang="en-GB" sz="1000" dirty="0"/>
          </a:p>
          <a:p>
            <a:r>
              <a:rPr lang="en-GB" sz="1600" dirty="0"/>
              <a:t>    def info(self):</a:t>
            </a:r>
          </a:p>
          <a:p>
            <a:r>
              <a:rPr lang="en-GB" sz="1600" dirty="0"/>
              <a:t>        return self.</a:t>
            </a:r>
            <a:r>
              <a:rPr lang="en-GB" sz="1600" dirty="0">
                <a:solidFill>
                  <a:schemeClr val="bg1"/>
                </a:solidFill>
              </a:rPr>
              <a:t>__full_name()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269000"/>
            <a:ext cx="11679314" cy="153737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 is a </a:t>
            </a:r>
            <a:r>
              <a:rPr lang="en-GB" sz="3600" b="1" dirty="0">
                <a:solidFill>
                  <a:schemeClr val="bg1"/>
                </a:solidFill>
              </a:rPr>
              <a:t>class method </a:t>
            </a:r>
            <a:r>
              <a:rPr lang="en-GB" sz="3600" dirty="0"/>
              <a:t>that should only be called from </a:t>
            </a:r>
            <a:r>
              <a:rPr lang="en-GB" sz="3600" b="1" dirty="0">
                <a:solidFill>
                  <a:schemeClr val="bg1"/>
                </a:solidFill>
              </a:rPr>
              <a:t>inside the class</a:t>
            </a:r>
            <a:r>
              <a:rPr lang="en-GB" sz="3600" dirty="0"/>
              <a:t> where it is defined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 a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7DDF0A-C1A8-4E97-A0DB-40E1152582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A7FD1D3-D1FB-469A-B3E2-613EE60B403C}"/>
              </a:ext>
            </a:extLst>
          </p:cNvPr>
          <p:cNvSpPr txBox="1">
            <a:spLocks/>
          </p:cNvSpPr>
          <p:nvPr/>
        </p:nvSpPr>
        <p:spPr>
          <a:xfrm>
            <a:off x="2865982" y="5319000"/>
            <a:ext cx="6320937" cy="1240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person = Person()</a:t>
            </a:r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info()</a:t>
            </a:r>
            <a:r>
              <a:rPr lang="en-GB" sz="1600" dirty="0"/>
              <a:t>)	</a:t>
            </a:r>
            <a:r>
              <a:rPr lang="en-GB" sz="1600" dirty="0">
                <a:solidFill>
                  <a:schemeClr val="accent2"/>
                </a:solidFill>
              </a:rPr>
              <a:t>              </a:t>
            </a:r>
            <a:r>
              <a:rPr lang="en-GB" sz="1600" i="1" dirty="0">
                <a:solidFill>
                  <a:schemeClr val="accent2"/>
                </a:solidFill>
              </a:rPr>
              <a:t># Peter Parker</a:t>
            </a:r>
            <a:endParaRPr lang="en-GB" sz="1600" i="1" dirty="0"/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__full_name(</a:t>
            </a:r>
            <a:r>
              <a:rPr lang="en-GB" sz="1600" dirty="0"/>
              <a:t>))	   </a:t>
            </a:r>
            <a:r>
              <a:rPr lang="en-GB" sz="1600" i="1" dirty="0">
                <a:solidFill>
                  <a:schemeClr val="accent2"/>
                </a:solidFill>
              </a:rPr>
              <a:t># AttributeError</a:t>
            </a:r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_Person__full_name()</a:t>
            </a:r>
            <a:r>
              <a:rPr lang="en-GB" sz="1600" dirty="0"/>
              <a:t>)  </a:t>
            </a:r>
            <a:r>
              <a:rPr lang="en-GB" sz="1600" i="1" dirty="0">
                <a:solidFill>
                  <a:schemeClr val="accent2"/>
                </a:solidFill>
              </a:rPr>
              <a:t># Peter Parker</a:t>
            </a:r>
          </a:p>
        </p:txBody>
      </p:sp>
    </p:spTree>
    <p:extLst>
      <p:ext uri="{BB962C8B-B14F-4D97-AF65-F5344CB8AC3E}">
        <p14:creationId xmlns:p14="http://schemas.microsoft.com/office/powerpoint/2010/main" val="39361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5175" y="3249000"/>
            <a:ext cx="9176308" cy="2912758"/>
          </a:xfrm>
        </p:spPr>
        <p:txBody>
          <a:bodyPr/>
          <a:lstStyle/>
          <a:p>
            <a:r>
              <a:rPr lang="en-US" dirty="0"/>
              <a:t>mails = ["gmail", "softuni"]</a:t>
            </a:r>
          </a:p>
          <a:p>
            <a:r>
              <a:rPr lang="en-US" dirty="0"/>
              <a:t>domains = ["com", "bg"]</a:t>
            </a:r>
          </a:p>
          <a:p>
            <a:r>
              <a:rPr lang="en-US" dirty="0"/>
              <a:t>email_validator = EmailValidator(6, mails, domains)</a:t>
            </a:r>
          </a:p>
          <a:p>
            <a:r>
              <a:rPr lang="en-US" dirty="0"/>
              <a:t>print(email_validator.validate("pe77er@gmail.com"))</a:t>
            </a:r>
          </a:p>
          <a:p>
            <a:r>
              <a:rPr lang="en-US" dirty="0"/>
              <a:t>print(email_validator.validate("georgios@gmail.net"))</a:t>
            </a:r>
          </a:p>
          <a:p>
            <a:r>
              <a:rPr lang="en-US" dirty="0"/>
              <a:t>print(email_validator.validate("stamatito@abv.net"))</a:t>
            </a:r>
          </a:p>
          <a:p>
            <a:r>
              <a:rPr lang="en-US" dirty="0"/>
              <a:t>print(email_validator.validate("abv@softuni.bg"))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</a:t>
            </a:r>
            <a:r>
              <a:rPr lang="en-US" sz="3600" b="1" dirty="0">
                <a:hlinkClick r:id="rId2"/>
              </a:rPr>
              <a:t>here</a:t>
            </a:r>
            <a:endParaRPr lang="en-US" sz="36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class with the provided test code or with your own 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50428" y="3821369"/>
            <a:ext cx="1130395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828541" y="4502179"/>
            <a:ext cx="544828" cy="4064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ECF355-1083-4FEA-91FC-7D3B84ED66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0B909-F5D9-42BA-85AC-424F8EA4B8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1000" y="1359000"/>
            <a:ext cx="9270000" cy="5237625"/>
          </a:xfrm>
        </p:spPr>
        <p:txBody>
          <a:bodyPr/>
          <a:lstStyle/>
          <a:p>
            <a:r>
              <a:rPr lang="en-US" dirty="0"/>
              <a:t>class EmailValidator:</a:t>
            </a:r>
          </a:p>
          <a:p>
            <a:r>
              <a:rPr lang="en-US" dirty="0"/>
              <a:t>    def __init__(self, min_length, mails,  domains):</a:t>
            </a:r>
          </a:p>
          <a:p>
            <a:r>
              <a:rPr lang="en-US" dirty="0"/>
              <a:t>        self.min_length = min_length</a:t>
            </a:r>
          </a:p>
          <a:p>
            <a:r>
              <a:rPr lang="en-US" dirty="0"/>
              <a:t>        self.mails = mails</a:t>
            </a:r>
          </a:p>
          <a:p>
            <a:r>
              <a:rPr lang="en-US" dirty="0"/>
              <a:t>        self.domains = domains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is_name_valid</a:t>
            </a:r>
            <a:r>
              <a:rPr lang="en-US" dirty="0"/>
              <a:t>(self, name):</a:t>
            </a:r>
          </a:p>
          <a:p>
            <a:r>
              <a:rPr lang="en-US" dirty="0"/>
              <a:t>        return len(name) &gt;= self.min_length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is_mail_valid</a:t>
            </a:r>
            <a:r>
              <a:rPr lang="en-US" dirty="0"/>
              <a:t>(self, mail):</a:t>
            </a:r>
          </a:p>
          <a:p>
            <a:r>
              <a:rPr lang="en-US" dirty="0"/>
              <a:t>        return mail in self.mails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is_domain_valid</a:t>
            </a:r>
            <a:r>
              <a:rPr lang="en-US" dirty="0"/>
              <a:t>(self, domain):</a:t>
            </a:r>
          </a:p>
          <a:p>
            <a:r>
              <a:rPr lang="en-US" dirty="0"/>
              <a:t>        return domain in self.domains</a:t>
            </a:r>
          </a:p>
          <a:p>
            <a:r>
              <a:rPr lang="en-US" dirty="0"/>
              <a:t>    def validate(self, email):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CD7692-86C6-40AB-AA53-7DA275F70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1CE877-72CC-4739-85A1-B6C5E89BC39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59175"/>
          </a:xfrm>
        </p:spPr>
        <p:txBody>
          <a:bodyPr/>
          <a:lstStyle/>
          <a:p>
            <a:r>
              <a:rPr lang="en-US" dirty="0"/>
              <a:t>Built-in Functions for Accessing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FD277-939A-4B1A-9428-152363B1D7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AB751-67E7-4CAB-93CF-8BAC4E124D0A}"/>
              </a:ext>
            </a:extLst>
          </p:cNvPr>
          <p:cNvSpPr/>
          <p:nvPr/>
        </p:nvSpPr>
        <p:spPr>
          <a:xfrm>
            <a:off x="4994897" y="1224000"/>
            <a:ext cx="220220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83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800" dirty="0"/>
              <a:t> - used to access the attribute of an object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800" dirty="0"/>
              <a:t>Returns </a:t>
            </a:r>
            <a:r>
              <a:rPr lang="en-US" sz="3800" b="1" dirty="0">
                <a:solidFill>
                  <a:schemeClr val="bg1"/>
                </a:solidFill>
              </a:rPr>
              <a:t>the value</a:t>
            </a:r>
            <a:r>
              <a:rPr lang="en-US" sz="3800" dirty="0"/>
              <a:t> of the named attribute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multiple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Default (optional)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1000" y="4000063"/>
            <a:ext cx="6602030" cy="2159999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</a:t>
            </a:r>
            <a:r>
              <a:rPr lang="en-GB" sz="1600" dirty="0" err="1"/>
              <a:t>init</a:t>
            </a:r>
            <a:r>
              <a:rPr lang="en-GB" sz="1600" dirty="0"/>
              <a:t>__(self, name):</a:t>
            </a:r>
          </a:p>
          <a:p>
            <a:r>
              <a:rPr lang="en-GB" sz="1600" dirty="0"/>
              <a:t>        self.name = name</a:t>
            </a:r>
          </a:p>
          <a:p>
            <a:endParaRPr lang="en-GB" sz="1000" dirty="0"/>
          </a:p>
          <a:p>
            <a:r>
              <a:rPr lang="en-GB" sz="1600" dirty="0"/>
              <a:t>person = Person('Peter')</a:t>
            </a:r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'name'))         </a:t>
            </a:r>
            <a:r>
              <a:rPr lang="en-GB" sz="1600" dirty="0">
                <a:solidFill>
                  <a:schemeClr val="accent2"/>
                </a:solidFill>
              </a:rPr>
              <a:t># True</a:t>
            </a:r>
            <a:endParaRPr lang="en-GB" sz="1600" dirty="0"/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'age'))          </a:t>
            </a:r>
            <a:r>
              <a:rPr lang="en-GB" sz="1600" dirty="0">
                <a:solidFill>
                  <a:schemeClr val="accent2"/>
                </a:solidFill>
              </a:rPr>
              <a:t># </a:t>
            </a:r>
            <a:r>
              <a:rPr lang="en-GB" sz="1600" dirty="0" err="1">
                <a:solidFill>
                  <a:schemeClr val="accent2"/>
                </a:solidFill>
              </a:rPr>
              <a:t>AttributeError</a:t>
            </a:r>
            <a:endParaRPr lang="en-GB" sz="1600" dirty="0">
              <a:solidFill>
                <a:schemeClr val="accent2"/>
              </a:solidFill>
            </a:endParaRPr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'age', 'None'))  </a:t>
            </a:r>
            <a:r>
              <a:rPr lang="en-GB" sz="1600" dirty="0">
                <a:solidFill>
                  <a:schemeClr val="accent2"/>
                </a:solidFill>
              </a:rPr>
              <a:t># None</a:t>
            </a:r>
            <a:endParaRPr lang="en-GB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 Attribute</a:t>
            </a:r>
            <a:r>
              <a:rPr lang="bg-BG" sz="40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chemeClr val="bg2"/>
                </a:solidFill>
                <a:latin typeface="+mj-lt"/>
              </a:rPr>
              <a:t>Function</a:t>
            </a:r>
            <a:endParaRPr lang="en-GB" sz="4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3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Called when an attribute lookup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has not found</a:t>
            </a:r>
            <a:r>
              <a:rPr lang="en-US" sz="3400" dirty="0">
                <a:latin typeface="+mj-lt"/>
              </a:rPr>
              <a:t> the attribute in the usual places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method takes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/>
              <a:t> parameter – </a:t>
            </a:r>
            <a:r>
              <a:rPr lang="en-US" sz="3200" b="1" dirty="0">
                <a:solidFill>
                  <a:schemeClr val="bg1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name of the attribute</a:t>
            </a:r>
          </a:p>
          <a:p>
            <a:pPr lvl="1">
              <a:buClr>
                <a:schemeClr val="tx1"/>
              </a:buClr>
            </a:pPr>
            <a:endParaRPr lang="en-US" sz="20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When accessing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phone.color</a:t>
            </a:r>
            <a:r>
              <a:rPr lang="en-US" sz="3400" dirty="0">
                <a:latin typeface="+mj-lt"/>
              </a:rPr>
              <a:t>, Python calls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phone.__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__('color')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getattr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5286000" y="2979000"/>
            <a:ext cx="5218302" cy="2111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getattr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):</a:t>
            </a:r>
          </a:p>
          <a:p>
            <a:r>
              <a:rPr lang="en-US" sz="1800" dirty="0"/>
              <a:t>        return </a:t>
            </a:r>
            <a:r>
              <a:rPr lang="en-US" sz="1800" dirty="0">
                <a:solidFill>
                  <a:schemeClr val="bg1"/>
                </a:solidFill>
              </a:rPr>
              <a:t>None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phone.color</a:t>
            </a:r>
            <a:r>
              <a:rPr lang="en-US" sz="1800" dirty="0"/>
              <a:t>)          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  <a:p>
            <a:r>
              <a:rPr lang="en-GB" sz="1800" dirty="0"/>
              <a:t>print(</a:t>
            </a:r>
            <a:r>
              <a:rPr lang="en-GB" sz="1800" dirty="0" err="1"/>
              <a:t>getattr</a:t>
            </a:r>
            <a:r>
              <a:rPr lang="en-GB" sz="1800" dirty="0"/>
              <a:t>(phone, 'size'))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</p:txBody>
      </p:sp>
    </p:spTree>
    <p:extLst>
      <p:ext uri="{BB962C8B-B14F-4D97-AF65-F5344CB8AC3E}">
        <p14:creationId xmlns:p14="http://schemas.microsoft.com/office/powerpoint/2010/main" val="7360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checks if an attribute exist or not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600" dirty="0"/>
              <a:t> if an object has the given named attribute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600" dirty="0"/>
              <a:t> if it does not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two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2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6000" y="4149000"/>
            <a:ext cx="5085000" cy="2240714"/>
          </a:xfrm>
        </p:spPr>
        <p:txBody>
          <a:bodyPr/>
          <a:lstStyle/>
          <a:p>
            <a:r>
              <a:rPr lang="en-GB" sz="1800" dirty="0"/>
              <a:t>class Person:</a:t>
            </a:r>
          </a:p>
          <a:p>
            <a:r>
              <a:rPr lang="en-GB" sz="1800" dirty="0"/>
              <a:t>    def __</a:t>
            </a:r>
            <a:r>
              <a:rPr lang="en-GB" sz="1800" dirty="0" err="1"/>
              <a:t>init</a:t>
            </a:r>
            <a:r>
              <a:rPr lang="en-GB" sz="1800" dirty="0"/>
              <a:t>__(self, name):</a:t>
            </a:r>
          </a:p>
          <a:p>
            <a:r>
              <a:rPr lang="en-GB" sz="1800" dirty="0"/>
              <a:t>        self.name = name</a:t>
            </a:r>
          </a:p>
          <a:p>
            <a:endParaRPr lang="en-GB" sz="1800" dirty="0"/>
          </a:p>
          <a:p>
            <a:r>
              <a:rPr lang="en-GB" sz="1800" dirty="0"/>
              <a:t>person = Person('Peter')</a:t>
            </a:r>
          </a:p>
          <a:p>
            <a:r>
              <a:rPr lang="en-GB" sz="1800" dirty="0"/>
              <a:t>print(</a:t>
            </a:r>
            <a:r>
              <a:rPr lang="en-GB" sz="1800" dirty="0" err="1">
                <a:solidFill>
                  <a:schemeClr val="bg1"/>
                </a:solidFill>
              </a:rPr>
              <a:t>hasattr</a:t>
            </a:r>
            <a:r>
              <a:rPr lang="en-GB" sz="1800" dirty="0"/>
              <a:t>(person, 'name')) </a:t>
            </a:r>
            <a:r>
              <a:rPr lang="en-GB" sz="1800" dirty="0">
                <a:solidFill>
                  <a:schemeClr val="accent2"/>
                </a:solidFill>
              </a:rPr>
              <a:t># True</a:t>
            </a:r>
            <a:endParaRPr lang="en-GB" sz="1800" dirty="0"/>
          </a:p>
          <a:p>
            <a:r>
              <a:rPr lang="en-GB" sz="1800" dirty="0"/>
              <a:t>print(</a:t>
            </a:r>
            <a:r>
              <a:rPr lang="en-GB" sz="1800" dirty="0" err="1">
                <a:solidFill>
                  <a:schemeClr val="bg1"/>
                </a:solidFill>
              </a:rPr>
              <a:t>hasattr</a:t>
            </a:r>
            <a:r>
              <a:rPr lang="en-GB" sz="1800" dirty="0"/>
              <a:t>(person, 'age'))  </a:t>
            </a:r>
            <a:r>
              <a:rPr lang="en-GB" sz="1800" dirty="0">
                <a:solidFill>
                  <a:schemeClr val="accent2"/>
                </a:solidFill>
              </a:rPr>
              <a:t># False</a:t>
            </a:r>
            <a:endParaRPr lang="en-GB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Has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8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003854B-57F8-417B-A109-1ACDF9EAD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93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used to set the value of the attribute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Returns </a:t>
            </a:r>
            <a:r>
              <a:rPr lang="en-US" sz="3600" b="1" dirty="0">
                <a:solidFill>
                  <a:schemeClr val="bg1"/>
                </a:solidFill>
              </a:rPr>
              <a:t>None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three parameters: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Value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51000" y="3519000"/>
            <a:ext cx="7097030" cy="2822412"/>
          </a:xfrm>
        </p:spPr>
        <p:txBody>
          <a:bodyPr/>
          <a:lstStyle/>
          <a:p>
            <a:r>
              <a:rPr lang="en-GB" sz="1800" dirty="0"/>
              <a:t>class Person:</a:t>
            </a:r>
          </a:p>
          <a:p>
            <a:r>
              <a:rPr lang="en-GB" sz="1800" dirty="0"/>
              <a:t>    def __</a:t>
            </a:r>
            <a:r>
              <a:rPr lang="en-GB" sz="1800" dirty="0" err="1"/>
              <a:t>init</a:t>
            </a:r>
            <a:r>
              <a:rPr lang="en-GB" sz="1800" dirty="0"/>
              <a:t>__(self, name):</a:t>
            </a:r>
          </a:p>
          <a:p>
            <a:r>
              <a:rPr lang="en-GB" sz="1800" dirty="0"/>
              <a:t>        self.name = name</a:t>
            </a:r>
          </a:p>
          <a:p>
            <a:endParaRPr lang="en-GB" sz="1800" dirty="0"/>
          </a:p>
          <a:p>
            <a:r>
              <a:rPr lang="en-GB" sz="1800" dirty="0"/>
              <a:t>person = Person('Peter')</a:t>
            </a:r>
          </a:p>
          <a:p>
            <a:r>
              <a:rPr lang="en-GB" sz="1800" dirty="0"/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GB" sz="1800" dirty="0"/>
              <a:t>(person, 'name', 'George'))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  <a:endParaRPr lang="en-GB" sz="1800" dirty="0"/>
          </a:p>
          <a:p>
            <a:r>
              <a:rPr lang="en-GB" sz="1800" dirty="0"/>
              <a:t>print(person.name)                        </a:t>
            </a:r>
            <a:r>
              <a:rPr lang="en-GB" sz="1800" dirty="0">
                <a:solidFill>
                  <a:schemeClr val="accent2"/>
                </a:solidFill>
              </a:rPr>
              <a:t># George</a:t>
            </a:r>
          </a:p>
          <a:p>
            <a:r>
              <a:rPr lang="en-GB" sz="1800" dirty="0"/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GB" sz="1800" dirty="0"/>
              <a:t>(person, 'age', 21))       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  <a:p>
            <a:r>
              <a:rPr lang="en-GB" sz="1800" dirty="0"/>
              <a:t>print(</a:t>
            </a:r>
            <a:r>
              <a:rPr lang="en-GB" sz="1800" dirty="0" err="1"/>
              <a:t>person.age</a:t>
            </a:r>
            <a:r>
              <a:rPr lang="en-GB" sz="1800" dirty="0"/>
              <a:t>)                         </a:t>
            </a:r>
            <a:r>
              <a:rPr lang="en-GB" sz="1800" dirty="0">
                <a:solidFill>
                  <a:schemeClr val="accent2"/>
                </a:solidFill>
              </a:rPr>
              <a:t># 21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Set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3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Called when an attribute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assignment is attempted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method takes two parameters: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name</a:t>
            </a:r>
            <a:r>
              <a:rPr lang="en-US" sz="3200" dirty="0">
                <a:latin typeface="+mj-lt"/>
              </a:rPr>
              <a:t> of the attribute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latin typeface="+mj-lt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value</a:t>
            </a:r>
            <a:r>
              <a:rPr lang="en-US" sz="3200" dirty="0">
                <a:latin typeface="+mj-lt"/>
              </a:rPr>
              <a:t> we want to assign to the attribute</a:t>
            </a:r>
            <a:endParaRPr lang="en-US" sz="18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setattr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3568350" y="3924000"/>
            <a:ext cx="6724534" cy="2111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, value):</a:t>
            </a:r>
          </a:p>
          <a:p>
            <a:r>
              <a:rPr lang="en-US" sz="1800" dirty="0"/>
              <a:t>        self.__</a:t>
            </a:r>
            <a:r>
              <a:rPr lang="en-US" sz="1800" dirty="0" err="1"/>
              <a:t>dict</a:t>
            </a:r>
            <a:r>
              <a:rPr lang="en-US" sz="1800" dirty="0"/>
              <a:t>__[</a:t>
            </a:r>
            <a:r>
              <a:rPr lang="en-US" sz="1800" dirty="0" err="1"/>
              <a:t>attr</a:t>
            </a:r>
            <a:r>
              <a:rPr lang="en-US" sz="1800" dirty="0"/>
              <a:t>] = </a:t>
            </a:r>
            <a:r>
              <a:rPr lang="en-US" sz="1800" dirty="0" err="1"/>
              <a:t>value.upper</a:t>
            </a:r>
            <a:r>
              <a:rPr lang="en-US" sz="1800" dirty="0"/>
              <a:t>()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 err="1"/>
              <a:t>phone.color</a:t>
            </a:r>
            <a:r>
              <a:rPr lang="en-US" sz="1800" dirty="0"/>
              <a:t> = 'black'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phone.color</a:t>
            </a:r>
            <a:r>
              <a:rPr lang="en-US" sz="1800" dirty="0"/>
              <a:t>)</a:t>
            </a:r>
            <a:r>
              <a:rPr lang="bg-BG" sz="1800" dirty="0"/>
              <a:t>  </a:t>
            </a:r>
            <a:r>
              <a:rPr lang="en-GB" sz="1800" dirty="0">
                <a:solidFill>
                  <a:schemeClr val="accent2"/>
                </a:solidFill>
              </a:rPr>
              <a:t># </a:t>
            </a:r>
            <a:r>
              <a:rPr lang="en-US" sz="1800" dirty="0">
                <a:solidFill>
                  <a:schemeClr val="accent2"/>
                </a:solidFill>
              </a:rPr>
              <a:t>BLACK</a:t>
            </a:r>
            <a:endParaRPr lang="en-GB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deletes an attribute from the object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If you are accessing the attribute after deleting it raises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AttributeError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two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1000" y="4194000"/>
            <a:ext cx="6030000" cy="2177557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</a:t>
            </a:r>
            <a:r>
              <a:rPr lang="en-GB" sz="1600" dirty="0" err="1"/>
              <a:t>init</a:t>
            </a:r>
            <a:r>
              <a:rPr lang="en-GB" sz="1600" dirty="0"/>
              <a:t>__(self, name):</a:t>
            </a:r>
          </a:p>
          <a:p>
            <a:r>
              <a:rPr lang="en-GB" sz="1600" dirty="0"/>
              <a:t>        self.name = name</a:t>
            </a:r>
          </a:p>
          <a:p>
            <a:endParaRPr lang="en-GB" sz="1000" dirty="0"/>
          </a:p>
          <a:p>
            <a:r>
              <a:rPr lang="en-GB" sz="1600" dirty="0"/>
              <a:t>person = Person('Peter')</a:t>
            </a:r>
          </a:p>
          <a:p>
            <a:r>
              <a:rPr lang="en-GB" sz="1600" dirty="0"/>
              <a:t>print(person.name)                 </a:t>
            </a:r>
            <a:r>
              <a:rPr lang="en-GB" sz="1600" dirty="0">
                <a:solidFill>
                  <a:schemeClr val="accent2"/>
                </a:solidFill>
              </a:rPr>
              <a:t># Peter</a:t>
            </a:r>
            <a:endParaRPr lang="en-GB" sz="1600" dirty="0"/>
          </a:p>
          <a:p>
            <a:r>
              <a:rPr lang="en-GB" sz="1600" dirty="0"/>
              <a:t>print(</a:t>
            </a:r>
            <a:r>
              <a:rPr lang="en-US" sz="1600" dirty="0" err="1">
                <a:solidFill>
                  <a:schemeClr val="bg1"/>
                </a:solidFill>
              </a:rPr>
              <a:t>delattr</a:t>
            </a:r>
            <a:r>
              <a:rPr lang="en-GB" sz="1600" dirty="0"/>
              <a:t>(person, 'name'))     </a:t>
            </a:r>
            <a:r>
              <a:rPr lang="en-GB" sz="1600" dirty="0">
                <a:solidFill>
                  <a:schemeClr val="accent2"/>
                </a:solidFill>
              </a:rPr>
              <a:t># None</a:t>
            </a:r>
            <a:endParaRPr lang="en-GB" sz="1600" dirty="0"/>
          </a:p>
          <a:p>
            <a:r>
              <a:rPr lang="en-GB" sz="1600" dirty="0"/>
              <a:t>print(person.name)                 </a:t>
            </a:r>
            <a:r>
              <a:rPr lang="en-GB" sz="1600" dirty="0">
                <a:solidFill>
                  <a:schemeClr val="accent2"/>
                </a:solidFill>
              </a:rPr>
              <a:t># </a:t>
            </a:r>
            <a:r>
              <a:rPr lang="en-GB" sz="1600" dirty="0" err="1">
                <a:solidFill>
                  <a:schemeClr val="accent2"/>
                </a:solidFill>
              </a:rPr>
              <a:t>AttributeError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Delete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>
                <a:latin typeface="+mj-lt"/>
              </a:rPr>
              <a:t>Called when an attribute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deletion is attempted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method takes one parameter: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name</a:t>
            </a:r>
            <a:r>
              <a:rPr lang="en-US" sz="3400" dirty="0">
                <a:latin typeface="+mj-lt"/>
              </a:rPr>
              <a:t> of the attribute</a:t>
            </a:r>
          </a:p>
          <a:p>
            <a:pPr>
              <a:buClr>
                <a:schemeClr val="tx1"/>
              </a:buClr>
            </a:pPr>
            <a:r>
              <a:rPr lang="en-US" sz="3400" dirty="0">
                <a:latin typeface="+mj-lt"/>
              </a:rPr>
              <a:t>It should only be implemented if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obj.name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is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sz="3400" dirty="0">
                <a:latin typeface="+mj-lt"/>
              </a:rPr>
              <a:t> for the object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delattr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3441000" y="4284000"/>
            <a:ext cx="6724534" cy="24022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delattr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):</a:t>
            </a:r>
          </a:p>
          <a:p>
            <a:r>
              <a:rPr lang="en-US" sz="1800" dirty="0"/>
              <a:t>        del self.__</a:t>
            </a:r>
            <a:r>
              <a:rPr lang="en-US" sz="1800" dirty="0" err="1"/>
              <a:t>dict</a:t>
            </a:r>
            <a:r>
              <a:rPr lang="en-US" sz="1800" dirty="0"/>
              <a:t>__[</a:t>
            </a:r>
            <a:r>
              <a:rPr lang="en-US" sz="1800" dirty="0" err="1"/>
              <a:t>attr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print(f"'{str(</a:t>
            </a:r>
            <a:r>
              <a:rPr lang="en-US" sz="1800" dirty="0" err="1"/>
              <a:t>attr</a:t>
            </a:r>
            <a:r>
              <a:rPr lang="en-US" sz="1800" dirty="0"/>
              <a:t>)}' was deleted")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 err="1"/>
              <a:t>phone.color</a:t>
            </a:r>
            <a:r>
              <a:rPr lang="en-US" sz="1800" dirty="0"/>
              <a:t> = 'black'</a:t>
            </a:r>
          </a:p>
          <a:p>
            <a:r>
              <a:rPr lang="en-US" sz="1800" dirty="0"/>
              <a:t>del </a:t>
            </a:r>
            <a:r>
              <a:rPr lang="en-US" sz="1800" dirty="0" err="1"/>
              <a:t>phone.color</a:t>
            </a:r>
            <a:r>
              <a:rPr lang="en-US" sz="1800" dirty="0"/>
              <a:t>  </a:t>
            </a:r>
            <a:r>
              <a:rPr lang="en-GB" sz="1800" dirty="0">
                <a:solidFill>
                  <a:schemeClr val="accent2"/>
                </a:solidFill>
              </a:rPr>
              <a:t># </a:t>
            </a:r>
            <a:r>
              <a:rPr lang="en-US" sz="1800" dirty="0">
                <a:solidFill>
                  <a:schemeClr val="accent2"/>
                </a:solidFill>
              </a:rPr>
              <a:t>'color' was deleted</a:t>
            </a:r>
            <a:endParaRPr lang="en-GB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6D80B-8681-4090-9013-A8C8DD5BB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CB4AB4-C703-4896-A0EB-562750AADD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8617" y="1364453"/>
            <a:ext cx="8174766" cy="5173312"/>
          </a:xfrm>
        </p:spPr>
        <p:txBody>
          <a:bodyPr/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 name = 'Harsh'</a:t>
            </a:r>
          </a:p>
          <a:p>
            <a:r>
              <a:rPr lang="en-US" dirty="0"/>
              <a:t>    salary = '25000'</a:t>
            </a:r>
          </a:p>
          <a:p>
            <a:endParaRPr lang="en-US" sz="1000" dirty="0"/>
          </a:p>
          <a:p>
            <a:r>
              <a:rPr lang="en-US" dirty="0"/>
              <a:t>    def show(self):</a:t>
            </a:r>
          </a:p>
          <a:p>
            <a:r>
              <a:rPr lang="en-US" dirty="0"/>
              <a:t>        print(self.name)</a:t>
            </a:r>
          </a:p>
          <a:p>
            <a:r>
              <a:rPr lang="en-US" dirty="0"/>
              <a:t>        print(</a:t>
            </a:r>
            <a:r>
              <a:rPr lang="en-US" dirty="0" err="1"/>
              <a:t>self.salary</a:t>
            </a:r>
            <a:r>
              <a:rPr lang="en-US" dirty="0"/>
              <a:t>)</a:t>
            </a:r>
          </a:p>
          <a:p>
            <a:endParaRPr lang="en-US" sz="1000" dirty="0"/>
          </a:p>
          <a:p>
            <a:r>
              <a:rPr lang="en-US" dirty="0"/>
              <a:t>employee = Employee()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'name'))</a:t>
            </a:r>
            <a:r>
              <a:rPr lang="bg-BG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Harsh</a:t>
            </a:r>
          </a:p>
          <a:p>
            <a:r>
              <a:rPr lang="en-US" dirty="0"/>
              <a:t>print(</a:t>
            </a:r>
            <a:r>
              <a:rPr lang="en-US" dirty="0" err="1"/>
              <a:t>hasattr</a:t>
            </a:r>
            <a:r>
              <a:rPr lang="en-US" dirty="0"/>
              <a:t>(employee, 'name'))  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r>
              <a:rPr lang="en-US" dirty="0" err="1"/>
              <a:t>setattr</a:t>
            </a:r>
            <a:r>
              <a:rPr lang="en-US" dirty="0"/>
              <a:t>(employee, 'height', 152)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'height')) </a:t>
            </a:r>
            <a:r>
              <a:rPr lang="en-US" i="1" dirty="0">
                <a:solidFill>
                  <a:schemeClr val="accent2"/>
                </a:solidFill>
              </a:rPr>
              <a:t># 152</a:t>
            </a:r>
          </a:p>
          <a:p>
            <a:r>
              <a:rPr lang="en-US" dirty="0" err="1"/>
              <a:t>delattr</a:t>
            </a:r>
            <a:r>
              <a:rPr lang="en-US" dirty="0"/>
              <a:t>(Employee, 'salary')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682422-3528-4E3B-952E-D82C7473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8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07B3CD4-8050-4D5D-88A7-3677A3C56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Encapsulation </a:t>
            </a:r>
            <a:r>
              <a:rPr lang="en-US" sz="2600" dirty="0"/>
              <a:t>is packing of data and functions into a single component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 mangling </a:t>
            </a:r>
            <a:r>
              <a:rPr lang="en-US" sz="2600" dirty="0"/>
              <a:t>is used for attributes that one class does not want subclasses to use</a:t>
            </a:r>
          </a:p>
          <a:p>
            <a:pPr>
              <a:buClr>
                <a:schemeClr val="bg2"/>
              </a:buClr>
            </a:pPr>
            <a:r>
              <a:rPr lang="en-US" sz="2600" dirty="0">
                <a:ea typeface="+mn-lt"/>
                <a:cs typeface="+mn-lt"/>
              </a:rPr>
              <a:t>The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property decorator</a:t>
            </a:r>
            <a:r>
              <a:rPr lang="en-US" sz="2600" dirty="0">
                <a:ea typeface="+mn-lt"/>
                <a:cs typeface="+mn-lt"/>
              </a:rPr>
              <a:t> is the </a:t>
            </a:r>
            <a:r>
              <a:rPr lang="en-US" sz="2600" dirty="0"/>
              <a:t>pythonic way of using getters and setters</a:t>
            </a:r>
          </a:p>
          <a:p>
            <a:pPr>
              <a:buClr>
                <a:schemeClr val="bg2"/>
              </a:buClr>
            </a:pPr>
            <a:r>
              <a:rPr lang="en-US" sz="2600" dirty="0">
                <a:ea typeface="+mn-lt"/>
                <a:cs typeface="+mn-lt"/>
              </a:rPr>
              <a:t>We could use built-in functions for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accessing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855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4392938-5FFF-42F3-AF67-82CA2970B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08CD-2B4F-4EC8-AB28-1524DC9012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Encapsulation Definition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122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C0366F-10D3-4CB4-82F5-7C55EDA0E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Packing</a:t>
            </a:r>
            <a:r>
              <a:rPr lang="en-GB" sz="3600" dirty="0"/>
              <a:t> of data and functions into a single component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Allows us to put </a:t>
            </a:r>
            <a:r>
              <a:rPr lang="en-GB" sz="3600" b="1" dirty="0">
                <a:solidFill>
                  <a:schemeClr val="bg1"/>
                </a:solidFill>
              </a:rPr>
              <a:t>restrictions</a:t>
            </a:r>
            <a:r>
              <a:rPr lang="en-GB" sz="3600" dirty="0"/>
              <a:t> and can </a:t>
            </a:r>
            <a:r>
              <a:rPr lang="en-GB" sz="3600" b="1" dirty="0">
                <a:solidFill>
                  <a:schemeClr val="bg1"/>
                </a:solidFill>
              </a:rPr>
              <a:t>prevent the accidental modification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/>
              <a:t>of data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To do that, an object’s variable can only be changed by an object’s </a:t>
            </a:r>
            <a:r>
              <a:rPr lang="en-US" sz="3600" b="1" dirty="0">
                <a:solidFill>
                  <a:schemeClr val="bg1"/>
                </a:solidFill>
              </a:rPr>
              <a:t>method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6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Everything</a:t>
            </a:r>
            <a:r>
              <a:rPr lang="en-GB" sz="3600" dirty="0"/>
              <a:t> written within the Python class (methods and variables) are </a:t>
            </a:r>
            <a:r>
              <a:rPr lang="en-GB" sz="3600" b="1" dirty="0">
                <a:solidFill>
                  <a:schemeClr val="bg1"/>
                </a:solidFill>
              </a:rPr>
              <a:t>public by default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en-GB" sz="3600" dirty="0"/>
              <a:t>However, </a:t>
            </a:r>
            <a:r>
              <a:rPr lang="en-GB" sz="3600" b="1" dirty="0">
                <a:solidFill>
                  <a:schemeClr val="bg1"/>
                </a:solidFill>
              </a:rPr>
              <a:t>Python</a:t>
            </a:r>
            <a:r>
              <a:rPr lang="en-GB" sz="3600" dirty="0"/>
              <a:t> implements weak encapsulation. This means it is </a:t>
            </a:r>
            <a:r>
              <a:rPr lang="en-GB" sz="3600" b="1" dirty="0">
                <a:solidFill>
                  <a:schemeClr val="bg1"/>
                </a:solidFill>
              </a:rPr>
              <a:t>performed by convention </a:t>
            </a:r>
            <a:r>
              <a:rPr lang="en-GB" sz="3600" dirty="0"/>
              <a:t>rather than being enforced by the language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How to control access</a:t>
            </a:r>
            <a:r>
              <a:rPr lang="bg-BG" sz="3600" dirty="0"/>
              <a:t>?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single underscore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double underscore </a:t>
            </a:r>
            <a:r>
              <a:rPr lang="en-GB" sz="3400" dirty="0"/>
              <a:t>(making it "private")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getter and setter methods </a:t>
            </a:r>
            <a:r>
              <a:rPr lang="en-GB" sz="3400" dirty="0"/>
              <a:t>to access private variables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a matter of convention </a:t>
            </a:r>
            <a:r>
              <a:rPr lang="en-US" dirty="0"/>
              <a:t>to differentiate them</a:t>
            </a:r>
            <a:r>
              <a:rPr lang="bg-BG" dirty="0"/>
              <a:t> </a:t>
            </a:r>
            <a:r>
              <a:rPr lang="en-US" dirty="0"/>
              <a:t>into three terms –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protected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 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</a:t>
            </a:r>
            <a:r>
              <a:rPr lang="en-US" dirty="0"/>
              <a:t>M</a:t>
            </a:r>
            <a:r>
              <a:rPr lang="en-GB" dirty="0" err="1"/>
              <a:t>odifiers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Using a single leading underscore is </a:t>
            </a:r>
            <a:r>
              <a:rPr lang="en-US" sz="3600" dirty="0"/>
              <a:t>just</a:t>
            </a:r>
            <a:r>
              <a:rPr lang="en-GB" sz="3600" dirty="0"/>
              <a:t> a </a:t>
            </a:r>
            <a:r>
              <a:rPr lang="en-GB" sz="3600" b="1" dirty="0">
                <a:solidFill>
                  <a:schemeClr val="bg1"/>
                </a:solidFill>
              </a:rPr>
              <a:t>convention</a:t>
            </a:r>
            <a:endParaRPr lang="en-GB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A name prefixed with an underscore should be treated as a </a:t>
            </a:r>
            <a:r>
              <a:rPr lang="en-GB" sz="3600" b="1" dirty="0">
                <a:solidFill>
                  <a:schemeClr val="bg1"/>
                </a:solidFill>
              </a:rPr>
              <a:t>non-public</a:t>
            </a:r>
            <a:r>
              <a:rPr lang="en-GB" sz="3600" dirty="0"/>
              <a:t> method/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947A-1599-4AA6-B9A8-ED564F76C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6000" y="3376246"/>
            <a:ext cx="5940000" cy="2788621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name, age=0):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self._age = age</a:t>
            </a:r>
          </a:p>
          <a:p>
            <a:endParaRPr lang="en-GB" sz="2000" dirty="0"/>
          </a:p>
          <a:p>
            <a:r>
              <a:rPr lang="en-GB" sz="2000" dirty="0"/>
              <a:t>person = Person('Peter', 25)</a:t>
            </a:r>
          </a:p>
          <a:p>
            <a:r>
              <a:rPr lang="en-GB" sz="2000" dirty="0"/>
              <a:t>print(person.name)	</a:t>
            </a:r>
            <a:r>
              <a:rPr lang="en-GB" sz="2000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2000" dirty="0"/>
              <a:t>print(person._age)	</a:t>
            </a:r>
            <a:r>
              <a:rPr lang="en-GB" sz="2000" i="1" dirty="0">
                <a:solidFill>
                  <a:schemeClr val="accent2"/>
                </a:solidFill>
              </a:rPr>
              <a:t>#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Underscore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When naming an attribute with </a:t>
            </a:r>
            <a:r>
              <a:rPr lang="en-US" sz="3600" b="1" dirty="0">
                <a:solidFill>
                  <a:schemeClr val="bg1"/>
                </a:solidFill>
              </a:rPr>
              <a:t>two leading underscores</a:t>
            </a:r>
            <a:r>
              <a:rPr lang="en-US" sz="3600" dirty="0"/>
              <a:t>, it invokes </a:t>
            </a:r>
            <a:r>
              <a:rPr lang="en-US" sz="3600" b="1" dirty="0">
                <a:solidFill>
                  <a:schemeClr val="bg1"/>
                </a:solidFill>
              </a:rPr>
              <a:t>name mangling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In Python, mangling is used for attributes that one class </a:t>
            </a:r>
            <a:r>
              <a:rPr lang="en-US" sz="3600" b="1" dirty="0">
                <a:solidFill>
                  <a:schemeClr val="bg1"/>
                </a:solidFill>
              </a:rPr>
              <a:t>does not want subclasses to use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Python </a:t>
            </a:r>
            <a:r>
              <a:rPr lang="en-US" sz="3600" b="1" dirty="0">
                <a:solidFill>
                  <a:schemeClr val="bg1"/>
                </a:solidFill>
              </a:rPr>
              <a:t>does not restrict access </a:t>
            </a:r>
            <a:r>
              <a:rPr lang="en-US" sz="3600" dirty="0"/>
              <a:t>to such attributes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</a:t>
            </a:r>
            <a:r>
              <a:rPr lang="en-GB" sz="3600" dirty="0"/>
              <a:t>t is still possible to </a:t>
            </a:r>
            <a:r>
              <a:rPr lang="en-GB" sz="3600" b="1" dirty="0">
                <a:solidFill>
                  <a:schemeClr val="bg1"/>
                </a:solidFill>
              </a:rPr>
              <a:t>access</a:t>
            </a:r>
            <a:r>
              <a:rPr lang="en-GB" sz="3600" dirty="0"/>
              <a:t>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modify</a:t>
            </a:r>
            <a:r>
              <a:rPr lang="en-US" sz="3600" dirty="0"/>
              <a:t> a variable that is considered "private"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from outside </a:t>
            </a:r>
            <a:r>
              <a:rPr lang="en-GB" sz="3600" dirty="0"/>
              <a:t>the class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Double Underscore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8E0857-04D4-49FA-A1FB-EF5EB6AFDB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EAE22-B8FE-47BA-91EF-F45D45A3B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073C2E-3A7B-4826-AF42-186145355C90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b1da4528-fe13-414f-b133-a49aeaaa47fa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4774</TotalTime>
  <Words>2755</Words>
  <Application>Microsoft Office PowerPoint</Application>
  <PresentationFormat>Widescreen</PresentationFormat>
  <Paragraphs>430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</vt:lpstr>
      <vt:lpstr>Encapsulation</vt:lpstr>
      <vt:lpstr>Table of Contents</vt:lpstr>
      <vt:lpstr>Have a Question?</vt:lpstr>
      <vt:lpstr>Encapsulation Definition</vt:lpstr>
      <vt:lpstr>What is Encapsulation?</vt:lpstr>
      <vt:lpstr>Encapsulation in Python</vt:lpstr>
      <vt:lpstr>Access Modifiers</vt:lpstr>
      <vt:lpstr>Single Underscore</vt:lpstr>
      <vt:lpstr>Double Underscore</vt:lpstr>
      <vt:lpstr>Example: Double Underscore</vt:lpstr>
      <vt:lpstr>Name Mangling a Variable</vt:lpstr>
      <vt:lpstr>Name Mangling a Variable</vt:lpstr>
      <vt:lpstr>Getter and Setter Methods</vt:lpstr>
      <vt:lpstr>Problem: Person</vt:lpstr>
      <vt:lpstr>Solution: Person</vt:lpstr>
      <vt:lpstr>Problem: Mammal</vt:lpstr>
      <vt:lpstr>Solution: Mammal</vt:lpstr>
      <vt:lpstr>Getters and Setters (1)</vt:lpstr>
      <vt:lpstr>Example: Getters and Setters</vt:lpstr>
      <vt:lpstr>Getters and Setters (2)</vt:lpstr>
      <vt:lpstr>Problem: Profile </vt:lpstr>
      <vt:lpstr>Name Mangling a Method</vt:lpstr>
      <vt:lpstr>Name Mangling a Method</vt:lpstr>
      <vt:lpstr>Problem: Email Validator</vt:lpstr>
      <vt:lpstr>Solution: Email Validator</vt:lpstr>
      <vt:lpstr>Built-in Functions for Accessing Attributes</vt:lpstr>
      <vt:lpstr>Get Attribute Function</vt:lpstr>
      <vt:lpstr>__getattr__()</vt:lpstr>
      <vt:lpstr>Has Attribute Function</vt:lpstr>
      <vt:lpstr>Set Attribute Function</vt:lpstr>
      <vt:lpstr>__setattr__()</vt:lpstr>
      <vt:lpstr>Delete Attribute Function</vt:lpstr>
      <vt:lpstr>__delattr__()</vt:lpstr>
      <vt:lpstr>Example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Encapsulation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400</cp:revision>
  <dcterms:created xsi:type="dcterms:W3CDTF">2018-05-23T13:08:44Z</dcterms:created>
  <dcterms:modified xsi:type="dcterms:W3CDTF">2022-02-21T09:26:19Z</dcterms:modified>
  <cp:category>programming; computer programming; software development; web development;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