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7E6DF-FF12-4309-91AE-129FB676C8CF}">
  <a:tblStyle styleId="{E257E6DF-FF12-4309-91AE-129FB676C8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verage-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446469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446469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93c2be4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93c2be4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93c2be4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93c2be4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93c2be4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93c2be4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93c2be46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93c2be4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93c2be46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93c2be46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93c2be46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93c2be46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93c2be46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93c2be4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3c2be46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93c2be46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960bc71c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960bc71c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8e96f27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8e96f27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7446469f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7446469f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7446469f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7446469f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7446469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7446469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957cb5e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957cb5e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57cb5e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57cb5e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57cb5e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57cb5e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57cb5e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57cb5e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957cb5e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957cb5e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957cb5e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957cb5e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Asset Pricing Subteam Research Results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Andrew Kaminer, Sid Vijay, and Tia Kungwani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results</a:t>
            </a:r>
            <a:endParaRPr/>
          </a:p>
        </p:txBody>
      </p:sp>
      <p:graphicFrame>
        <p:nvGraphicFramePr>
          <p:cNvPr id="124" name="Google Shape;124;p22"/>
          <p:cNvGraphicFramePr/>
          <p:nvPr/>
        </p:nvGraphicFramePr>
        <p:xfrm>
          <a:off x="311700" y="1346495"/>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1.29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1.14%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-0.0521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3.40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0.0761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1.41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0.93%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-0.0313</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0.75%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-0.0138</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-0.0155</a:t>
                      </a:r>
                      <a:endParaRPr>
                        <a:solidFill>
                          <a:schemeClr val="lt2"/>
                        </a:solidFill>
                        <a:latin typeface="Average"/>
                        <a:ea typeface="Average"/>
                        <a:cs typeface="Average"/>
                        <a:sym typeface="Average"/>
                      </a:endParaRPr>
                    </a:p>
                  </a:txBody>
                  <a:tcPr marT="91425" marB="91425" marR="91425" marL="91425"/>
                </a:tc>
              </a:tr>
            </a:tbl>
          </a:graphicData>
        </a:graphic>
      </p:graphicFrame>
      <p:graphicFrame>
        <p:nvGraphicFramePr>
          <p:cNvPr id="125" name="Google Shape;125;p22"/>
          <p:cNvGraphicFramePr/>
          <p:nvPr/>
        </p:nvGraphicFramePr>
        <p:xfrm>
          <a:off x="4668400" y="1346495"/>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103.76</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9.41%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6.83</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112.50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3.56%</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-1.52</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274.58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12.98%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13.76</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112.35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6.35%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8.55</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15.88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6.49%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2.45</a:t>
                      </a:r>
                      <a:endParaRPr>
                        <a:solidFill>
                          <a:schemeClr val="lt2"/>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That’s Not Supposed to Happen</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3"/>
          <p:cNvPicPr preferRelativeResize="0"/>
          <p:nvPr/>
        </p:nvPicPr>
        <p:blipFill rotWithShape="1">
          <a:blip r:embed="rId3">
            <a:alphaModFix/>
          </a:blip>
          <a:srcRect b="8176" l="9039" r="9818" t="11977"/>
          <a:stretch/>
        </p:blipFill>
        <p:spPr>
          <a:xfrm>
            <a:off x="0" y="1108125"/>
            <a:ext cx="4571999" cy="3460757"/>
          </a:xfrm>
          <a:prstGeom prst="rect">
            <a:avLst/>
          </a:prstGeom>
          <a:noFill/>
          <a:ln>
            <a:noFill/>
          </a:ln>
        </p:spPr>
      </p:pic>
      <p:pic>
        <p:nvPicPr>
          <p:cNvPr id="133" name="Google Shape;133;p23"/>
          <p:cNvPicPr preferRelativeResize="0"/>
          <p:nvPr/>
        </p:nvPicPr>
        <p:blipFill rotWithShape="1">
          <a:blip r:embed="rId4">
            <a:alphaModFix/>
          </a:blip>
          <a:srcRect b="7988" l="10200" r="9799" t="12126"/>
          <a:stretch/>
        </p:blipFill>
        <p:spPr>
          <a:xfrm>
            <a:off x="4669625" y="1108125"/>
            <a:ext cx="4504750" cy="346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Happening?</a:t>
            </a:r>
            <a:endParaRPr/>
          </a:p>
        </p:txBody>
      </p:sp>
      <p:sp>
        <p:nvSpPr>
          <p:cNvPr id="139" name="Google Shape;139;p24"/>
          <p:cNvSpPr txBox="1"/>
          <p:nvPr>
            <p:ph idx="1" type="body"/>
          </p:nvPr>
        </p:nvSpPr>
        <p:spPr>
          <a:xfrm>
            <a:off x="311700" y="1152475"/>
            <a:ext cx="3558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Let’s take a look at the price history</a:t>
            </a:r>
            <a:endParaRPr/>
          </a:p>
          <a:p>
            <a:pPr indent="-342900" lvl="0" marL="457200" rtl="0" algn="l">
              <a:spcBef>
                <a:spcPts val="0"/>
              </a:spcBef>
              <a:spcAft>
                <a:spcPts val="0"/>
              </a:spcAft>
              <a:buSzPts val="1800"/>
              <a:buChar char="●"/>
            </a:pPr>
            <a:r>
              <a:rPr lang="en"/>
              <a:t>The majority of the testing data has no close examples in the testing data</a:t>
            </a:r>
            <a:endParaRPr/>
          </a:p>
          <a:p>
            <a:pPr indent="-342900" lvl="0" marL="457200" rtl="0" algn="l">
              <a:spcBef>
                <a:spcPts val="0"/>
              </a:spcBef>
              <a:spcAft>
                <a:spcPts val="0"/>
              </a:spcAft>
              <a:buSzPts val="1800"/>
              <a:buChar char="●"/>
            </a:pPr>
            <a:r>
              <a:rPr lang="en"/>
              <a:t>The nature of the market</a:t>
            </a:r>
            <a:endParaRPr/>
          </a:p>
        </p:txBody>
      </p:sp>
      <p:pic>
        <p:nvPicPr>
          <p:cNvPr id="140" name="Google Shape;140;p24"/>
          <p:cNvPicPr preferRelativeResize="0"/>
          <p:nvPr/>
        </p:nvPicPr>
        <p:blipFill rotWithShape="1">
          <a:blip r:embed="rId3">
            <a:alphaModFix/>
          </a:blip>
          <a:srcRect b="0" l="2417" r="4228" t="0"/>
          <a:stretch/>
        </p:blipFill>
        <p:spPr>
          <a:xfrm>
            <a:off x="4139300" y="849575"/>
            <a:ext cx="5006525" cy="4022200"/>
          </a:xfrm>
          <a:prstGeom prst="rect">
            <a:avLst/>
          </a:prstGeom>
          <a:noFill/>
          <a:ln>
            <a:noFill/>
          </a:ln>
        </p:spPr>
      </p:pic>
      <p:cxnSp>
        <p:nvCxnSpPr>
          <p:cNvPr id="141" name="Google Shape;141;p24"/>
          <p:cNvCxnSpPr/>
          <p:nvPr/>
        </p:nvCxnSpPr>
        <p:spPr>
          <a:xfrm>
            <a:off x="7889900" y="1362925"/>
            <a:ext cx="13800" cy="3054600"/>
          </a:xfrm>
          <a:prstGeom prst="straightConnector1">
            <a:avLst/>
          </a:prstGeom>
          <a:noFill/>
          <a:ln cap="flat" cmpd="sng" w="38100">
            <a:solidFill>
              <a:srgbClr val="FF0000"/>
            </a:solidFill>
            <a:prstDash val="solid"/>
            <a:round/>
            <a:headEnd len="med" w="med" type="none"/>
            <a:tailEnd len="med" w="med" type="none"/>
          </a:ln>
        </p:spPr>
      </p:cxnSp>
      <p:cxnSp>
        <p:nvCxnSpPr>
          <p:cNvPr id="142" name="Google Shape;142;p24"/>
          <p:cNvCxnSpPr/>
          <p:nvPr/>
        </p:nvCxnSpPr>
        <p:spPr>
          <a:xfrm>
            <a:off x="4677775" y="2060650"/>
            <a:ext cx="4177800" cy="69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a:t>
            </a:r>
            <a:endParaRPr/>
          </a:p>
        </p:txBody>
      </p:sp>
      <p:pic>
        <p:nvPicPr>
          <p:cNvPr id="148" name="Google Shape;148;p25"/>
          <p:cNvPicPr preferRelativeResize="0"/>
          <p:nvPr/>
        </p:nvPicPr>
        <p:blipFill>
          <a:blip r:embed="rId3">
            <a:alphaModFix/>
          </a:blip>
          <a:stretch>
            <a:fillRect/>
          </a:stretch>
        </p:blipFill>
        <p:spPr>
          <a:xfrm>
            <a:off x="2400293" y="0"/>
            <a:ext cx="6743708" cy="518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That’s More Like it</a:t>
            </a:r>
            <a:endParaRPr/>
          </a:p>
        </p:txBody>
      </p:sp>
      <p:graphicFrame>
        <p:nvGraphicFramePr>
          <p:cNvPr id="154" name="Google Shape;154;p26"/>
          <p:cNvGraphicFramePr/>
          <p:nvPr/>
        </p:nvGraphicFramePr>
        <p:xfrm>
          <a:off x="311700" y="1346495"/>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1.29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1.14%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-0.0521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3.40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0.0761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1.41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0.93%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-0.0313</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0.75%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-0.0138</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-0.0155</a:t>
                      </a:r>
                      <a:endParaRPr>
                        <a:solidFill>
                          <a:schemeClr val="lt2"/>
                        </a:solidFill>
                        <a:latin typeface="Average"/>
                        <a:ea typeface="Average"/>
                        <a:cs typeface="Average"/>
                        <a:sym typeface="Average"/>
                      </a:endParaRPr>
                    </a:p>
                  </a:txBody>
                  <a:tcPr marT="91425" marB="91425" marR="91425" marL="91425"/>
                </a:tc>
              </a:tr>
            </a:tbl>
          </a:graphicData>
        </a:graphic>
      </p:graphicFrame>
      <p:graphicFrame>
        <p:nvGraphicFramePr>
          <p:cNvPr id="155" name="Google Shape;155;p26"/>
          <p:cNvGraphicFramePr/>
          <p:nvPr/>
        </p:nvGraphicFramePr>
        <p:xfrm>
          <a:off x="4668400" y="1346494"/>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0.0066</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9.613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0.92%</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-0.1915</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1.13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0.72%</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0.0772</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1.42</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0.59%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0.0288</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0.52%</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0.0066</a:t>
                      </a:r>
                      <a:endParaRPr>
                        <a:solidFill>
                          <a:schemeClr val="lt2"/>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That’s More Like it</a:t>
            </a:r>
            <a:endParaRPr/>
          </a:p>
        </p:txBody>
      </p:sp>
      <p:pic>
        <p:nvPicPr>
          <p:cNvPr id="161" name="Google Shape;161;p27"/>
          <p:cNvPicPr preferRelativeResize="0"/>
          <p:nvPr/>
        </p:nvPicPr>
        <p:blipFill>
          <a:blip r:embed="rId3">
            <a:alphaModFix/>
          </a:blip>
          <a:stretch>
            <a:fillRect/>
          </a:stretch>
        </p:blipFill>
        <p:spPr>
          <a:xfrm>
            <a:off x="4666825" y="1152463"/>
            <a:ext cx="4549724" cy="3499775"/>
          </a:xfrm>
          <a:prstGeom prst="rect">
            <a:avLst/>
          </a:prstGeom>
          <a:noFill/>
          <a:ln>
            <a:noFill/>
          </a:ln>
        </p:spPr>
      </p:pic>
      <p:pic>
        <p:nvPicPr>
          <p:cNvPr id="162" name="Google Shape;162;p27"/>
          <p:cNvPicPr preferRelativeResize="0"/>
          <p:nvPr/>
        </p:nvPicPr>
        <p:blipFill>
          <a:blip r:embed="rId4">
            <a:alphaModFix/>
          </a:blip>
          <a:stretch>
            <a:fillRect/>
          </a:stretch>
        </p:blipFill>
        <p:spPr>
          <a:xfrm>
            <a:off x="0" y="1152475"/>
            <a:ext cx="444132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I do That?</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cheating</a:t>
            </a:r>
            <a:endParaRPr/>
          </a:p>
          <a:p>
            <a:pPr indent="-342900" lvl="0" marL="457200" rtl="0" algn="l">
              <a:spcBef>
                <a:spcPts val="0"/>
              </a:spcBef>
              <a:spcAft>
                <a:spcPts val="0"/>
              </a:spcAft>
              <a:buSzPts val="1800"/>
              <a:buChar char="●"/>
            </a:pPr>
            <a:r>
              <a:rPr lang="en"/>
              <a:t>By shuffling the data around, we were able to reach very similar numbers to the study</a:t>
            </a:r>
            <a:endParaRPr/>
          </a:p>
          <a:p>
            <a:pPr indent="-342900" lvl="0" marL="457200" rtl="0" algn="l">
              <a:spcBef>
                <a:spcPts val="0"/>
              </a:spcBef>
              <a:spcAft>
                <a:spcPts val="0"/>
              </a:spcAft>
              <a:buSzPts val="1800"/>
              <a:buChar char="●"/>
            </a:pPr>
            <a:r>
              <a:rPr lang="en"/>
              <a:t>This suggest</a:t>
            </a:r>
            <a:r>
              <a:rPr lang="en"/>
              <a:t>s that the authors accidentally shuffled the data around in cross validation and leaked the parts of the test 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we get Similar Numbers without Cheating?</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Yes</a:t>
            </a:r>
            <a:endParaRPr/>
          </a:p>
          <a:p>
            <a:pPr indent="-342900" lvl="0" marL="457200" rtl="0" algn="l">
              <a:spcBef>
                <a:spcPts val="0"/>
              </a:spcBef>
              <a:spcAft>
                <a:spcPts val="0"/>
              </a:spcAft>
              <a:buSzPts val="1800"/>
              <a:buChar char="●"/>
            </a:pPr>
            <a:r>
              <a:rPr lang="en"/>
              <a:t>Retraining up to each index, then predicting that index</a:t>
            </a:r>
            <a:endParaRPr/>
          </a:p>
          <a:p>
            <a:pPr indent="-342900" lvl="0" marL="457200" rtl="0" algn="l">
              <a:spcBef>
                <a:spcPts val="0"/>
              </a:spcBef>
              <a:spcAft>
                <a:spcPts val="0"/>
              </a:spcAft>
              <a:buSzPts val="1800"/>
              <a:buChar char="●"/>
            </a:pPr>
            <a:r>
              <a:rPr lang="en"/>
              <a:t>Training set = data[0 : index]</a:t>
            </a:r>
            <a:endParaRPr/>
          </a:p>
          <a:p>
            <a:pPr indent="-342900" lvl="0" marL="457200" rtl="0" algn="l">
              <a:spcBef>
                <a:spcPts val="0"/>
              </a:spcBef>
              <a:spcAft>
                <a:spcPts val="0"/>
              </a:spcAft>
              <a:buSzPts val="1800"/>
              <a:buChar char="●"/>
            </a:pPr>
            <a:r>
              <a:rPr lang="en"/>
              <a:t>Testing set = data[index : len(data)]</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Numbers from the new Strategy</a:t>
            </a:r>
            <a:endParaRPr/>
          </a:p>
        </p:txBody>
      </p:sp>
      <p:graphicFrame>
        <p:nvGraphicFramePr>
          <p:cNvPr id="180" name="Google Shape;180;p30"/>
          <p:cNvGraphicFramePr/>
          <p:nvPr/>
        </p:nvGraphicFramePr>
        <p:xfrm>
          <a:off x="311700" y="1346495"/>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1.29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1.14%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-0.0521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3.40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0.0761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1.41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0.93%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-0.0313</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0.75%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-0.0138</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-0.0155</a:t>
                      </a:r>
                      <a:endParaRPr>
                        <a:solidFill>
                          <a:schemeClr val="lt2"/>
                        </a:solidFill>
                        <a:latin typeface="Average"/>
                        <a:ea typeface="Average"/>
                        <a:cs typeface="Average"/>
                        <a:sym typeface="Average"/>
                      </a:endParaRPr>
                    </a:p>
                  </a:txBody>
                  <a:tcPr marT="91425" marB="91425" marR="91425" marL="91425"/>
                </a:tc>
              </a:tr>
            </a:tbl>
          </a:graphicData>
        </a:graphic>
      </p:graphicFrame>
      <p:graphicFrame>
        <p:nvGraphicFramePr>
          <p:cNvPr id="181" name="Google Shape;181;p30"/>
          <p:cNvGraphicFramePr/>
          <p:nvPr/>
        </p:nvGraphicFramePr>
        <p:xfrm>
          <a:off x="4668400" y="1346494"/>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1.53</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1.25%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0.1216</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13.51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1.2%</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-0.2566</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2.14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-0.0321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2.64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0.85%</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-0.0721</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0.20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0.86%</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0.0104</a:t>
                      </a:r>
                      <a:endParaRPr>
                        <a:solidFill>
                          <a:schemeClr val="lt2"/>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Graphs from the new Strategy</a:t>
            </a:r>
            <a:endParaRPr/>
          </a:p>
        </p:txBody>
      </p:sp>
      <p:pic>
        <p:nvPicPr>
          <p:cNvPr id="187" name="Google Shape;187;p31"/>
          <p:cNvPicPr preferRelativeResize="0"/>
          <p:nvPr/>
        </p:nvPicPr>
        <p:blipFill>
          <a:blip r:embed="rId3">
            <a:alphaModFix/>
          </a:blip>
          <a:stretch>
            <a:fillRect/>
          </a:stretch>
        </p:blipFill>
        <p:spPr>
          <a:xfrm>
            <a:off x="-54800" y="1056450"/>
            <a:ext cx="4486788" cy="3451375"/>
          </a:xfrm>
          <a:prstGeom prst="rect">
            <a:avLst/>
          </a:prstGeom>
          <a:noFill/>
          <a:ln>
            <a:noFill/>
          </a:ln>
        </p:spPr>
      </p:pic>
      <p:pic>
        <p:nvPicPr>
          <p:cNvPr id="188" name="Google Shape;188;p31"/>
          <p:cNvPicPr preferRelativeResize="0"/>
          <p:nvPr/>
        </p:nvPicPr>
        <p:blipFill>
          <a:blip r:embed="rId4">
            <a:alphaModFix/>
          </a:blip>
          <a:stretch>
            <a:fillRect/>
          </a:stretch>
        </p:blipFill>
        <p:spPr>
          <a:xfrm>
            <a:off x="4691475" y="1056450"/>
            <a:ext cx="4486775" cy="345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50725" y="515275"/>
            <a:ext cx="29310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Basics About Study</a:t>
            </a:r>
            <a:endParaRPr sz="2400"/>
          </a:p>
        </p:txBody>
      </p:sp>
      <p:sp>
        <p:nvSpPr>
          <p:cNvPr id="66" name="Google Shape;66;p14"/>
          <p:cNvSpPr txBox="1"/>
          <p:nvPr>
            <p:ph idx="1" type="body"/>
          </p:nvPr>
        </p:nvSpPr>
        <p:spPr>
          <a:xfrm>
            <a:off x="219375" y="1152475"/>
            <a:ext cx="3530700" cy="3717900"/>
          </a:xfrm>
          <a:prstGeom prst="rect">
            <a:avLst/>
          </a:prstGeom>
        </p:spPr>
        <p:txBody>
          <a:bodyPr anchorCtr="0" anchor="t" bIns="91425" lIns="91425" spcFirstLastPara="1" rIns="91425" wrap="square" tIns="91425">
            <a:normAutofit fontScale="62500" lnSpcReduction="10000"/>
          </a:bodyPr>
          <a:lstStyle/>
          <a:p>
            <a:pPr indent="-329803" lvl="0" marL="457200" rtl="0" algn="l">
              <a:spcBef>
                <a:spcPts val="0"/>
              </a:spcBef>
              <a:spcAft>
                <a:spcPts val="0"/>
              </a:spcAft>
              <a:buSzPct val="100000"/>
              <a:buChar char="-"/>
            </a:pPr>
            <a:r>
              <a:rPr lang="en" sz="2550"/>
              <a:t>Used to predict closing price of 5 stocks:  Nike, Goldman Sachs, Johnson and Johnson, Pfizer and JP Morgan Chase and Co. </a:t>
            </a:r>
            <a:endParaRPr sz="2550"/>
          </a:p>
          <a:p>
            <a:pPr indent="-329803" lvl="0" marL="457200" rtl="0" algn="l">
              <a:spcBef>
                <a:spcPts val="0"/>
              </a:spcBef>
              <a:spcAft>
                <a:spcPts val="0"/>
              </a:spcAft>
              <a:buSzPct val="100000"/>
              <a:buChar char="-"/>
            </a:pPr>
            <a:r>
              <a:rPr lang="en" sz="2550"/>
              <a:t>Uses 2 ML Models:</a:t>
            </a:r>
            <a:endParaRPr sz="2550"/>
          </a:p>
          <a:p>
            <a:pPr indent="-329803" lvl="0" marL="1371600" rtl="0" algn="l">
              <a:spcBef>
                <a:spcPts val="0"/>
              </a:spcBef>
              <a:spcAft>
                <a:spcPts val="0"/>
              </a:spcAft>
              <a:buSzPct val="100000"/>
              <a:buAutoNum type="alphaLcPeriod"/>
            </a:pPr>
            <a:r>
              <a:rPr lang="en" sz="2550"/>
              <a:t>Artificial Neural Network</a:t>
            </a:r>
            <a:endParaRPr sz="2550"/>
          </a:p>
          <a:p>
            <a:pPr indent="-329803" lvl="0" marL="1371600" rtl="0" algn="l">
              <a:spcBef>
                <a:spcPts val="0"/>
              </a:spcBef>
              <a:spcAft>
                <a:spcPts val="0"/>
              </a:spcAft>
              <a:buSzPct val="100000"/>
              <a:buAutoNum type="alphaLcPeriod"/>
            </a:pPr>
            <a:r>
              <a:rPr lang="en" sz="2550"/>
              <a:t>Random Forest Model</a:t>
            </a:r>
            <a:endParaRPr sz="2550"/>
          </a:p>
          <a:p>
            <a:pPr indent="-329803" lvl="0" marL="457200" rtl="0" algn="l">
              <a:spcBef>
                <a:spcPts val="0"/>
              </a:spcBef>
              <a:spcAft>
                <a:spcPts val="0"/>
              </a:spcAft>
              <a:buSzPct val="100000"/>
              <a:buChar char="-"/>
            </a:pPr>
            <a:r>
              <a:rPr lang="en" sz="2550"/>
              <a:t>Trained Data Set from 2009 - 2017</a:t>
            </a:r>
            <a:endParaRPr sz="2550"/>
          </a:p>
          <a:p>
            <a:pPr indent="-329803" lvl="0" marL="457200" rtl="0" algn="l">
              <a:spcBef>
                <a:spcPts val="0"/>
              </a:spcBef>
              <a:spcAft>
                <a:spcPts val="0"/>
              </a:spcAft>
              <a:buSzPct val="100000"/>
              <a:buChar char="-"/>
            </a:pPr>
            <a:r>
              <a:rPr lang="en" sz="2550"/>
              <a:t>Tested Data from 2017 - 2019</a:t>
            </a:r>
            <a:endParaRPr sz="2550"/>
          </a:p>
          <a:p>
            <a:pPr indent="-329803" lvl="0" marL="457200" rtl="0" algn="l">
              <a:spcBef>
                <a:spcPts val="0"/>
              </a:spcBef>
              <a:spcAft>
                <a:spcPts val="0"/>
              </a:spcAft>
              <a:buSzPct val="100000"/>
              <a:buChar char="-"/>
            </a:pPr>
            <a:r>
              <a:rPr lang="en" sz="2550"/>
              <a:t>Vijh, Mehar et. al</a:t>
            </a:r>
            <a:endParaRPr sz="2550"/>
          </a:p>
          <a:p>
            <a:pPr indent="0" lvl="0" marL="45720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3703475" y="351200"/>
            <a:ext cx="3841825" cy="2166125"/>
          </a:xfrm>
          <a:prstGeom prst="rect">
            <a:avLst/>
          </a:prstGeom>
          <a:noFill/>
          <a:ln>
            <a:noFill/>
          </a:ln>
        </p:spPr>
      </p:pic>
      <p:pic>
        <p:nvPicPr>
          <p:cNvPr id="68" name="Google Shape;68;p14"/>
          <p:cNvPicPr preferRelativeResize="0"/>
          <p:nvPr/>
        </p:nvPicPr>
        <p:blipFill>
          <a:blip r:embed="rId4">
            <a:alphaModFix/>
          </a:blip>
          <a:stretch>
            <a:fillRect/>
          </a:stretch>
        </p:blipFill>
        <p:spPr>
          <a:xfrm>
            <a:off x="5346825" y="2798075"/>
            <a:ext cx="3331426" cy="2235649"/>
          </a:xfrm>
          <a:prstGeom prst="rect">
            <a:avLst/>
          </a:prstGeom>
          <a:noFill/>
          <a:ln>
            <a:noFill/>
          </a:ln>
        </p:spPr>
      </p:pic>
      <p:sp>
        <p:nvSpPr>
          <p:cNvPr id="69" name="Google Shape;69;p14"/>
          <p:cNvSpPr txBox="1"/>
          <p:nvPr/>
        </p:nvSpPr>
        <p:spPr>
          <a:xfrm>
            <a:off x="7953300" y="1763550"/>
            <a:ext cx="8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rgbClr val="93C47D"/>
                </a:solidFill>
              </a:rPr>
              <a:t>ANN Model</a:t>
            </a:r>
            <a:endParaRPr b="1" i="1">
              <a:solidFill>
                <a:srgbClr val="93C47D"/>
              </a:solidFill>
            </a:endParaRPr>
          </a:p>
        </p:txBody>
      </p:sp>
      <p:sp>
        <p:nvSpPr>
          <p:cNvPr id="70" name="Google Shape;70;p14"/>
          <p:cNvSpPr txBox="1"/>
          <p:nvPr/>
        </p:nvSpPr>
        <p:spPr>
          <a:xfrm>
            <a:off x="4196950" y="3025025"/>
            <a:ext cx="8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rgbClr val="93C47D"/>
                </a:solidFill>
              </a:rPr>
              <a:t>RFM</a:t>
            </a:r>
            <a:endParaRPr b="1" i="1">
              <a:solidFill>
                <a:srgbClr val="93C47D"/>
              </a:solidFill>
            </a:endParaRPr>
          </a:p>
          <a:p>
            <a:pPr indent="0" lvl="0" marL="0" rtl="0" algn="l">
              <a:spcBef>
                <a:spcPts val="0"/>
              </a:spcBef>
              <a:spcAft>
                <a:spcPts val="0"/>
              </a:spcAft>
              <a:buNone/>
            </a:pPr>
            <a:r>
              <a:rPr b="1" i="1" lang="en">
                <a:solidFill>
                  <a:srgbClr val="93C47D"/>
                </a:solidFill>
              </a:rPr>
              <a:t>Model</a:t>
            </a:r>
            <a:endParaRPr b="1" i="1">
              <a:solidFill>
                <a:srgbClr val="93C47D"/>
              </a:solidFill>
            </a:endParaRPr>
          </a:p>
        </p:txBody>
      </p:sp>
      <p:cxnSp>
        <p:nvCxnSpPr>
          <p:cNvPr id="71" name="Google Shape;71;p14"/>
          <p:cNvCxnSpPr>
            <a:stCxn id="70" idx="3"/>
            <a:endCxn id="68" idx="1"/>
          </p:cNvCxnSpPr>
          <p:nvPr/>
        </p:nvCxnSpPr>
        <p:spPr>
          <a:xfrm>
            <a:off x="5075950" y="3332825"/>
            <a:ext cx="270900" cy="583200"/>
          </a:xfrm>
          <a:prstGeom prst="straightConnector1">
            <a:avLst/>
          </a:prstGeom>
          <a:noFill/>
          <a:ln cap="flat" cmpd="sng" w="28575">
            <a:solidFill>
              <a:schemeClr val="dk2"/>
            </a:solidFill>
            <a:prstDash val="solid"/>
            <a:round/>
            <a:headEnd len="med" w="med" type="none"/>
            <a:tailEnd len="med" w="med" type="triangle"/>
          </a:ln>
        </p:spPr>
      </p:cxnSp>
      <p:cxnSp>
        <p:nvCxnSpPr>
          <p:cNvPr id="72" name="Google Shape;72;p14"/>
          <p:cNvCxnSpPr>
            <a:stCxn id="69" idx="1"/>
            <a:endCxn id="67" idx="3"/>
          </p:cNvCxnSpPr>
          <p:nvPr/>
        </p:nvCxnSpPr>
        <p:spPr>
          <a:xfrm rot="10800000">
            <a:off x="7545300" y="1434150"/>
            <a:ext cx="408000" cy="637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a:t>
            </a:r>
            <a:endParaRPr/>
          </a:p>
        </p:txBody>
      </p:sp>
      <p:sp>
        <p:nvSpPr>
          <p:cNvPr id="194" name="Google Shape;194;p32"/>
          <p:cNvSpPr txBox="1"/>
          <p:nvPr>
            <p:ph idx="1" type="body"/>
          </p:nvPr>
        </p:nvSpPr>
        <p:spPr>
          <a:xfrm>
            <a:off x="311700" y="1260600"/>
            <a:ext cx="25305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00FF00"/>
                </a:solidFill>
              </a:rPr>
              <a:t>Data Extraction:</a:t>
            </a:r>
            <a:endParaRPr b="1">
              <a:solidFill>
                <a:srgbClr val="00FF00"/>
              </a:solidFill>
            </a:endParaRPr>
          </a:p>
          <a:p>
            <a:pPr indent="-342900" lvl="0" marL="457200" rtl="0" algn="l">
              <a:lnSpc>
                <a:spcPct val="100000"/>
              </a:lnSpc>
              <a:spcBef>
                <a:spcPts val="1200"/>
              </a:spcBef>
              <a:spcAft>
                <a:spcPts val="0"/>
              </a:spcAft>
              <a:buSzPts val="1800"/>
              <a:buChar char="-"/>
            </a:pPr>
            <a:r>
              <a:rPr lang="en"/>
              <a:t>Few NaN values when computing moving averages.</a:t>
            </a:r>
            <a:endParaRPr/>
          </a:p>
          <a:p>
            <a:pPr indent="-342900" lvl="0" marL="457200" rtl="0" algn="l">
              <a:lnSpc>
                <a:spcPct val="100000"/>
              </a:lnSpc>
              <a:spcBef>
                <a:spcPts val="1000"/>
              </a:spcBef>
              <a:spcAft>
                <a:spcPts val="0"/>
              </a:spcAft>
              <a:buSzPts val="1800"/>
              <a:buChar char="-"/>
            </a:pPr>
            <a:r>
              <a:rPr lang="en"/>
              <a:t>Fixed by removing values before </a:t>
            </a:r>
            <a:r>
              <a:rPr lang="en"/>
              <a:t>inputting</a:t>
            </a:r>
            <a:r>
              <a:rPr lang="en"/>
              <a:t> in ML models</a:t>
            </a:r>
            <a:endParaRPr/>
          </a:p>
        </p:txBody>
      </p:sp>
      <p:sp>
        <p:nvSpPr>
          <p:cNvPr id="195" name="Google Shape;195;p32"/>
          <p:cNvSpPr txBox="1"/>
          <p:nvPr>
            <p:ph idx="1" type="body"/>
          </p:nvPr>
        </p:nvSpPr>
        <p:spPr>
          <a:xfrm>
            <a:off x="3503425" y="1260600"/>
            <a:ext cx="25305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solidFill>
                  <a:srgbClr val="FF9900"/>
                </a:solidFill>
              </a:rPr>
              <a:t>RF Model</a:t>
            </a:r>
            <a:r>
              <a:rPr b="1" lang="en">
                <a:solidFill>
                  <a:srgbClr val="FF9900"/>
                </a:solidFill>
              </a:rPr>
              <a:t>:</a:t>
            </a:r>
            <a:endParaRPr b="1">
              <a:solidFill>
                <a:srgbClr val="FF9900"/>
              </a:solidFill>
            </a:endParaRPr>
          </a:p>
          <a:p>
            <a:pPr indent="-336550" lvl="0" marL="457200" rtl="0" algn="l">
              <a:spcBef>
                <a:spcPts val="1200"/>
              </a:spcBef>
              <a:spcAft>
                <a:spcPts val="0"/>
              </a:spcAft>
              <a:buSzPts val="1700"/>
              <a:buChar char="-"/>
            </a:pPr>
            <a:r>
              <a:rPr b="1" lang="en" sz="1700"/>
              <a:t>Unclear explanations of procedure in paper</a:t>
            </a:r>
            <a:endParaRPr b="1" sz="1700"/>
          </a:p>
          <a:p>
            <a:pPr indent="-342900" lvl="0" marL="457200" rtl="0" algn="l">
              <a:spcBef>
                <a:spcPts val="0"/>
              </a:spcBef>
              <a:spcAft>
                <a:spcPts val="0"/>
              </a:spcAft>
              <a:buSzPts val="1800"/>
              <a:buChar char="-"/>
            </a:pPr>
            <a:r>
              <a:rPr b="1" lang="en"/>
              <a:t>Fixed by working with Dr. Reguly to develop our own, comparable procedure</a:t>
            </a:r>
            <a:endParaRPr b="1"/>
          </a:p>
          <a:p>
            <a:pPr indent="0" lvl="0" marL="0" rtl="0" algn="l">
              <a:spcBef>
                <a:spcPts val="1200"/>
              </a:spcBef>
              <a:spcAft>
                <a:spcPts val="1200"/>
              </a:spcAft>
              <a:buNone/>
            </a:pPr>
            <a:r>
              <a:t/>
            </a:r>
            <a:endParaRPr/>
          </a:p>
        </p:txBody>
      </p:sp>
      <p:sp>
        <p:nvSpPr>
          <p:cNvPr id="196" name="Google Shape;196;p32"/>
          <p:cNvSpPr txBox="1"/>
          <p:nvPr>
            <p:ph idx="1" type="body"/>
          </p:nvPr>
        </p:nvSpPr>
        <p:spPr>
          <a:xfrm>
            <a:off x="6166025" y="1260600"/>
            <a:ext cx="2792400" cy="3416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a:solidFill>
                  <a:srgbClr val="00FFFF"/>
                </a:solidFill>
              </a:rPr>
              <a:t>ANN Model</a:t>
            </a:r>
            <a:endParaRPr b="1">
              <a:solidFill>
                <a:srgbClr val="00FFFF"/>
              </a:solidFill>
            </a:endParaRPr>
          </a:p>
          <a:p>
            <a:pPr indent="-334327" lvl="0" marL="457200" rtl="0" algn="l">
              <a:lnSpc>
                <a:spcPct val="100000"/>
              </a:lnSpc>
              <a:spcBef>
                <a:spcPts val="1200"/>
              </a:spcBef>
              <a:spcAft>
                <a:spcPts val="0"/>
              </a:spcAft>
              <a:buSzPct val="100000"/>
              <a:buChar char="-"/>
            </a:pPr>
            <a:r>
              <a:rPr lang="en"/>
              <a:t>Calculating close enough error values</a:t>
            </a:r>
            <a:endParaRPr/>
          </a:p>
          <a:p>
            <a:pPr indent="-334327" lvl="0" marL="457200" rtl="0" algn="l">
              <a:lnSpc>
                <a:spcPct val="100000"/>
              </a:lnSpc>
              <a:spcBef>
                <a:spcPts val="1000"/>
              </a:spcBef>
              <a:spcAft>
                <a:spcPts val="0"/>
              </a:spcAft>
              <a:buSzPct val="100000"/>
              <a:buChar char="-"/>
            </a:pPr>
            <a:r>
              <a:rPr lang="en"/>
              <a:t>Fixed by increasing the number of epochs (giving the model more opportunities to adjust its weights) and the Adam optimizer (allowing the model to more efficiently update its parameters during training)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Plans for Future</a:t>
            </a:r>
            <a:endParaRPr/>
          </a:p>
        </p:txBody>
      </p:sp>
      <p:sp>
        <p:nvSpPr>
          <p:cNvPr id="202" name="Google Shape;202;p33"/>
          <p:cNvSpPr txBox="1"/>
          <p:nvPr>
            <p:ph idx="1" type="body"/>
          </p:nvPr>
        </p:nvSpPr>
        <p:spPr>
          <a:xfrm>
            <a:off x="311700" y="1291475"/>
            <a:ext cx="3766500" cy="36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Hope to create our own ML model to predict next-day stock prices.</a:t>
            </a:r>
            <a:endParaRPr/>
          </a:p>
          <a:p>
            <a:pPr indent="-342900" lvl="0" marL="457200" rtl="0" algn="l">
              <a:spcBef>
                <a:spcPts val="1000"/>
              </a:spcBef>
              <a:spcAft>
                <a:spcPts val="0"/>
              </a:spcAft>
              <a:buSzPts val="1800"/>
              <a:buChar char="-"/>
            </a:pPr>
            <a:r>
              <a:rPr lang="en"/>
              <a:t>Goal will be to outperform RF and ANN model used in this paper.</a:t>
            </a:r>
            <a:endParaRPr/>
          </a:p>
        </p:txBody>
      </p:sp>
      <p:pic>
        <p:nvPicPr>
          <p:cNvPr id="203" name="Google Shape;203;p33"/>
          <p:cNvPicPr preferRelativeResize="0"/>
          <p:nvPr/>
        </p:nvPicPr>
        <p:blipFill>
          <a:blip r:embed="rId3">
            <a:alphaModFix/>
          </a:blip>
          <a:stretch>
            <a:fillRect/>
          </a:stretch>
        </p:blipFill>
        <p:spPr>
          <a:xfrm>
            <a:off x="4280450" y="1017725"/>
            <a:ext cx="4746651" cy="2484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4043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Data</a:t>
            </a:r>
            <a:endParaRPr/>
          </a:p>
        </p:txBody>
      </p:sp>
      <p:sp>
        <p:nvSpPr>
          <p:cNvPr id="78" name="Google Shape;78;p15"/>
          <p:cNvSpPr txBox="1"/>
          <p:nvPr>
            <p:ph idx="1" type="body"/>
          </p:nvPr>
        </p:nvSpPr>
        <p:spPr>
          <a:xfrm>
            <a:off x="311700" y="1152475"/>
            <a:ext cx="3465900" cy="3416400"/>
          </a:xfrm>
          <a:prstGeom prst="rect">
            <a:avLst/>
          </a:prstGeom>
        </p:spPr>
        <p:txBody>
          <a:bodyPr anchorCtr="0" anchor="t" bIns="91425" lIns="91425" spcFirstLastPara="1" rIns="91425" wrap="square" tIns="91425">
            <a:normAutofit fontScale="85000" lnSpcReduction="20000"/>
          </a:bodyPr>
          <a:lstStyle/>
          <a:p>
            <a:pPr indent="-343775" lvl="0" marL="457200" rtl="0" algn="l">
              <a:spcBef>
                <a:spcPts val="0"/>
              </a:spcBef>
              <a:spcAft>
                <a:spcPts val="0"/>
              </a:spcAft>
              <a:buSzPct val="100000"/>
              <a:buChar char="-"/>
            </a:pPr>
            <a:r>
              <a:rPr lang="en" sz="2133"/>
              <a:t>Obtained on Yahoo Finance</a:t>
            </a:r>
            <a:endParaRPr sz="2133"/>
          </a:p>
          <a:p>
            <a:pPr indent="-343775" lvl="0" marL="457200" rtl="0" algn="l">
              <a:spcBef>
                <a:spcPts val="0"/>
              </a:spcBef>
              <a:spcAft>
                <a:spcPts val="0"/>
              </a:spcAft>
              <a:buSzPct val="100000"/>
              <a:buChar char="-"/>
            </a:pPr>
            <a:r>
              <a:rPr lang="en" sz="2133"/>
              <a:t>Given Columns for Each Company:</a:t>
            </a:r>
            <a:endParaRPr sz="2133"/>
          </a:p>
          <a:p>
            <a:pPr indent="-343775" lvl="0" marL="914400" rtl="0" algn="l">
              <a:spcBef>
                <a:spcPts val="0"/>
              </a:spcBef>
              <a:spcAft>
                <a:spcPts val="0"/>
              </a:spcAft>
              <a:buClr>
                <a:schemeClr val="accent6"/>
              </a:buClr>
              <a:buSzPct val="100000"/>
              <a:buFont typeface="Times New Roman"/>
              <a:buAutoNum type="alphaLcPeriod"/>
            </a:pPr>
            <a:r>
              <a:rPr lang="en" sz="2133">
                <a:solidFill>
                  <a:srgbClr val="00FF00"/>
                </a:solidFill>
                <a:latin typeface="Times New Roman"/>
                <a:ea typeface="Times New Roman"/>
                <a:cs typeface="Times New Roman"/>
                <a:sym typeface="Times New Roman"/>
              </a:rPr>
              <a:t>Date</a:t>
            </a:r>
            <a:endParaRPr sz="2133">
              <a:solidFill>
                <a:srgbClr val="00FF00"/>
              </a:solidFill>
              <a:latin typeface="Times New Roman"/>
              <a:ea typeface="Times New Roman"/>
              <a:cs typeface="Times New Roman"/>
              <a:sym typeface="Times New Roman"/>
            </a:endParaRPr>
          </a:p>
          <a:p>
            <a:pPr indent="-343775" lvl="0" marL="914400" rtl="0" algn="l">
              <a:spcBef>
                <a:spcPts val="0"/>
              </a:spcBef>
              <a:spcAft>
                <a:spcPts val="0"/>
              </a:spcAft>
              <a:buClr>
                <a:schemeClr val="accent6"/>
              </a:buClr>
              <a:buSzPct val="100000"/>
              <a:buFont typeface="Times New Roman"/>
              <a:buAutoNum type="alphaLcPeriod"/>
            </a:pPr>
            <a:r>
              <a:rPr lang="en" sz="2133">
                <a:solidFill>
                  <a:srgbClr val="00FF00"/>
                </a:solidFill>
                <a:latin typeface="Times New Roman"/>
                <a:ea typeface="Times New Roman"/>
                <a:cs typeface="Times New Roman"/>
                <a:sym typeface="Times New Roman"/>
              </a:rPr>
              <a:t>Open </a:t>
            </a:r>
            <a:endParaRPr sz="2133">
              <a:solidFill>
                <a:srgbClr val="00FF00"/>
              </a:solidFill>
              <a:latin typeface="Times New Roman"/>
              <a:ea typeface="Times New Roman"/>
              <a:cs typeface="Times New Roman"/>
              <a:sym typeface="Times New Roman"/>
            </a:endParaRPr>
          </a:p>
          <a:p>
            <a:pPr indent="-343775" lvl="0" marL="914400" rtl="0" algn="l">
              <a:spcBef>
                <a:spcPts val="0"/>
              </a:spcBef>
              <a:spcAft>
                <a:spcPts val="0"/>
              </a:spcAft>
              <a:buClr>
                <a:schemeClr val="accent6"/>
              </a:buClr>
              <a:buSzPct val="100000"/>
              <a:buFont typeface="Times New Roman"/>
              <a:buAutoNum type="alphaLcPeriod"/>
            </a:pPr>
            <a:r>
              <a:rPr lang="en" sz="2133">
                <a:solidFill>
                  <a:srgbClr val="00FF00"/>
                </a:solidFill>
                <a:latin typeface="Times New Roman"/>
                <a:ea typeface="Times New Roman"/>
                <a:cs typeface="Times New Roman"/>
                <a:sym typeface="Times New Roman"/>
              </a:rPr>
              <a:t>High </a:t>
            </a:r>
            <a:endParaRPr sz="2133">
              <a:solidFill>
                <a:srgbClr val="00FF00"/>
              </a:solidFill>
              <a:latin typeface="Times New Roman"/>
              <a:ea typeface="Times New Roman"/>
              <a:cs typeface="Times New Roman"/>
              <a:sym typeface="Times New Roman"/>
            </a:endParaRPr>
          </a:p>
          <a:p>
            <a:pPr indent="-343775" lvl="0" marL="914400" rtl="0" algn="l">
              <a:spcBef>
                <a:spcPts val="0"/>
              </a:spcBef>
              <a:spcAft>
                <a:spcPts val="0"/>
              </a:spcAft>
              <a:buClr>
                <a:schemeClr val="accent6"/>
              </a:buClr>
              <a:buSzPct val="100000"/>
              <a:buFont typeface="Times New Roman"/>
              <a:buAutoNum type="alphaLcPeriod"/>
            </a:pPr>
            <a:r>
              <a:rPr lang="en" sz="2133">
                <a:solidFill>
                  <a:srgbClr val="00FF00"/>
                </a:solidFill>
                <a:latin typeface="Times New Roman"/>
                <a:ea typeface="Times New Roman"/>
                <a:cs typeface="Times New Roman"/>
                <a:sym typeface="Times New Roman"/>
              </a:rPr>
              <a:t>Low</a:t>
            </a:r>
            <a:endParaRPr sz="2133">
              <a:solidFill>
                <a:srgbClr val="00FF00"/>
              </a:solidFill>
              <a:latin typeface="Times New Roman"/>
              <a:ea typeface="Times New Roman"/>
              <a:cs typeface="Times New Roman"/>
              <a:sym typeface="Times New Roman"/>
            </a:endParaRPr>
          </a:p>
          <a:p>
            <a:pPr indent="-343775" lvl="0" marL="914400" rtl="0" algn="l">
              <a:spcBef>
                <a:spcPts val="0"/>
              </a:spcBef>
              <a:spcAft>
                <a:spcPts val="0"/>
              </a:spcAft>
              <a:buClr>
                <a:schemeClr val="accent6"/>
              </a:buClr>
              <a:buSzPct val="100000"/>
              <a:buFont typeface="Times New Roman"/>
              <a:buAutoNum type="alphaLcPeriod"/>
            </a:pPr>
            <a:r>
              <a:rPr lang="en" sz="2133">
                <a:solidFill>
                  <a:srgbClr val="00FF00"/>
                </a:solidFill>
                <a:latin typeface="Times New Roman"/>
                <a:ea typeface="Times New Roman"/>
                <a:cs typeface="Times New Roman"/>
                <a:sym typeface="Times New Roman"/>
              </a:rPr>
              <a:t>Close</a:t>
            </a:r>
            <a:endParaRPr sz="2133">
              <a:solidFill>
                <a:srgbClr val="00FF00"/>
              </a:solidFill>
              <a:latin typeface="Times New Roman"/>
              <a:ea typeface="Times New Roman"/>
              <a:cs typeface="Times New Roman"/>
              <a:sym typeface="Times New Roman"/>
            </a:endParaRPr>
          </a:p>
          <a:p>
            <a:pPr indent="-343775" lvl="0" marL="914400" rtl="0" algn="l">
              <a:spcBef>
                <a:spcPts val="0"/>
              </a:spcBef>
              <a:spcAft>
                <a:spcPts val="0"/>
              </a:spcAft>
              <a:buClr>
                <a:schemeClr val="accent6"/>
              </a:buClr>
              <a:buSzPct val="100000"/>
              <a:buFont typeface="Times New Roman"/>
              <a:buAutoNum type="alphaLcPeriod"/>
            </a:pPr>
            <a:r>
              <a:rPr lang="en" sz="2133">
                <a:solidFill>
                  <a:srgbClr val="00FF00"/>
                </a:solidFill>
                <a:latin typeface="Times New Roman"/>
                <a:ea typeface="Times New Roman"/>
                <a:cs typeface="Times New Roman"/>
                <a:sym typeface="Times New Roman"/>
              </a:rPr>
              <a:t>Adj Close </a:t>
            </a:r>
            <a:endParaRPr sz="2133">
              <a:solidFill>
                <a:srgbClr val="00FF00"/>
              </a:solidFill>
              <a:latin typeface="Times New Roman"/>
              <a:ea typeface="Times New Roman"/>
              <a:cs typeface="Times New Roman"/>
              <a:sym typeface="Times New Roman"/>
            </a:endParaRPr>
          </a:p>
          <a:p>
            <a:pPr indent="-343775" lvl="0" marL="914400" rtl="0" algn="l">
              <a:spcBef>
                <a:spcPts val="0"/>
              </a:spcBef>
              <a:spcAft>
                <a:spcPts val="0"/>
              </a:spcAft>
              <a:buClr>
                <a:schemeClr val="accent6"/>
              </a:buClr>
              <a:buSzPct val="100000"/>
              <a:buFont typeface="Times New Roman"/>
              <a:buAutoNum type="alphaLcPeriod"/>
            </a:pPr>
            <a:r>
              <a:rPr lang="en" sz="2133">
                <a:solidFill>
                  <a:srgbClr val="00FF00"/>
                </a:solidFill>
                <a:latin typeface="Times New Roman"/>
                <a:ea typeface="Times New Roman"/>
                <a:cs typeface="Times New Roman"/>
                <a:sym typeface="Times New Roman"/>
              </a:rPr>
              <a:t>Volume</a:t>
            </a:r>
            <a:endParaRPr sz="2133">
              <a:solidFill>
                <a:srgbClr val="00FF00"/>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457200" rtl="0" algn="l">
              <a:spcBef>
                <a:spcPts val="1200"/>
              </a:spcBef>
              <a:spcAft>
                <a:spcPts val="1200"/>
              </a:spcAft>
              <a:buNone/>
            </a:pPr>
            <a:r>
              <a:t/>
            </a:r>
            <a:endParaRPr/>
          </a:p>
        </p:txBody>
      </p:sp>
      <p:sp>
        <p:nvSpPr>
          <p:cNvPr id="79" name="Google Shape;79;p15"/>
          <p:cNvSpPr txBox="1"/>
          <p:nvPr>
            <p:ph idx="1" type="body"/>
          </p:nvPr>
        </p:nvSpPr>
        <p:spPr>
          <a:xfrm>
            <a:off x="3777600" y="1017725"/>
            <a:ext cx="5054700" cy="3848700"/>
          </a:xfrm>
          <a:prstGeom prst="rect">
            <a:avLst/>
          </a:prstGeom>
        </p:spPr>
        <p:txBody>
          <a:bodyPr anchorCtr="0" anchor="t" bIns="91425" lIns="91425" spcFirstLastPara="1" rIns="91425" wrap="square" tIns="91425">
            <a:normAutofit fontScale="47500" lnSpcReduction="20000"/>
          </a:bodyPr>
          <a:lstStyle/>
          <a:p>
            <a:pPr indent="-341709" lvl="0" marL="457200" rtl="0" algn="l">
              <a:spcBef>
                <a:spcPts val="0"/>
              </a:spcBef>
              <a:spcAft>
                <a:spcPts val="0"/>
              </a:spcAft>
              <a:buClr>
                <a:schemeClr val="dk1"/>
              </a:buClr>
              <a:buSzPct val="100000"/>
              <a:buFont typeface="Arial"/>
              <a:buChar char="-"/>
            </a:pPr>
            <a:r>
              <a:rPr lang="en" sz="3750">
                <a:solidFill>
                  <a:schemeClr val="dk1"/>
                </a:solidFill>
              </a:rPr>
              <a:t>Input Variables for ML Models Computed:</a:t>
            </a:r>
            <a:endParaRPr sz="3750">
              <a:solidFill>
                <a:schemeClr val="dk1"/>
              </a:solidFill>
            </a:endParaRPr>
          </a:p>
          <a:p>
            <a:pPr indent="0" lvl="0" marL="457200" rtl="0" algn="l">
              <a:spcBef>
                <a:spcPts val="0"/>
              </a:spcBef>
              <a:spcAft>
                <a:spcPts val="0"/>
              </a:spcAft>
              <a:buNone/>
            </a:pPr>
            <a:r>
              <a:t/>
            </a:r>
            <a:endParaRPr sz="3750">
              <a:solidFill>
                <a:schemeClr val="dk1"/>
              </a:solidFill>
            </a:endParaRPr>
          </a:p>
          <a:p>
            <a:pPr indent="0" lvl="0" marL="457200" rtl="0" algn="l">
              <a:spcBef>
                <a:spcPts val="0"/>
              </a:spcBef>
              <a:spcAft>
                <a:spcPts val="0"/>
              </a:spcAft>
              <a:buNone/>
            </a:pPr>
            <a:r>
              <a:rPr lang="en" sz="3750">
                <a:solidFill>
                  <a:schemeClr val="dk1"/>
                </a:solidFill>
              </a:rPr>
              <a:t>1. Stock High minus Low price </a:t>
            </a:r>
            <a:r>
              <a:rPr lang="en" sz="3750">
                <a:solidFill>
                  <a:srgbClr val="FFD966"/>
                </a:solidFill>
              </a:rPr>
              <a:t>(H-L) </a:t>
            </a:r>
            <a:endParaRPr sz="3750">
              <a:solidFill>
                <a:srgbClr val="FFD966"/>
              </a:solidFill>
            </a:endParaRPr>
          </a:p>
          <a:p>
            <a:pPr indent="0" lvl="0" marL="457200" rtl="0" algn="l">
              <a:spcBef>
                <a:spcPts val="0"/>
              </a:spcBef>
              <a:spcAft>
                <a:spcPts val="0"/>
              </a:spcAft>
              <a:buNone/>
            </a:pPr>
            <a:r>
              <a:rPr lang="en" sz="3750">
                <a:solidFill>
                  <a:schemeClr val="dk1"/>
                </a:solidFill>
              </a:rPr>
              <a:t>2. Stock Close minus Open price </a:t>
            </a:r>
            <a:r>
              <a:rPr lang="en" sz="3750">
                <a:solidFill>
                  <a:srgbClr val="FFD966"/>
                </a:solidFill>
              </a:rPr>
              <a:t>(O-C) </a:t>
            </a:r>
            <a:endParaRPr sz="3750">
              <a:solidFill>
                <a:srgbClr val="FFD966"/>
              </a:solidFill>
            </a:endParaRPr>
          </a:p>
          <a:p>
            <a:pPr indent="0" lvl="0" marL="457200" rtl="0" algn="l">
              <a:spcBef>
                <a:spcPts val="0"/>
              </a:spcBef>
              <a:spcAft>
                <a:spcPts val="0"/>
              </a:spcAft>
              <a:buNone/>
            </a:pPr>
            <a:r>
              <a:rPr lang="en" sz="3750">
                <a:solidFill>
                  <a:schemeClr val="dk1"/>
                </a:solidFill>
              </a:rPr>
              <a:t>3. Stock price’s seven days’ moving average </a:t>
            </a:r>
            <a:endParaRPr sz="3750">
              <a:solidFill>
                <a:schemeClr val="dk1"/>
              </a:solidFill>
            </a:endParaRPr>
          </a:p>
          <a:p>
            <a:pPr indent="0" lvl="0" marL="457200" rtl="0" algn="l">
              <a:spcBef>
                <a:spcPts val="0"/>
              </a:spcBef>
              <a:spcAft>
                <a:spcPts val="0"/>
              </a:spcAft>
              <a:buNone/>
            </a:pPr>
            <a:r>
              <a:rPr lang="en" sz="3750">
                <a:solidFill>
                  <a:srgbClr val="FFD966"/>
                </a:solidFill>
              </a:rPr>
              <a:t>(7 DAYS MA) </a:t>
            </a:r>
            <a:endParaRPr sz="3750">
              <a:solidFill>
                <a:srgbClr val="FFD966"/>
              </a:solidFill>
            </a:endParaRPr>
          </a:p>
          <a:p>
            <a:pPr indent="0" lvl="0" marL="457200" rtl="0" algn="l">
              <a:spcBef>
                <a:spcPts val="0"/>
              </a:spcBef>
              <a:spcAft>
                <a:spcPts val="0"/>
              </a:spcAft>
              <a:buNone/>
            </a:pPr>
            <a:r>
              <a:rPr lang="en" sz="3750">
                <a:solidFill>
                  <a:schemeClr val="dk1"/>
                </a:solidFill>
              </a:rPr>
              <a:t>4. Stock price’s fourteen days’ moving average </a:t>
            </a:r>
            <a:r>
              <a:rPr lang="en" sz="3750">
                <a:solidFill>
                  <a:srgbClr val="FFD966"/>
                </a:solidFill>
              </a:rPr>
              <a:t>(14 DAYS MA) </a:t>
            </a:r>
            <a:endParaRPr sz="3750">
              <a:solidFill>
                <a:srgbClr val="FFD966"/>
              </a:solidFill>
            </a:endParaRPr>
          </a:p>
          <a:p>
            <a:pPr indent="0" lvl="0" marL="457200" rtl="0" algn="l">
              <a:spcBef>
                <a:spcPts val="0"/>
              </a:spcBef>
              <a:spcAft>
                <a:spcPts val="0"/>
              </a:spcAft>
              <a:buNone/>
            </a:pPr>
            <a:r>
              <a:rPr lang="en" sz="3750">
                <a:solidFill>
                  <a:schemeClr val="dk1"/>
                </a:solidFill>
              </a:rPr>
              <a:t>5. Stock price’s twenty one days’ moving average </a:t>
            </a:r>
            <a:r>
              <a:rPr lang="en" sz="3750">
                <a:solidFill>
                  <a:srgbClr val="FFE599"/>
                </a:solidFill>
              </a:rPr>
              <a:t>(21 DAYS MA) </a:t>
            </a:r>
            <a:endParaRPr sz="3750">
              <a:solidFill>
                <a:srgbClr val="FFE599"/>
              </a:solidFill>
            </a:endParaRPr>
          </a:p>
          <a:p>
            <a:pPr indent="0" lvl="0" marL="457200" rtl="0" algn="l">
              <a:spcBef>
                <a:spcPts val="0"/>
              </a:spcBef>
              <a:spcAft>
                <a:spcPts val="0"/>
              </a:spcAft>
              <a:buNone/>
            </a:pPr>
            <a:r>
              <a:rPr lang="en" sz="3750">
                <a:solidFill>
                  <a:schemeClr val="dk1"/>
                </a:solidFill>
              </a:rPr>
              <a:t>6. Stock price’s standard deviation for the past seven days </a:t>
            </a:r>
            <a:r>
              <a:rPr lang="en" sz="3750">
                <a:solidFill>
                  <a:srgbClr val="FFD966"/>
                </a:solidFill>
              </a:rPr>
              <a:t>(7 DAYS STD DEV)</a:t>
            </a:r>
            <a:endParaRPr sz="3750">
              <a:solidFill>
                <a:srgbClr val="FFD966"/>
              </a:solidFill>
            </a:endParaRPr>
          </a:p>
          <a:p>
            <a:pPr indent="0" lvl="0" marL="0" rtl="0" algn="l">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911100" y="1889850"/>
            <a:ext cx="7321800" cy="136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7000">
                <a:solidFill>
                  <a:schemeClr val="dk1"/>
                </a:solidFill>
              </a:rPr>
              <a:t>ANN MODEL</a:t>
            </a:r>
            <a:endParaRPr b="1" sz="7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 Model: Steps taken to develop/code model</a:t>
            </a:r>
            <a:endParaRPr/>
          </a:p>
        </p:txBody>
      </p:sp>
      <p:sp>
        <p:nvSpPr>
          <p:cNvPr id="90" name="Google Shape;90;p17"/>
          <p:cNvSpPr txBox="1"/>
          <p:nvPr/>
        </p:nvSpPr>
        <p:spPr>
          <a:xfrm>
            <a:off x="463350" y="1432900"/>
            <a:ext cx="8217300" cy="3216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Average"/>
              <a:buAutoNum type="arabicPeriod"/>
            </a:pPr>
            <a:r>
              <a:rPr b="1" lang="en" sz="2100">
                <a:solidFill>
                  <a:schemeClr val="dk1"/>
                </a:solidFill>
                <a:latin typeface="Average"/>
                <a:ea typeface="Average"/>
                <a:cs typeface="Average"/>
                <a:sym typeface="Average"/>
              </a:rPr>
              <a:t>Data preprocessing</a:t>
            </a:r>
            <a:endParaRPr b="1" sz="21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Importing training and testing sets for each company</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AutoNum type="arabicPeriod"/>
            </a:pPr>
            <a:r>
              <a:rPr b="1" lang="en" sz="2000">
                <a:solidFill>
                  <a:schemeClr val="dk1"/>
                </a:solidFill>
                <a:latin typeface="Average"/>
                <a:ea typeface="Average"/>
                <a:cs typeface="Average"/>
                <a:sym typeface="Average"/>
              </a:rPr>
              <a:t>Creating layers</a:t>
            </a:r>
            <a:endParaRPr b="1"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Creating input layer, 3 hidden layers, and output layer</a:t>
            </a:r>
            <a:endParaRPr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Customizing them to fit the</a:t>
            </a:r>
            <a:r>
              <a:rPr lang="en" sz="2000">
                <a:solidFill>
                  <a:schemeClr val="dk1"/>
                </a:solidFill>
                <a:latin typeface="Average"/>
                <a:ea typeface="Average"/>
                <a:cs typeface="Average"/>
                <a:sym typeface="Average"/>
              </a:rPr>
              <a:t> study</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AutoNum type="arabicPeriod"/>
            </a:pPr>
            <a:r>
              <a:rPr b="1" lang="en" sz="2000">
                <a:solidFill>
                  <a:schemeClr val="dk1"/>
                </a:solidFill>
                <a:latin typeface="Average"/>
                <a:ea typeface="Average"/>
                <a:cs typeface="Average"/>
                <a:sym typeface="Average"/>
              </a:rPr>
              <a:t>Compiling the model</a:t>
            </a:r>
            <a:endParaRPr b="1"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AutoNum type="arabicPeriod"/>
            </a:pPr>
            <a:r>
              <a:rPr b="1" lang="en" sz="2000">
                <a:solidFill>
                  <a:schemeClr val="dk1"/>
                </a:solidFill>
                <a:latin typeface="Average"/>
                <a:ea typeface="Average"/>
                <a:cs typeface="Average"/>
                <a:sym typeface="Average"/>
              </a:rPr>
              <a:t>Fitting the model to the training sets and predicting the test set results</a:t>
            </a:r>
            <a:endParaRPr b="1"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Predicted each company’s stock closing prices</a:t>
            </a:r>
            <a:endParaRPr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Calculated the expected error values</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b="1" sz="16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 Model: Visualizing Layers</a:t>
            </a:r>
            <a:endParaRPr/>
          </a:p>
          <a:p>
            <a:pPr indent="0" lvl="0" marL="0" rtl="0" algn="l">
              <a:spcBef>
                <a:spcPts val="0"/>
              </a:spcBef>
              <a:spcAft>
                <a:spcPts val="0"/>
              </a:spcAft>
              <a:buNone/>
            </a:pPr>
            <a:r>
              <a:t/>
            </a:r>
            <a:endParaRPr/>
          </a:p>
        </p:txBody>
      </p:sp>
      <p:pic>
        <p:nvPicPr>
          <p:cNvPr id="96" name="Google Shape;96;p18"/>
          <p:cNvPicPr preferRelativeResize="0"/>
          <p:nvPr/>
        </p:nvPicPr>
        <p:blipFill>
          <a:blip r:embed="rId3">
            <a:alphaModFix/>
          </a:blip>
          <a:stretch>
            <a:fillRect/>
          </a:stretch>
        </p:blipFill>
        <p:spPr>
          <a:xfrm>
            <a:off x="4278550" y="1017725"/>
            <a:ext cx="3771874" cy="3777451"/>
          </a:xfrm>
          <a:prstGeom prst="rect">
            <a:avLst/>
          </a:prstGeom>
          <a:noFill/>
          <a:ln>
            <a:noFill/>
          </a:ln>
        </p:spPr>
      </p:pic>
      <p:sp>
        <p:nvSpPr>
          <p:cNvPr id="97" name="Google Shape;97;p18"/>
          <p:cNvSpPr txBox="1"/>
          <p:nvPr/>
        </p:nvSpPr>
        <p:spPr>
          <a:xfrm>
            <a:off x="435600" y="1351550"/>
            <a:ext cx="3537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Average"/>
                <a:ea typeface="Average"/>
                <a:cs typeface="Average"/>
                <a:sym typeface="Average"/>
              </a:rPr>
              <a:t>Consisting of: </a:t>
            </a:r>
            <a:endParaRPr b="1"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An input layer</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3 hidden layers</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An output layer</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2000">
                <a:solidFill>
                  <a:schemeClr val="dk1"/>
                </a:solidFill>
                <a:latin typeface="Average"/>
                <a:ea typeface="Average"/>
                <a:cs typeface="Average"/>
                <a:sym typeface="Average"/>
              </a:rPr>
              <a:t>Each layer has a different number of neurons representing the number of input variables</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b="1" sz="20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537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a:t>
            </a:r>
            <a:r>
              <a:rPr lang="en"/>
              <a:t> Model: Error results</a:t>
            </a:r>
            <a:endParaRPr/>
          </a:p>
        </p:txBody>
      </p:sp>
      <p:graphicFrame>
        <p:nvGraphicFramePr>
          <p:cNvPr id="103" name="Google Shape;103;p19"/>
          <p:cNvGraphicFramePr/>
          <p:nvPr/>
        </p:nvGraphicFramePr>
        <p:xfrm>
          <a:off x="311700" y="1832845"/>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1.10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1.07%</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-0.0522</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3.30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0.0762</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1.28</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0.89%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-0.0310</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0.70%</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-0.0138</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0.42</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0.77%</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-0.0156</a:t>
                      </a:r>
                      <a:endParaRPr>
                        <a:solidFill>
                          <a:schemeClr val="lt2"/>
                        </a:solidFill>
                        <a:latin typeface="Average"/>
                        <a:ea typeface="Average"/>
                        <a:cs typeface="Average"/>
                        <a:sym typeface="Average"/>
                      </a:endParaRPr>
                    </a:p>
                  </a:txBody>
                  <a:tcPr marT="91425" marB="91425" marR="91425" marL="91425"/>
                </a:tc>
              </a:tr>
            </a:tbl>
          </a:graphicData>
        </a:graphic>
      </p:graphicFrame>
      <p:graphicFrame>
        <p:nvGraphicFramePr>
          <p:cNvPr id="104" name="Google Shape;104;p19"/>
          <p:cNvGraphicFramePr/>
          <p:nvPr/>
        </p:nvGraphicFramePr>
        <p:xfrm>
          <a:off x="4668400" y="1832845"/>
          <a:ext cx="3000000" cy="3000000"/>
        </p:xfrm>
        <a:graphic>
          <a:graphicData uri="http://schemas.openxmlformats.org/drawingml/2006/table">
            <a:tbl>
              <a:tblPr>
                <a:noFill/>
                <a:tableStyleId>{E257E6DF-FF12-4309-91AE-129FB676C8CF}</a:tableStyleId>
              </a:tblPr>
              <a:tblGrid>
                <a:gridCol w="1040975"/>
                <a:gridCol w="1040975"/>
                <a:gridCol w="1040975"/>
                <a:gridCol w="1040975"/>
              </a:tblGrid>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Ticker</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RMSE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MAPE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MBE</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NKE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0.54</a:t>
                      </a:r>
                      <a:r>
                        <a:rPr lang="en">
                          <a:solidFill>
                            <a:schemeClr val="lt2"/>
                          </a:solidFill>
                          <a:latin typeface="Average"/>
                          <a:ea typeface="Average"/>
                          <a:cs typeface="Average"/>
                          <a:sym typeface="Average"/>
                        </a:rPr>
                        <a:t>%</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0.0413</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GS</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2.69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0.91</a:t>
                      </a:r>
                      <a:r>
                        <a:rPr lang="en">
                          <a:solidFill>
                            <a:schemeClr val="lt2"/>
                          </a:solidFill>
                          <a:latin typeface="Average"/>
                          <a:ea typeface="Average"/>
                          <a:cs typeface="Average"/>
                          <a:sym typeface="Average"/>
                        </a:rPr>
                        <a:t>%</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-1.5762</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JPM</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0.69</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0.49</a:t>
                      </a:r>
                      <a:r>
                        <a:rPr lang="en">
                          <a:solidFill>
                            <a:schemeClr val="lt2"/>
                          </a:solidFill>
                          <a:latin typeface="Average"/>
                          <a:ea typeface="Average"/>
                          <a:cs typeface="Average"/>
                          <a:sym typeface="Average"/>
                        </a:rPr>
                        <a:t>%</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-0.0295</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JNJ</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1.02</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0.54%</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-0.4970</a:t>
                      </a:r>
                      <a:endParaRPr>
                        <a:solidFill>
                          <a:schemeClr val="lt2"/>
                        </a:solidFill>
                        <a:latin typeface="Average"/>
                        <a:ea typeface="Average"/>
                        <a:cs typeface="Average"/>
                        <a:sym typeface="Average"/>
                      </a:endParaRPr>
                    </a:p>
                  </a:txBody>
                  <a:tcPr marT="91425" marB="91425" marR="91425" marL="91425"/>
                </a:tc>
              </a:tr>
              <a:tr h="241550">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PFE</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0.21</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0.43</a:t>
                      </a:r>
                      <a:r>
                        <a:rPr lang="en">
                          <a:solidFill>
                            <a:schemeClr val="lt2"/>
                          </a:solidFill>
                          <a:latin typeface="Average"/>
                          <a:ea typeface="Average"/>
                          <a:cs typeface="Average"/>
                          <a:sym typeface="Average"/>
                        </a:rPr>
                        <a:t>%</a:t>
                      </a:r>
                      <a:endParaRPr>
                        <a:solidFill>
                          <a:schemeClr val="lt2"/>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chemeClr val="lt2"/>
                          </a:solidFill>
                          <a:latin typeface="Average"/>
                          <a:ea typeface="Average"/>
                          <a:cs typeface="Average"/>
                          <a:sym typeface="Average"/>
                        </a:rPr>
                        <a:t>-0.0312</a:t>
                      </a:r>
                      <a:endParaRPr>
                        <a:solidFill>
                          <a:schemeClr val="lt2"/>
                        </a:solidFill>
                        <a:latin typeface="Average"/>
                        <a:ea typeface="Average"/>
                        <a:cs typeface="Average"/>
                        <a:sym typeface="Average"/>
                      </a:endParaRPr>
                    </a:p>
                  </a:txBody>
                  <a:tcPr marT="91425" marB="91425" marR="91425" marL="91425"/>
                </a:tc>
              </a:tr>
            </a:tbl>
          </a:graphicData>
        </a:graphic>
      </p:graphicFrame>
      <p:sp>
        <p:nvSpPr>
          <p:cNvPr id="105" name="Google Shape;105;p19"/>
          <p:cNvSpPr txBox="1"/>
          <p:nvPr/>
        </p:nvSpPr>
        <p:spPr>
          <a:xfrm>
            <a:off x="311650" y="1371150"/>
            <a:ext cx="416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Average"/>
                <a:ea typeface="Average"/>
                <a:cs typeface="Average"/>
                <a:sym typeface="Average"/>
              </a:rPr>
              <a:t>Expected</a:t>
            </a:r>
            <a:endParaRPr b="1" sz="1800">
              <a:solidFill>
                <a:schemeClr val="dk1"/>
              </a:solidFill>
              <a:latin typeface="Average"/>
              <a:ea typeface="Average"/>
              <a:cs typeface="Average"/>
              <a:sym typeface="Average"/>
            </a:endParaRPr>
          </a:p>
        </p:txBody>
      </p:sp>
      <p:sp>
        <p:nvSpPr>
          <p:cNvPr id="106" name="Google Shape;106;p19"/>
          <p:cNvSpPr txBox="1"/>
          <p:nvPr/>
        </p:nvSpPr>
        <p:spPr>
          <a:xfrm>
            <a:off x="4668350" y="1371150"/>
            <a:ext cx="416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Average"/>
                <a:ea typeface="Average"/>
                <a:cs typeface="Average"/>
                <a:sym typeface="Average"/>
              </a:rPr>
              <a:t>Our results</a:t>
            </a:r>
            <a:endParaRPr b="1" sz="1800">
              <a:solidFill>
                <a:schemeClr val="dk1"/>
              </a:solidFill>
              <a:latin typeface="Average"/>
              <a:ea typeface="Average"/>
              <a:cs typeface="Average"/>
              <a:sym typeface="Average"/>
            </a:endParaRPr>
          </a:p>
          <a:p>
            <a:pPr indent="0" lvl="0" marL="0" rtl="0" algn="ctr">
              <a:spcBef>
                <a:spcPts val="0"/>
              </a:spcBef>
              <a:spcAft>
                <a:spcPts val="0"/>
              </a:spcAft>
              <a:buNone/>
            </a:pPr>
            <a:r>
              <a:t/>
            </a:r>
            <a:endParaRPr b="1" sz="18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 Model: Graphs!</a:t>
            </a:r>
            <a:endParaRPr/>
          </a:p>
        </p:txBody>
      </p:sp>
      <p:pic>
        <p:nvPicPr>
          <p:cNvPr id="112" name="Google Shape;112;p20"/>
          <p:cNvPicPr preferRelativeResize="0"/>
          <p:nvPr/>
        </p:nvPicPr>
        <p:blipFill>
          <a:blip r:embed="rId3">
            <a:alphaModFix/>
          </a:blip>
          <a:stretch>
            <a:fillRect/>
          </a:stretch>
        </p:blipFill>
        <p:spPr>
          <a:xfrm>
            <a:off x="229650" y="1241897"/>
            <a:ext cx="4408775" cy="3312553"/>
          </a:xfrm>
          <a:prstGeom prst="rect">
            <a:avLst/>
          </a:prstGeom>
          <a:noFill/>
          <a:ln>
            <a:noFill/>
          </a:ln>
        </p:spPr>
      </p:pic>
      <p:pic>
        <p:nvPicPr>
          <p:cNvPr id="113" name="Google Shape;113;p20"/>
          <p:cNvPicPr preferRelativeResize="0"/>
          <p:nvPr/>
        </p:nvPicPr>
        <p:blipFill>
          <a:blip r:embed="rId4">
            <a:alphaModFix/>
          </a:blip>
          <a:stretch>
            <a:fillRect/>
          </a:stretch>
        </p:blipFill>
        <p:spPr>
          <a:xfrm>
            <a:off x="4796025" y="1241900"/>
            <a:ext cx="4181799" cy="331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911100" y="1889850"/>
            <a:ext cx="7321800" cy="136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7000">
                <a:solidFill>
                  <a:schemeClr val="dk1"/>
                </a:solidFill>
              </a:rPr>
              <a:t>RF</a:t>
            </a:r>
            <a:r>
              <a:rPr b="1" lang="en" sz="7000">
                <a:solidFill>
                  <a:schemeClr val="dk1"/>
                </a:solidFill>
              </a:rPr>
              <a:t> MODEL</a:t>
            </a:r>
            <a:endParaRPr b="1" sz="7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