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2" r:id="rId6"/>
    <p:sldId id="306" r:id="rId7"/>
    <p:sldId id="301" r:id="rId8"/>
    <p:sldId id="260" r:id="rId9"/>
    <p:sldId id="261" r:id="rId10"/>
    <p:sldId id="262" r:id="rId11"/>
    <p:sldId id="266" r:id="rId12"/>
    <p:sldId id="268" r:id="rId13"/>
    <p:sldId id="269" r:id="rId14"/>
    <p:sldId id="270" r:id="rId15"/>
    <p:sldId id="308" r:id="rId16"/>
    <p:sldId id="30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017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034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051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069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5085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2103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199120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6138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61"/>
    <a:srgbClr val="2C3F50"/>
    <a:srgbClr val="595959"/>
    <a:srgbClr val="898989"/>
    <a:srgbClr val="8C8D8D"/>
    <a:srgbClr val="00A09C"/>
    <a:srgbClr val="1791AB"/>
    <a:srgbClr val="4174A9"/>
    <a:srgbClr val="0297A4"/>
    <a:srgbClr val="126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DE"/>
          </a:solidFill>
        </a:fill>
      </a:tcStyle>
    </a:wholeTbl>
    <a:band2H>
      <a:tcTxStyle/>
      <a:tcStyle>
        <a:tcBdr/>
        <a:fill>
          <a:solidFill>
            <a:srgbClr val="E6F0EF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BE2"/>
          </a:solidFill>
        </a:fill>
      </a:tcStyle>
    </a:wholeTbl>
    <a:band2H>
      <a:tcTxStyle/>
      <a:tcStyle>
        <a:tcBdr/>
        <a:fill>
          <a:solidFill>
            <a:srgbClr val="E7EEF1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2E0"/>
          </a:solidFill>
        </a:fill>
      </a:tcStyle>
    </a:wholeTbl>
    <a:band2H>
      <a:tcTxStyle/>
      <a:tcStyle>
        <a:tcBdr/>
        <a:fill>
          <a:solidFill>
            <a:srgbClr val="E9EAF0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94949"/>
              </a:solidFill>
              <a:prstDash val="solid"/>
              <a:round/>
            </a:ln>
          </a:top>
          <a:bottom>
            <a:ln w="25400" cap="flat">
              <a:solidFill>
                <a:srgbClr val="49494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94949"/>
              </a:solidFill>
              <a:prstDash val="solid"/>
              <a:round/>
            </a:ln>
          </a:top>
          <a:bottom>
            <a:ln w="25400" cap="flat">
              <a:solidFill>
                <a:srgbClr val="49494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94949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94949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9494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8"/>
    <p:restoredTop sz="94719"/>
  </p:normalViewPr>
  <p:slideViewPr>
    <p:cSldViewPr snapToGrid="0">
      <p:cViewPr varScale="1">
        <p:scale>
          <a:sx n="75" d="100"/>
          <a:sy n="75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FEFE67-2A27-4F47-9FF0-CC9955217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2F8EC-4FD8-F148-A391-2D4EBF45C3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F2196-D791-2146-AB9E-5C90BC400E0E}" type="datetimeFigureOut">
              <a:rPr lang="en-SA" smtClean="0"/>
              <a:t>11/14/2021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6998E-6547-1F48-AC6C-12F1F040BC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80DB6-98BD-894D-AEA8-2E4DBC1BD0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B96D5-6B5E-364D-9F0F-48EB52FC1D2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00524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5" name="Shape 3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914034" latinLnBrk="0">
      <a:defRPr sz="1200">
        <a:latin typeface="+mj-lt"/>
        <a:ea typeface="+mj-ea"/>
        <a:cs typeface="+mj-cs"/>
        <a:sym typeface="Calibri"/>
      </a:defRPr>
    </a:lvl1pPr>
    <a:lvl2pPr indent="228600" defTabSz="914034" latinLnBrk="0">
      <a:defRPr sz="1200">
        <a:latin typeface="+mj-lt"/>
        <a:ea typeface="+mj-ea"/>
        <a:cs typeface="+mj-cs"/>
        <a:sym typeface="Calibri"/>
      </a:defRPr>
    </a:lvl2pPr>
    <a:lvl3pPr indent="457200" defTabSz="914034" latinLnBrk="0">
      <a:defRPr sz="1200">
        <a:latin typeface="+mj-lt"/>
        <a:ea typeface="+mj-ea"/>
        <a:cs typeface="+mj-cs"/>
        <a:sym typeface="Calibri"/>
      </a:defRPr>
    </a:lvl3pPr>
    <a:lvl4pPr indent="685800" defTabSz="914034" latinLnBrk="0">
      <a:defRPr sz="1200">
        <a:latin typeface="+mj-lt"/>
        <a:ea typeface="+mj-ea"/>
        <a:cs typeface="+mj-cs"/>
        <a:sym typeface="Calibri"/>
      </a:defRPr>
    </a:lvl4pPr>
    <a:lvl5pPr indent="914400" defTabSz="914034" latinLnBrk="0">
      <a:defRPr sz="1200">
        <a:latin typeface="+mj-lt"/>
        <a:ea typeface="+mj-ea"/>
        <a:cs typeface="+mj-cs"/>
        <a:sym typeface="Calibri"/>
      </a:defRPr>
    </a:lvl5pPr>
    <a:lvl6pPr indent="1143000" defTabSz="914034" latinLnBrk="0">
      <a:defRPr sz="1200">
        <a:latin typeface="+mj-lt"/>
        <a:ea typeface="+mj-ea"/>
        <a:cs typeface="+mj-cs"/>
        <a:sym typeface="Calibri"/>
      </a:defRPr>
    </a:lvl6pPr>
    <a:lvl7pPr indent="1371600" defTabSz="914034" latinLnBrk="0">
      <a:defRPr sz="1200">
        <a:latin typeface="+mj-lt"/>
        <a:ea typeface="+mj-ea"/>
        <a:cs typeface="+mj-cs"/>
        <a:sym typeface="Calibri"/>
      </a:defRPr>
    </a:lvl7pPr>
    <a:lvl8pPr indent="1600200" defTabSz="914034" latinLnBrk="0">
      <a:defRPr sz="1200">
        <a:latin typeface="+mj-lt"/>
        <a:ea typeface="+mj-ea"/>
        <a:cs typeface="+mj-cs"/>
        <a:sym typeface="Calibri"/>
      </a:defRPr>
    </a:lvl8pPr>
    <a:lvl9pPr indent="1828800" defTabSz="914034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mage"/>
          <p:cNvSpPr>
            <a:spLocks noGrp="1"/>
          </p:cNvSpPr>
          <p:nvPr>
            <p:ph type="pic" sz="quarter" idx="21"/>
          </p:nvPr>
        </p:nvSpPr>
        <p:spPr>
          <a:xfrm>
            <a:off x="1758589" y="2233539"/>
            <a:ext cx="1574411" cy="1574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1524000" y="619128"/>
            <a:ext cx="9144000" cy="535813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2D3F5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1285454"/>
            <a:ext cx="9144000" cy="24808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400"/>
              </a:lnSpc>
              <a:buSzTx/>
              <a:buFontTx/>
              <a:buNone/>
              <a:defRPr sz="1000">
                <a:solidFill>
                  <a:srgbClr val="373737"/>
                </a:solidFill>
              </a:defRPr>
            </a:lvl1pPr>
            <a:lvl2pPr marL="552396" indent="-95240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2pPr>
            <a:lvl3pPr marL="1028597" indent="-114289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3pPr>
            <a:lvl4pPr marL="1498449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4pPr>
            <a:lvl5pPr marL="1955603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Rectangle"/>
          <p:cNvSpPr/>
          <p:nvPr/>
        </p:nvSpPr>
        <p:spPr>
          <a:xfrm>
            <a:off x="5856312" y="1190552"/>
            <a:ext cx="479391" cy="21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Text"/>
          <p:cNvSpPr txBox="1">
            <a:spLocks noGrp="1"/>
          </p:cNvSpPr>
          <p:nvPr>
            <p:ph type="title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Image"/>
          <p:cNvSpPr>
            <a:spLocks noGrp="1"/>
          </p:cNvSpPr>
          <p:nvPr>
            <p:ph type="pic" idx="21"/>
          </p:nvPr>
        </p:nvSpPr>
        <p:spPr>
          <a:xfrm>
            <a:off x="774905" y="698500"/>
            <a:ext cx="10696187" cy="558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44900" y="553900"/>
            <a:ext cx="109376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1326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3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mage"/>
          <p:cNvSpPr>
            <a:spLocks noGrp="1"/>
          </p:cNvSpPr>
          <p:nvPr>
            <p:ph type="pic" sz="quarter" idx="21"/>
          </p:nvPr>
        </p:nvSpPr>
        <p:spPr>
          <a:xfrm>
            <a:off x="1680004" y="3048466"/>
            <a:ext cx="4176301" cy="31237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1524000" y="619128"/>
            <a:ext cx="9144000" cy="535813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2D3F5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1285454"/>
            <a:ext cx="9144000" cy="24808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400"/>
              </a:lnSpc>
              <a:buSzTx/>
              <a:buFontTx/>
              <a:buNone/>
              <a:defRPr sz="1000">
                <a:solidFill>
                  <a:srgbClr val="373737"/>
                </a:solidFill>
              </a:defRPr>
            </a:lvl1pPr>
            <a:lvl2pPr marL="552396" indent="-95240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2pPr>
            <a:lvl3pPr marL="1028597" indent="-114289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3pPr>
            <a:lvl4pPr marL="1498449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4pPr>
            <a:lvl5pPr marL="1955603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Rectangle"/>
          <p:cNvSpPr/>
          <p:nvPr/>
        </p:nvSpPr>
        <p:spPr>
          <a:xfrm>
            <a:off x="5856312" y="1190552"/>
            <a:ext cx="479391" cy="21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129" name="Image"/>
          <p:cNvSpPr>
            <a:spLocks noGrp="1"/>
          </p:cNvSpPr>
          <p:nvPr>
            <p:ph type="pic" sz="quarter" idx="22"/>
          </p:nvPr>
        </p:nvSpPr>
        <p:spPr>
          <a:xfrm>
            <a:off x="5376253" y="2669891"/>
            <a:ext cx="960121" cy="9601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0" name="Circle"/>
          <p:cNvSpPr/>
          <p:nvPr/>
        </p:nvSpPr>
        <p:spPr>
          <a:xfrm>
            <a:off x="5057817" y="2351456"/>
            <a:ext cx="1596991" cy="159699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757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>
            <a:spLocks noGrp="1"/>
          </p:cNvSpPr>
          <p:nvPr>
            <p:ph type="title"/>
          </p:nvPr>
        </p:nvSpPr>
        <p:spPr>
          <a:xfrm>
            <a:off x="831851" y="170975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1" y="4589464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939393"/>
                </a:solidFill>
              </a:defRPr>
            </a:lvl1pPr>
            <a:lvl2pPr marL="0" indent="457154">
              <a:buSzTx/>
              <a:buFontTx/>
              <a:buNone/>
              <a:defRPr sz="2400">
                <a:solidFill>
                  <a:srgbClr val="939393"/>
                </a:solidFill>
              </a:defRPr>
            </a:lvl2pPr>
            <a:lvl3pPr marL="0" indent="914308">
              <a:buSzTx/>
              <a:buFontTx/>
              <a:buNone/>
              <a:defRPr sz="2400">
                <a:solidFill>
                  <a:srgbClr val="939393"/>
                </a:solidFill>
              </a:defRPr>
            </a:lvl3pPr>
            <a:lvl4pPr marL="0" indent="1371462">
              <a:buSzTx/>
              <a:buFontTx/>
              <a:buNone/>
              <a:defRPr sz="2400">
                <a:solidFill>
                  <a:srgbClr val="939393"/>
                </a:solidFill>
              </a:defRPr>
            </a:lvl4pPr>
            <a:lvl5pPr marL="0" indent="1828617">
              <a:buSzTx/>
              <a:buFontTx/>
              <a:buNone/>
              <a:defRPr sz="2400">
                <a:solidFill>
                  <a:srgbClr val="93939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>
            <a:spLocks noGrp="1"/>
          </p:cNvSpPr>
          <p:nvPr>
            <p:ph type="title"/>
          </p:nvPr>
        </p:nvSpPr>
        <p:spPr>
          <a:xfrm>
            <a:off x="839796" y="365129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6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indent="457154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indent="914308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indent="1371462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indent="1828617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Rectangle"/>
          <p:cNvSpPr>
            <a:spLocks noGrp="1"/>
          </p:cNvSpPr>
          <p:nvPr>
            <p:ph type="body" sz="quarter" idx="21"/>
          </p:nvPr>
        </p:nvSpPr>
        <p:spPr>
          <a:xfrm>
            <a:off x="6172203" y="1681166"/>
            <a:ext cx="51831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marL="0" indent="0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/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>
            <a:spLocks noGrp="1"/>
          </p:cNvSpPr>
          <p:nvPr>
            <p:ph type="title"/>
          </p:nvPr>
        </p:nvSpPr>
        <p:spPr>
          <a:xfrm>
            <a:off x="83979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385" indent="-261231">
              <a:defRPr sz="3200"/>
            </a:lvl2pPr>
            <a:lvl3pPr marL="1219078" indent="-304771">
              <a:defRPr sz="3200"/>
            </a:lvl3pPr>
            <a:lvl4pPr marL="1737187" indent="-365726">
              <a:defRPr sz="3200"/>
            </a:lvl4pPr>
            <a:lvl5pPr marL="2194341" indent="-365726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Rectangle"/>
          <p:cNvSpPr>
            <a:spLocks noGrp="1"/>
          </p:cNvSpPr>
          <p:nvPr>
            <p:ph type="body" sz="quarter" idx="21"/>
          </p:nvPr>
        </p:nvSpPr>
        <p:spPr>
          <a:xfrm>
            <a:off x="83979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Text"/>
          <p:cNvSpPr txBox="1">
            <a:spLocks noGrp="1"/>
          </p:cNvSpPr>
          <p:nvPr>
            <p:ph type="title"/>
          </p:nvPr>
        </p:nvSpPr>
        <p:spPr>
          <a:xfrm>
            <a:off x="83979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04" name="Image"/>
          <p:cNvSpPr>
            <a:spLocks noGrp="1"/>
          </p:cNvSpPr>
          <p:nvPr>
            <p:ph type="pic" sz="half" idx="2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9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154">
              <a:buSzTx/>
              <a:buFontTx/>
              <a:buNone/>
              <a:defRPr sz="1600"/>
            </a:lvl2pPr>
            <a:lvl3pPr marL="0" indent="914308">
              <a:buSzTx/>
              <a:buFontTx/>
              <a:buNone/>
              <a:defRPr sz="1600"/>
            </a:lvl3pPr>
            <a:lvl4pPr marL="0" indent="1371462">
              <a:buSzTx/>
              <a:buFontTx/>
              <a:buNone/>
              <a:defRPr sz="1600"/>
            </a:lvl4pPr>
            <a:lvl5pPr marL="0" indent="1828617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7" y="365129"/>
            <a:ext cx="1051560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7" y="1825625"/>
            <a:ext cx="10515601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73926" y="6400425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3939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75" r:id="rId13"/>
    <p:sldLayoutId id="2147483676" r:id="rId14"/>
    <p:sldLayoutId id="2147483677" r:id="rId15"/>
  </p:sldLayoutIdLst>
  <p:transition spd="slow">
    <p:push dir="u"/>
  </p:transition>
  <p:hf sldNum="0" hdr="0" ftr="0" dt="0"/>
  <p:txStyles>
    <p:titleStyle>
      <a:lvl1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1pPr>
      <a:lvl2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2pPr>
      <a:lvl3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3pPr>
      <a:lvl4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4pPr>
      <a:lvl5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5pPr>
      <a:lvl6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6pPr>
      <a:lvl7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7pPr>
      <a:lvl8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8pPr>
      <a:lvl9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9pPr>
    </p:titleStyle>
    <p:bodyStyle>
      <a:lvl1pPr marL="228578" marR="0" indent="-228578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1pPr>
      <a:lvl2pPr marL="723829" marR="0" indent="-266673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2pPr>
      <a:lvl3pPr marL="1234317" marR="0" indent="-320008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3pPr>
      <a:lvl4pPr marL="1727027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4pPr>
      <a:lvl5pPr marL="2184181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5pPr>
      <a:lvl6pPr marL="2641335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6pPr>
      <a:lvl7pPr marL="3098489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7pPr>
      <a:lvl8pPr marL="3555646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8pPr>
      <a:lvl9pPr marL="4012800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6995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3989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0982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7978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4971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1966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198960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5955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1E6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ts val="11440"/>
              </a:lnSpc>
            </a:pPr>
            <a:r>
              <a:rPr lang="en-US" altLang="ko-KR" sz="4000" dirty="0">
                <a:solidFill>
                  <a:schemeClr val="bg1"/>
                </a:solidFill>
              </a:rPr>
              <a:t>Twitter Sentiment Extraction</a:t>
            </a:r>
            <a:endParaRPr lang="en-US" altLang="ko-KR" sz="9600" spc="-260" dirty="0">
              <a:solidFill>
                <a:schemeClr val="bg1"/>
              </a:solidFill>
              <a:latin typeface="Cormorant Garamond Bold Bold"/>
            </a:endParaRPr>
          </a:p>
          <a:p>
            <a:pPr algn="r">
              <a:defRPr sz="900">
                <a:solidFill>
                  <a:srgbClr val="FFFFFF"/>
                </a:solidFill>
              </a:defRPr>
            </a:pPr>
            <a:endParaRPr lang="en-US" sz="40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>
              <a:defRPr sz="900">
                <a:solidFill>
                  <a:srgbClr val="FFFFFF"/>
                </a:solidFill>
              </a:defRPr>
            </a:pPr>
            <a:endParaRPr lang="en-US" sz="40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>
              <a:defRPr sz="900">
                <a:solidFill>
                  <a:srgbClr val="FFFFFF"/>
                </a:solidFill>
              </a:defRPr>
            </a:pPr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TIA ALZANAN</a:t>
            </a:r>
          </a:p>
        </p:txBody>
      </p:sp>
      <p:sp>
        <p:nvSpPr>
          <p:cNvPr id="361" name="MRS. ANNA DOE"/>
          <p:cNvSpPr txBox="1"/>
          <p:nvPr/>
        </p:nvSpPr>
        <p:spPr>
          <a:xfrm>
            <a:off x="7316610" y="5051181"/>
            <a:ext cx="4154489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1000"/>
              </a:spcBef>
              <a:defRPr sz="1600" spc="3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build="p" bldLvl="5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>
            <a:extLst>
              <a:ext uri="{FF2B5EF4-FFF2-40B4-BE49-F238E27FC236}">
                <a16:creationId xmlns:a16="http://schemas.microsoft.com/office/drawing/2014/main" id="{2259CD4D-09FA-46B0-AFEC-F93FB6B50C01}"/>
              </a:ext>
            </a:extLst>
          </p:cNvPr>
          <p:cNvGrpSpPr/>
          <p:nvPr/>
        </p:nvGrpSpPr>
        <p:grpSpPr>
          <a:xfrm>
            <a:off x="558800" y="624417"/>
            <a:ext cx="4064000" cy="1513235"/>
            <a:chOff x="0" y="66675"/>
            <a:chExt cx="19304000" cy="4890764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BF739DF2-50A1-49EB-B95B-EF279083493C}"/>
                </a:ext>
              </a:extLst>
            </p:cNvPr>
            <p:cNvSpPr txBox="1"/>
            <p:nvPr/>
          </p:nvSpPr>
          <p:spPr>
            <a:xfrm>
              <a:off x="0" y="66675"/>
              <a:ext cx="13512800" cy="48907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867"/>
                </a:lnSpc>
              </a:pPr>
              <a:r>
                <a:rPr lang="en-US" sz="5334" dirty="0">
                  <a:solidFill>
                    <a:srgbClr val="342D29"/>
                  </a:solidFill>
                  <a:latin typeface="Cormorant Garamond Bold Bold"/>
                </a:rPr>
                <a:t>NMF</a:t>
              </a:r>
            </a:p>
            <a:p>
              <a:pPr>
                <a:lnSpc>
                  <a:spcPts val="5867"/>
                </a:lnSpc>
              </a:pPr>
              <a:endParaRPr lang="en-US" sz="5334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9C179554-E947-4DFF-9BD0-CDEEF0E5FDDD}"/>
                </a:ext>
              </a:extLst>
            </p:cNvPr>
            <p:cNvSpPr txBox="1"/>
            <p:nvPr/>
          </p:nvSpPr>
          <p:spPr>
            <a:xfrm>
              <a:off x="0" y="1861248"/>
              <a:ext cx="19304000" cy="12450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endParaRPr lang="en-US" sz="2667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BE4B4A53-4B76-4A60-9336-C4FDDB5A4BFC}"/>
              </a:ext>
            </a:extLst>
          </p:cNvPr>
          <p:cNvGrpSpPr/>
          <p:nvPr/>
        </p:nvGrpSpPr>
        <p:grpSpPr>
          <a:xfrm>
            <a:off x="558800" y="1658536"/>
            <a:ext cx="5028711" cy="1491752"/>
            <a:chOff x="-226698" y="-1715008"/>
            <a:chExt cx="22440900" cy="4821329"/>
          </a:xfrm>
        </p:grpSpPr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119F3643-BA0C-4ACB-BDE6-84EE9385AEFD}"/>
                </a:ext>
              </a:extLst>
            </p:cNvPr>
            <p:cNvSpPr txBox="1"/>
            <p:nvPr/>
          </p:nvSpPr>
          <p:spPr>
            <a:xfrm>
              <a:off x="-226698" y="-1715008"/>
              <a:ext cx="22440900" cy="215483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81019" indent="-381019">
                <a:lnSpc>
                  <a:spcPts val="5867"/>
                </a:lnSpc>
                <a:buFont typeface="Arial" panose="020B0604020202020204" pitchFamily="34" charset="0"/>
                <a:buChar char="•"/>
              </a:pPr>
              <a:endParaRPr lang="en-US" sz="2933" u="sng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34F5C4C3-68E5-4579-A6D8-669DEEFD4D3C}"/>
                </a:ext>
              </a:extLst>
            </p:cNvPr>
            <p:cNvSpPr txBox="1"/>
            <p:nvPr/>
          </p:nvSpPr>
          <p:spPr>
            <a:xfrm>
              <a:off x="0" y="1861248"/>
              <a:ext cx="19304000" cy="12450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endParaRPr lang="en-US" sz="2667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B5CC12-69FC-469D-979A-D0A66880F486}"/>
              </a:ext>
            </a:extLst>
          </p:cNvPr>
          <p:cNvGraphicFramePr>
            <a:graphicFrameLocks noGrp="1"/>
          </p:cNvGraphicFramePr>
          <p:nvPr/>
        </p:nvGraphicFramePr>
        <p:xfrm>
          <a:off x="1930400" y="624417"/>
          <a:ext cx="8127999" cy="51968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907607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61851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10434469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Topic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words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expression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243431866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1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get, home, back, hope, cant, </a:t>
                      </a:r>
                      <a:r>
                        <a:rPr lang="en-US" sz="1300" dirty="0" err="1"/>
                        <a:t>readi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didnt</a:t>
                      </a:r>
                      <a:r>
                        <a:rPr lang="en-US" sz="1300" dirty="0"/>
                        <a:t>, better, time, need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Going home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592564902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2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day, mother, </a:t>
                      </a:r>
                      <a:r>
                        <a:rPr lang="en-US" sz="1300" dirty="0" err="1"/>
                        <a:t>happi</a:t>
                      </a:r>
                      <a:r>
                        <a:rPr lang="en-US" sz="1300" dirty="0"/>
                        <a:t>, mom, there, mum, </a:t>
                      </a:r>
                      <a:r>
                        <a:rPr lang="en-US" sz="1300" dirty="0" err="1"/>
                        <a:t>mommi</a:t>
                      </a:r>
                      <a:r>
                        <a:rPr lang="en-US" sz="1300" dirty="0"/>
                        <a:t>, wish, war, star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Mothers love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774523848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3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go, want, home, bed, see, tonight, back, wish, </a:t>
                      </a:r>
                      <a:r>
                        <a:rPr lang="en-US" sz="1300" dirty="0" err="1"/>
                        <a:t>wanna</a:t>
                      </a:r>
                      <a:r>
                        <a:rPr lang="en-US" sz="1300" dirty="0"/>
                        <a:t>, sleep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need to sleep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76737486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4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work, today, tomorrow, time, back, weekend, still, hour, day, </a:t>
                      </a:r>
                      <a:r>
                        <a:rPr lang="en-US" sz="1300" dirty="0" err="1"/>
                        <a:t>doesnt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Working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63112051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5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thank, you, follow, much, that, lol, great, me, ill, well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gratitude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424285887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6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im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sorri</a:t>
                      </a:r>
                      <a:r>
                        <a:rPr lang="en-US" sz="1300" dirty="0"/>
                        <a:t>, sad, tire, </a:t>
                      </a:r>
                      <a:r>
                        <a:rPr lang="en-US" sz="1300" dirty="0" err="1"/>
                        <a:t>gonna</a:t>
                      </a:r>
                      <a:r>
                        <a:rPr lang="en-US" sz="1300" dirty="0"/>
                        <a:t>, cant, bore, still, sick, glad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Being sorry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423720236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7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good, morn, night, hope, luck, morning, day, time, feel, today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Day luck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75076357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8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it, rain, time, yeah, great, think, </a:t>
                      </a:r>
                      <a:r>
                        <a:rPr lang="en-US" sz="1300" dirty="0" err="1"/>
                        <a:t>friday</a:t>
                      </a:r>
                      <a:r>
                        <a:rPr lang="en-US" sz="1300" dirty="0"/>
                        <a:t>, cant, today, day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about weather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46736167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9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dont</a:t>
                      </a:r>
                      <a:r>
                        <a:rPr lang="en-US" sz="1300" dirty="0"/>
                        <a:t>, like, know, feel, think, want, lol, </a:t>
                      </a:r>
                      <a:r>
                        <a:rPr lang="en-US" sz="1300" dirty="0" err="1"/>
                        <a:t>realli</a:t>
                      </a:r>
                      <a:r>
                        <a:rPr lang="en-US" sz="1300" dirty="0"/>
                        <a:t>, make, look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Express feelings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42418046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10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effectLst/>
                        </a:rPr>
                        <a:t>love, miss, you, much, see, mom, new, would, come, one 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Missing mums</a:t>
                      </a:r>
                      <a:endParaRPr 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61728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577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>
            <a:extLst>
              <a:ext uri="{FF2B5EF4-FFF2-40B4-BE49-F238E27FC236}">
                <a16:creationId xmlns:a16="http://schemas.microsoft.com/office/drawing/2014/main" id="{2259CD4D-09FA-46B0-AFEC-F93FB6B50C01}"/>
              </a:ext>
            </a:extLst>
          </p:cNvPr>
          <p:cNvGrpSpPr/>
          <p:nvPr/>
        </p:nvGrpSpPr>
        <p:grpSpPr>
          <a:xfrm>
            <a:off x="558800" y="624417"/>
            <a:ext cx="4883917" cy="1513235"/>
            <a:chOff x="0" y="66675"/>
            <a:chExt cx="23198607" cy="4890765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BF739DF2-50A1-49EB-B95B-EF279083493C}"/>
                </a:ext>
              </a:extLst>
            </p:cNvPr>
            <p:cNvSpPr txBox="1"/>
            <p:nvPr/>
          </p:nvSpPr>
          <p:spPr>
            <a:xfrm>
              <a:off x="0" y="66675"/>
              <a:ext cx="23198607" cy="48907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867"/>
                </a:lnSpc>
              </a:pPr>
              <a:r>
                <a:rPr lang="en-US" sz="5334" dirty="0">
                  <a:solidFill>
                    <a:srgbClr val="342D29"/>
                  </a:solidFill>
                  <a:latin typeface="Cormorant Garamond Bold Bold"/>
                </a:rPr>
                <a:t>SVM Modeling	</a:t>
              </a:r>
            </a:p>
            <a:p>
              <a:pPr>
                <a:lnSpc>
                  <a:spcPts val="5867"/>
                </a:lnSpc>
              </a:pPr>
              <a:endParaRPr lang="en-US" sz="5334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9C179554-E947-4DFF-9BD0-CDEEF0E5FDDD}"/>
                </a:ext>
              </a:extLst>
            </p:cNvPr>
            <p:cNvSpPr txBox="1"/>
            <p:nvPr/>
          </p:nvSpPr>
          <p:spPr>
            <a:xfrm>
              <a:off x="0" y="1861246"/>
              <a:ext cx="19304001" cy="12450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endParaRPr lang="en-US" sz="2667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BE4B4A53-4B76-4A60-9336-C4FDDB5A4BFC}"/>
              </a:ext>
            </a:extLst>
          </p:cNvPr>
          <p:cNvGrpSpPr/>
          <p:nvPr/>
        </p:nvGrpSpPr>
        <p:grpSpPr>
          <a:xfrm>
            <a:off x="558800" y="1658536"/>
            <a:ext cx="5028711" cy="1490526"/>
            <a:chOff x="-226698" y="-1715008"/>
            <a:chExt cx="22440900" cy="4817370"/>
          </a:xfrm>
        </p:grpSpPr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119F3643-BA0C-4ACB-BDE6-84EE9385AEFD}"/>
                </a:ext>
              </a:extLst>
            </p:cNvPr>
            <p:cNvSpPr txBox="1"/>
            <p:nvPr/>
          </p:nvSpPr>
          <p:spPr>
            <a:xfrm>
              <a:off x="-226698" y="-1715008"/>
              <a:ext cx="22440900" cy="23873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81019" indent="-381019">
                <a:buFont typeface="Arial" panose="020B0604020202020204" pitchFamily="34" charset="0"/>
                <a:buChar char="•"/>
              </a:pPr>
              <a:endParaRPr lang="en-US" sz="48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34F5C4C3-68E5-4579-A6D8-669DEEFD4D3C}"/>
                </a:ext>
              </a:extLst>
            </p:cNvPr>
            <p:cNvSpPr txBox="1"/>
            <p:nvPr/>
          </p:nvSpPr>
          <p:spPr>
            <a:xfrm>
              <a:off x="-164869" y="1857288"/>
              <a:ext cx="19304000" cy="12450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endParaRPr lang="en-US" sz="2667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4360EB-31FC-4909-879C-CC7E2A0EC7A2}"/>
              </a:ext>
            </a:extLst>
          </p:cNvPr>
          <p:cNvGraphicFramePr>
            <a:graphicFrameLocks noGrp="1"/>
          </p:cNvGraphicFramePr>
          <p:nvPr/>
        </p:nvGraphicFramePr>
        <p:xfrm>
          <a:off x="893317" y="1376759"/>
          <a:ext cx="4717284" cy="3891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2428">
                  <a:extLst>
                    <a:ext uri="{9D8B030D-6E8A-4147-A177-3AD203B41FA5}">
                      <a16:colId xmlns:a16="http://schemas.microsoft.com/office/drawing/2014/main" val="2258258640"/>
                    </a:ext>
                  </a:extLst>
                </a:gridCol>
                <a:gridCol w="1572428">
                  <a:extLst>
                    <a:ext uri="{9D8B030D-6E8A-4147-A177-3AD203B41FA5}">
                      <a16:colId xmlns:a16="http://schemas.microsoft.com/office/drawing/2014/main" val="3448211613"/>
                    </a:ext>
                  </a:extLst>
                </a:gridCol>
                <a:gridCol w="1572428">
                  <a:extLst>
                    <a:ext uri="{9D8B030D-6E8A-4147-A177-3AD203B41FA5}">
                      <a16:colId xmlns:a16="http://schemas.microsoft.com/office/drawing/2014/main" val="3117171604"/>
                    </a:ext>
                  </a:extLst>
                </a:gridCol>
              </a:tblGrid>
              <a:tr h="972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Train confusion matrix</a:t>
                      </a:r>
                    </a:p>
                  </a:txBody>
                  <a:tcPr marL="60960" marR="60960" marT="30480" marB="3048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567148"/>
                  </a:ext>
                </a:extLst>
              </a:tr>
              <a:tr h="972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5083 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284 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58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787705225"/>
                  </a:ext>
                </a:extLst>
              </a:tr>
              <a:tr h="972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98 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7509 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167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16811646"/>
                  </a:ext>
                </a:extLst>
              </a:tr>
              <a:tr h="972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83 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274 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5680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39486474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A2A8C19-495E-4FCC-AC80-FAA92FD330B0}"/>
              </a:ext>
            </a:extLst>
          </p:cNvPr>
          <p:cNvGraphicFramePr>
            <a:graphicFrameLocks noGrp="1"/>
          </p:cNvGraphicFramePr>
          <p:nvPr/>
        </p:nvGraphicFramePr>
        <p:xfrm>
          <a:off x="6285804" y="1363432"/>
          <a:ext cx="4717284" cy="3891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2428">
                  <a:extLst>
                    <a:ext uri="{9D8B030D-6E8A-4147-A177-3AD203B41FA5}">
                      <a16:colId xmlns:a16="http://schemas.microsoft.com/office/drawing/2014/main" val="2258258640"/>
                    </a:ext>
                  </a:extLst>
                </a:gridCol>
                <a:gridCol w="1572428">
                  <a:extLst>
                    <a:ext uri="{9D8B030D-6E8A-4147-A177-3AD203B41FA5}">
                      <a16:colId xmlns:a16="http://schemas.microsoft.com/office/drawing/2014/main" val="3448211613"/>
                    </a:ext>
                  </a:extLst>
                </a:gridCol>
                <a:gridCol w="1572428">
                  <a:extLst>
                    <a:ext uri="{9D8B030D-6E8A-4147-A177-3AD203B41FA5}">
                      <a16:colId xmlns:a16="http://schemas.microsoft.com/office/drawing/2014/main" val="3117171604"/>
                    </a:ext>
                  </a:extLst>
                </a:gridCol>
              </a:tblGrid>
              <a:tr h="972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Test confusion matrix</a:t>
                      </a:r>
                    </a:p>
                  </a:txBody>
                  <a:tcPr marL="60960" marR="60960" marT="30480" marB="3048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567148"/>
                  </a:ext>
                </a:extLst>
              </a:tr>
              <a:tr h="972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1187  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1051  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118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787705225"/>
                  </a:ext>
                </a:extLst>
              </a:tr>
              <a:tr h="972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310 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2723  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310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16811646"/>
                  </a:ext>
                </a:extLst>
              </a:tr>
              <a:tr h="972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62  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825  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1658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3948647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61654AB-5172-41D6-B0B4-59AC34BAD9FA}"/>
              </a:ext>
            </a:extLst>
          </p:cNvPr>
          <p:cNvSpPr txBox="1"/>
          <p:nvPr/>
        </p:nvSpPr>
        <p:spPr>
          <a:xfrm>
            <a:off x="965200" y="5487640"/>
            <a:ext cx="4645401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/>
              <a:t>Train accuracy score : 94.9%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2D3093-46FE-44CB-80FE-596E4F0895D9}"/>
              </a:ext>
            </a:extLst>
          </p:cNvPr>
          <p:cNvSpPr txBox="1"/>
          <p:nvPr/>
        </p:nvSpPr>
        <p:spPr>
          <a:xfrm>
            <a:off x="6396640" y="5487640"/>
            <a:ext cx="4645401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/>
              <a:t>Test accuracy score : 67.5%</a:t>
            </a:r>
          </a:p>
        </p:txBody>
      </p:sp>
    </p:spTree>
    <p:extLst>
      <p:ext uri="{BB962C8B-B14F-4D97-AF65-F5344CB8AC3E}">
        <p14:creationId xmlns:p14="http://schemas.microsoft.com/office/powerpoint/2010/main" val="356076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F78B-1F3B-49C0-8787-19EAC1A3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107" y="711864"/>
            <a:ext cx="3404343" cy="641600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Conclusion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EC7FA-FC56-47F1-956F-395435DC1B32}"/>
              </a:ext>
            </a:extLst>
          </p:cNvPr>
          <p:cNvSpPr txBox="1"/>
          <p:nvPr/>
        </p:nvSpPr>
        <p:spPr>
          <a:xfrm>
            <a:off x="1142515" y="2583079"/>
            <a:ext cx="8874035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1800" dirty="0"/>
              <a:t>I used the data to classify the tweets based on the sentiments of the word used.</a:t>
            </a:r>
          </a:p>
          <a:p>
            <a:endParaRPr lang="en-US" altLang="ko-KR" sz="1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342D29"/>
                </a:solidFill>
                <a:latin typeface="Cormorant Garamond Bold Bold"/>
              </a:rPr>
              <a:t>I found that most tweets are neutral and positive  </a:t>
            </a:r>
          </a:p>
        </p:txBody>
      </p:sp>
    </p:spTree>
    <p:extLst>
      <p:ext uri="{BB962C8B-B14F-4D97-AF65-F5344CB8AC3E}">
        <p14:creationId xmlns:p14="http://schemas.microsoft.com/office/powerpoint/2010/main" val="414621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18image35339088">
            <a:extLst>
              <a:ext uri="{FF2B5EF4-FFF2-40B4-BE49-F238E27FC236}">
                <a16:creationId xmlns:a16="http://schemas.microsoft.com/office/drawing/2014/main" id="{D2145161-661E-4641-A2C8-FBE716AA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88" y="4279389"/>
            <a:ext cx="513623" cy="58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EA809B-1DD7-104E-91C5-1E2948607A3B}"/>
              </a:ext>
            </a:extLst>
          </p:cNvPr>
          <p:cNvSpPr txBox="1"/>
          <p:nvPr/>
        </p:nvSpPr>
        <p:spPr>
          <a:xfrm>
            <a:off x="3317236" y="2251705"/>
            <a:ext cx="5557525" cy="754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500" dirty="0"/>
              <a:t>Thank you for your time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4120D0-1E85-E349-90EF-58FCA52BF996}"/>
              </a:ext>
            </a:extLst>
          </p:cNvPr>
          <p:cNvSpPr/>
          <p:nvPr/>
        </p:nvSpPr>
        <p:spPr>
          <a:xfrm>
            <a:off x="5295137" y="624129"/>
            <a:ext cx="1601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SA" sz="2800" b="1" dirty="0">
                <a:solidFill>
                  <a:srgbClr val="2B3D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  <a:endParaRPr lang="en-SA" altLang="en-SA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992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CCA34D-CEEE-482B-AB39-EBED245ED2F7}"/>
              </a:ext>
            </a:extLst>
          </p:cNvPr>
          <p:cNvSpPr txBox="1"/>
          <p:nvPr/>
        </p:nvSpPr>
        <p:spPr>
          <a:xfrm>
            <a:off x="1176859" y="2271805"/>
            <a:ext cx="5176980" cy="4739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latin typeface="Assistant Regular"/>
              </a:rPr>
              <a:t>Introduction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latin typeface="Assistant Regular"/>
              </a:rPr>
              <a:t>Dataset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latin typeface="Assistant Regular"/>
              </a:rPr>
              <a:t>EDA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latin typeface="Assistant Regular"/>
              </a:rPr>
              <a:t>Modeling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latin typeface="Assistant Regular"/>
              </a:rPr>
              <a:t>Conclusion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endParaRPr lang="en-US" sz="3000" dirty="0">
              <a:latin typeface="Assistant Regular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endParaRPr lang="en-US" sz="3000" dirty="0">
              <a:latin typeface="Assistant Regular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9F079CEB-8F3B-4D43-ACF5-469202525094}"/>
              </a:ext>
            </a:extLst>
          </p:cNvPr>
          <p:cNvSpPr txBox="1"/>
          <p:nvPr/>
        </p:nvSpPr>
        <p:spPr>
          <a:xfrm>
            <a:off x="916299" y="250644"/>
            <a:ext cx="14763750" cy="1029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5400" dirty="0">
                <a:solidFill>
                  <a:srgbClr val="342D29"/>
                </a:solidFill>
                <a:latin typeface="Cormorant Garamond Bold Bold"/>
              </a:rPr>
              <a:t>Contents...</a:t>
            </a:r>
          </a:p>
        </p:txBody>
      </p:sp>
    </p:spTree>
    <p:extLst>
      <p:ext uri="{BB962C8B-B14F-4D97-AF65-F5344CB8AC3E}">
        <p14:creationId xmlns:p14="http://schemas.microsoft.com/office/powerpoint/2010/main" val="1555861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8DBE9F12-ABB5-4AB5-8831-ECDEC01AC11A}"/>
              </a:ext>
            </a:extLst>
          </p:cNvPr>
          <p:cNvGrpSpPr/>
          <p:nvPr/>
        </p:nvGrpSpPr>
        <p:grpSpPr>
          <a:xfrm>
            <a:off x="444137" y="327025"/>
            <a:ext cx="14478000" cy="5454212"/>
            <a:chOff x="-627017" y="-746125"/>
            <a:chExt cx="19304000" cy="7272281"/>
          </a:xfrm>
        </p:grpSpPr>
        <p:sp>
          <p:nvSpPr>
            <p:cNvPr id="5" name="TextBox 8">
              <a:extLst>
                <a:ext uri="{FF2B5EF4-FFF2-40B4-BE49-F238E27FC236}">
                  <a16:creationId xmlns:a16="http://schemas.microsoft.com/office/drawing/2014/main" id="{86E42A66-AC99-466D-A65E-883BB65F5904}"/>
                </a:ext>
              </a:extLst>
            </p:cNvPr>
            <p:cNvSpPr txBox="1"/>
            <p:nvPr/>
          </p:nvSpPr>
          <p:spPr>
            <a:xfrm>
              <a:off x="-476068" y="-746125"/>
              <a:ext cx="9067800" cy="13542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5000" dirty="0">
                  <a:solidFill>
                    <a:srgbClr val="342D29"/>
                  </a:solidFill>
                  <a:latin typeface="Cormorant Garamond Bold Bold"/>
                </a:rPr>
                <a:t>Introduction</a:t>
              </a:r>
            </a:p>
          </p:txBody>
        </p: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BA26577C-36C3-41C0-9C38-31A74799EC63}"/>
                </a:ext>
              </a:extLst>
            </p:cNvPr>
            <p:cNvSpPr txBox="1"/>
            <p:nvPr/>
          </p:nvSpPr>
          <p:spPr>
            <a:xfrm>
              <a:off x="-627017" y="1512904"/>
              <a:ext cx="19304000" cy="50132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indent="-571500">
                <a:lnSpc>
                  <a:spcPts val="5040"/>
                </a:lnSpc>
                <a:buFont typeface="Wingdings" panose="05000000000000000000" pitchFamily="2" charset="2"/>
                <a:buChar char="Ø"/>
              </a:pPr>
              <a:r>
                <a:rPr lang="en-US" sz="2500" b="1" dirty="0"/>
                <a:t>Twitter</a:t>
              </a:r>
              <a:r>
                <a:rPr lang="en-US" sz="2500" dirty="0"/>
                <a:t> is a social networking service on which users post and </a:t>
              </a:r>
            </a:p>
            <a:p>
              <a:pPr>
                <a:lnSpc>
                  <a:spcPts val="5040"/>
                </a:lnSpc>
              </a:pPr>
              <a:r>
                <a:rPr lang="en-US" sz="2500" dirty="0"/>
                <a:t>interact with messages known as “tweets”</a:t>
              </a:r>
            </a:p>
            <a:p>
              <a:pPr>
                <a:lnSpc>
                  <a:spcPts val="5040"/>
                </a:lnSpc>
              </a:pPr>
              <a:endParaRPr lang="en-US" sz="2500" dirty="0"/>
            </a:p>
            <a:p>
              <a:pPr marL="571500" indent="-571500">
                <a:lnSpc>
                  <a:spcPts val="5040"/>
                </a:lnSpc>
                <a:buFont typeface="Wingdings" panose="05000000000000000000" pitchFamily="2" charset="2"/>
                <a:buChar char="Ø"/>
              </a:pPr>
              <a:r>
                <a:rPr lang="en-US" sz="2500" dirty="0"/>
                <a:t>In my project I will analyze people tweets to get their sentiments</a:t>
              </a:r>
            </a:p>
            <a:p>
              <a:pPr>
                <a:lnSpc>
                  <a:spcPts val="5040"/>
                </a:lnSpc>
              </a:pPr>
              <a:r>
                <a:rPr lang="en-US" sz="2500" dirty="0"/>
                <a:t> out of their tweets. </a:t>
              </a:r>
            </a:p>
            <a:p>
              <a:pPr marL="571500" indent="-571500">
                <a:lnSpc>
                  <a:spcPts val="5040"/>
                </a:lnSpc>
                <a:buFont typeface="Wingdings" panose="05000000000000000000" pitchFamily="2" charset="2"/>
                <a:buChar char="Ø"/>
              </a:pPr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35352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UR ORGANIZATION">
            <a:extLst>
              <a:ext uri="{FF2B5EF4-FFF2-40B4-BE49-F238E27FC236}">
                <a16:creationId xmlns:a16="http://schemas.microsoft.com/office/drawing/2014/main" id="{8213CACF-1D60-4E4E-8011-3974C89BFF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1472" y="901096"/>
            <a:ext cx="9348247" cy="5055808"/>
          </a:xfrm>
          <a:prstGeom prst="rect">
            <a:avLst/>
          </a:prstGeom>
        </p:spPr>
        <p:txBody>
          <a:bodyPr>
            <a:noAutofit/>
          </a:bodyPr>
          <a:lstStyle>
            <a:lvl1pPr defTabSz="740626">
              <a:defRPr sz="2916"/>
            </a:lvl1pPr>
          </a:lstStyle>
          <a:p>
            <a:pPr algn="r">
              <a:lnSpc>
                <a:spcPct val="100000"/>
              </a:lnSpc>
            </a:pPr>
            <a: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الهيــــكــــــل</a:t>
            </a:r>
            <a:b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</a:br>
            <a: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التنظـــــيمي</a:t>
            </a:r>
            <a:b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</a:br>
            <a: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لفريق العمل</a:t>
            </a:r>
            <a:endParaRPr sz="7200" dirty="0">
              <a:solidFill>
                <a:schemeClr val="bg1"/>
              </a:solidFill>
              <a:latin typeface="GE SS Two Medium" panose="020A0503020102020204" pitchFamily="18" charset="-78"/>
              <a:ea typeface="GE SS Two Medium" panose="020A0503020102020204" pitchFamily="18" charset="-78"/>
              <a:cs typeface="GE SS Two Medium" panose="020A0503020102020204" pitchFamily="18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77523-9A0E-094C-B6C1-EFA002EBB2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F6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03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94949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OUR ORGANIZATION">
            <a:extLst>
              <a:ext uri="{FF2B5EF4-FFF2-40B4-BE49-F238E27FC236}">
                <a16:creationId xmlns:a16="http://schemas.microsoft.com/office/drawing/2014/main" id="{99355CB7-5FBE-B54D-A3D4-24F9917508E1}"/>
              </a:ext>
            </a:extLst>
          </p:cNvPr>
          <p:cNvSpPr txBox="1">
            <a:spLocks/>
          </p:cNvSpPr>
          <p:nvPr/>
        </p:nvSpPr>
        <p:spPr>
          <a:xfrm>
            <a:off x="1443872" y="1053496"/>
            <a:ext cx="9348247" cy="5055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74062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16" b="1" i="0" u="none" strike="noStrike" cap="none" spc="0" baseline="0">
                <a:solidFill>
                  <a:srgbClr val="2D3F51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1pPr>
            <a:lvl2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2pPr>
            <a:lvl3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3pPr>
            <a:lvl4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4pPr>
            <a:lvl5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5pPr>
            <a:lvl6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6pPr>
            <a:lvl7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7pPr>
            <a:lvl8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8pPr>
            <a:lvl9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9pPr>
          </a:lstStyle>
          <a:p>
            <a:pPr algn="r" hangingPunct="1">
              <a:lnSpc>
                <a:spcPct val="100000"/>
              </a:lnSpc>
            </a:pPr>
            <a:endParaRPr lang="ar-SA" sz="7200" dirty="0">
              <a:solidFill>
                <a:schemeClr val="bg1"/>
              </a:solidFill>
              <a:latin typeface="GE SS Two Medium" panose="020A0503020102020204" pitchFamily="18" charset="-78"/>
              <a:ea typeface="GE SS Two Medium" panose="020A0503020102020204" pitchFamily="18" charset="-78"/>
              <a:cs typeface="GE SS Two Medium" panose="020A0503020102020204" pitchFamily="18" charset="-78"/>
            </a:endParaRPr>
          </a:p>
          <a:p>
            <a:pPr algn="l" hangingPunct="1">
              <a:lnSpc>
                <a:spcPct val="100000"/>
              </a:lnSpc>
            </a:pPr>
            <a:r>
              <a:rPr lang="en-US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Project </a:t>
            </a:r>
          </a:p>
          <a:p>
            <a:pPr algn="l" hangingPunct="1">
              <a:lnSpc>
                <a:spcPct val="100000"/>
              </a:lnSpc>
            </a:pPr>
            <a:r>
              <a:rPr lang="en-US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Details</a:t>
            </a:r>
            <a:b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</a:br>
            <a:endParaRPr lang="ar-SA" sz="7200" dirty="0">
              <a:solidFill>
                <a:schemeClr val="bg1"/>
              </a:solidFill>
              <a:latin typeface="GE SS Two Medium" panose="020A0503020102020204" pitchFamily="18" charset="-78"/>
              <a:ea typeface="GE SS Two Medium" panose="020A0503020102020204" pitchFamily="18" charset="-78"/>
              <a:cs typeface="GE SS Two Medium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10248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>
            <a:extLst>
              <a:ext uri="{FF2B5EF4-FFF2-40B4-BE49-F238E27FC236}">
                <a16:creationId xmlns:a16="http://schemas.microsoft.com/office/drawing/2014/main" id="{473BD7AD-0AE2-4FE4-82A7-27308A5CEEED}"/>
              </a:ext>
            </a:extLst>
          </p:cNvPr>
          <p:cNvGrpSpPr/>
          <p:nvPr/>
        </p:nvGrpSpPr>
        <p:grpSpPr>
          <a:xfrm>
            <a:off x="609600" y="624417"/>
            <a:ext cx="9652000" cy="3242487"/>
            <a:chOff x="0" y="66675"/>
            <a:chExt cx="19304000" cy="6484972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E2A19780-A0D0-4FC9-9687-A00F6E695FC7}"/>
                </a:ext>
              </a:extLst>
            </p:cNvPr>
            <p:cNvSpPr txBox="1"/>
            <p:nvPr/>
          </p:nvSpPr>
          <p:spPr>
            <a:xfrm>
              <a:off x="0" y="66675"/>
              <a:ext cx="9067800" cy="15132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67"/>
                </a:lnSpc>
              </a:pPr>
              <a:r>
                <a:rPr lang="en-US" sz="5334" dirty="0">
                  <a:solidFill>
                    <a:srgbClr val="342D29"/>
                  </a:solidFill>
                  <a:latin typeface="Cormorant Garamond Bold Bold"/>
                </a:rPr>
                <a:t>Dataset</a:t>
              </a: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A7258F91-2BE1-43E5-B111-592005F557E3}"/>
                </a:ext>
              </a:extLst>
            </p:cNvPr>
            <p:cNvSpPr txBox="1"/>
            <p:nvPr/>
          </p:nvSpPr>
          <p:spPr>
            <a:xfrm>
              <a:off x="0" y="3063514"/>
              <a:ext cx="19304000" cy="34881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81019" indent="-381019">
                <a:lnSpc>
                  <a:spcPts val="3360"/>
                </a:lnSpc>
                <a:buFont typeface="Wingdings" panose="05000000000000000000" pitchFamily="2" charset="2"/>
                <a:buChar char="Ø"/>
              </a:pPr>
              <a:r>
                <a:rPr lang="en-US" sz="2933" dirty="0">
                  <a:solidFill>
                    <a:srgbClr val="342D29"/>
                  </a:solidFill>
                  <a:latin typeface="Assistant Regular"/>
                </a:rPr>
                <a:t>The Dataset used was token from “www.Kaggle.com”</a:t>
              </a:r>
            </a:p>
            <a:p>
              <a:pPr>
                <a:lnSpc>
                  <a:spcPts val="3360"/>
                </a:lnSpc>
              </a:pPr>
              <a:r>
                <a:rPr lang="en-US" sz="2933" dirty="0">
                  <a:solidFill>
                    <a:srgbClr val="342D29"/>
                  </a:solidFill>
                  <a:latin typeface="Assistant Regular"/>
                </a:rPr>
                <a:t> </a:t>
              </a:r>
            </a:p>
            <a:p>
              <a:pPr marL="381019" indent="-381019">
                <a:lnSpc>
                  <a:spcPts val="3360"/>
                </a:lnSpc>
                <a:buFont typeface="Wingdings" panose="05000000000000000000" pitchFamily="2" charset="2"/>
                <a:buChar char="Ø"/>
              </a:pPr>
              <a:r>
                <a:rPr lang="en-US" sz="2933" dirty="0">
                  <a:solidFill>
                    <a:srgbClr val="342D29"/>
                  </a:solidFill>
                  <a:latin typeface="Assistant Regular"/>
                </a:rPr>
                <a:t>The data has more than 27000 rows and 4 columns 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>
            <a:extLst>
              <a:ext uri="{FF2B5EF4-FFF2-40B4-BE49-F238E27FC236}">
                <a16:creationId xmlns:a16="http://schemas.microsoft.com/office/drawing/2014/main" id="{49743E6C-A0B3-4D49-A4B8-1D104BA3C5DC}"/>
              </a:ext>
            </a:extLst>
          </p:cNvPr>
          <p:cNvGrpSpPr/>
          <p:nvPr/>
        </p:nvGrpSpPr>
        <p:grpSpPr>
          <a:xfrm>
            <a:off x="558800" y="624417"/>
            <a:ext cx="4064000" cy="1513235"/>
            <a:chOff x="0" y="66675"/>
            <a:chExt cx="19304000" cy="4890765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DC7114E3-76DE-4C6D-B2B6-00D628ECD046}"/>
                </a:ext>
              </a:extLst>
            </p:cNvPr>
            <p:cNvSpPr txBox="1"/>
            <p:nvPr/>
          </p:nvSpPr>
          <p:spPr>
            <a:xfrm>
              <a:off x="0" y="66675"/>
              <a:ext cx="9067802" cy="4890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67"/>
                </a:lnSpc>
              </a:pPr>
              <a:r>
                <a:rPr lang="en-US" sz="5334" dirty="0">
                  <a:solidFill>
                    <a:srgbClr val="342D29"/>
                  </a:solidFill>
                  <a:latin typeface="Cormorant Garamond Bold Bold"/>
                </a:rPr>
                <a:t>EDA	</a:t>
              </a:r>
            </a:p>
            <a:p>
              <a:pPr>
                <a:lnSpc>
                  <a:spcPts val="5867"/>
                </a:lnSpc>
              </a:pPr>
              <a:endParaRPr lang="en-US" sz="5334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AAA24C73-22D2-44BB-9B57-9F64131A3ECF}"/>
                </a:ext>
              </a:extLst>
            </p:cNvPr>
            <p:cNvSpPr txBox="1"/>
            <p:nvPr/>
          </p:nvSpPr>
          <p:spPr>
            <a:xfrm>
              <a:off x="0" y="1861246"/>
              <a:ext cx="19304000" cy="12450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endParaRPr lang="en-US" sz="2667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grpSp>
        <p:nvGrpSpPr>
          <p:cNvPr id="15" name="Group 7">
            <a:extLst>
              <a:ext uri="{FF2B5EF4-FFF2-40B4-BE49-F238E27FC236}">
                <a16:creationId xmlns:a16="http://schemas.microsoft.com/office/drawing/2014/main" id="{F1C92E85-A171-48B9-9045-0F44574AFE2A}"/>
              </a:ext>
            </a:extLst>
          </p:cNvPr>
          <p:cNvGrpSpPr/>
          <p:nvPr/>
        </p:nvGrpSpPr>
        <p:grpSpPr>
          <a:xfrm>
            <a:off x="279400" y="1846087"/>
            <a:ext cx="4724400" cy="2909514"/>
            <a:chOff x="-1568450" y="-1108843"/>
            <a:chExt cx="22440900" cy="9403526"/>
          </a:xfrm>
        </p:grpSpPr>
        <p:sp>
          <p:nvSpPr>
            <p:cNvPr id="16" name="TextBox 8">
              <a:extLst>
                <a:ext uri="{FF2B5EF4-FFF2-40B4-BE49-F238E27FC236}">
                  <a16:creationId xmlns:a16="http://schemas.microsoft.com/office/drawing/2014/main" id="{6A862043-A200-4C3F-B3D8-EE6C9EA316C0}"/>
                </a:ext>
              </a:extLst>
            </p:cNvPr>
            <p:cNvSpPr txBox="1"/>
            <p:nvPr/>
          </p:nvSpPr>
          <p:spPr>
            <a:xfrm>
              <a:off x="-1568450" y="-1108843"/>
              <a:ext cx="22440900" cy="94035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867"/>
                </a:lnSpc>
              </a:pPr>
              <a:r>
                <a:rPr lang="en-US" sz="2133" dirty="0">
                  <a:solidFill>
                    <a:srgbClr val="342D29"/>
                  </a:solidFill>
                  <a:latin typeface="Cormorant Garamond Bold Bold"/>
                </a:rPr>
                <a:t>As we can see here</a:t>
              </a:r>
            </a:p>
            <a:p>
              <a:pPr marL="381019" indent="-381019">
                <a:lnSpc>
                  <a:spcPts val="5867"/>
                </a:lnSpc>
                <a:buFont typeface="Arial" panose="020B0604020202020204" pitchFamily="34" charset="0"/>
                <a:buChar char="•"/>
              </a:pPr>
              <a:r>
                <a:rPr lang="en-US" sz="2133" dirty="0">
                  <a:solidFill>
                    <a:srgbClr val="342D29"/>
                  </a:solidFill>
                  <a:latin typeface="Cormorant Garamond Bold Bold"/>
                </a:rPr>
                <a:t>More than 11,000 tweets is </a:t>
              </a:r>
              <a:r>
                <a:rPr lang="en-US" sz="2133" b="1" u="sng" dirty="0">
                  <a:solidFill>
                    <a:srgbClr val="342D29"/>
                  </a:solidFill>
                  <a:latin typeface="Cormorant Garamond Bold Bold"/>
                </a:rPr>
                <a:t>neutral</a:t>
              </a:r>
              <a:r>
                <a:rPr lang="en-US" sz="2133" dirty="0">
                  <a:solidFill>
                    <a:srgbClr val="342D29"/>
                  </a:solidFill>
                  <a:latin typeface="Cormorant Garamond Bold Bold"/>
                </a:rPr>
                <a:t>.</a:t>
              </a:r>
            </a:p>
            <a:p>
              <a:pPr marL="381019" indent="-381019">
                <a:lnSpc>
                  <a:spcPts val="5867"/>
                </a:lnSpc>
                <a:buFont typeface="Arial" panose="020B0604020202020204" pitchFamily="34" charset="0"/>
                <a:buChar char="•"/>
              </a:pPr>
              <a:r>
                <a:rPr lang="en-US" sz="2133" dirty="0">
                  <a:solidFill>
                    <a:srgbClr val="342D29"/>
                  </a:solidFill>
                  <a:latin typeface="Cormorant Garamond Bold Bold"/>
                </a:rPr>
                <a:t>More than 8,500 tweets is </a:t>
              </a:r>
              <a:r>
                <a:rPr lang="en-US" sz="2133" b="1" u="sng" dirty="0">
                  <a:solidFill>
                    <a:srgbClr val="00B050"/>
                  </a:solidFill>
                  <a:latin typeface="Cormorant Garamond Bold Bold"/>
                </a:rPr>
                <a:t>positive</a:t>
              </a:r>
              <a:r>
                <a:rPr lang="en-US" sz="2133" dirty="0">
                  <a:solidFill>
                    <a:srgbClr val="342D29"/>
                  </a:solidFill>
                  <a:latin typeface="Cormorant Garamond Bold Bold"/>
                </a:rPr>
                <a:t>.</a:t>
              </a:r>
            </a:p>
            <a:p>
              <a:pPr marL="381019" indent="-381019">
                <a:lnSpc>
                  <a:spcPts val="5867"/>
                </a:lnSpc>
                <a:buFont typeface="Arial" panose="020B0604020202020204" pitchFamily="34" charset="0"/>
                <a:buChar char="•"/>
              </a:pPr>
              <a:r>
                <a:rPr lang="en-US" sz="2133" dirty="0">
                  <a:solidFill>
                    <a:srgbClr val="342D29"/>
                  </a:solidFill>
                  <a:latin typeface="Cormorant Garamond Bold Bold"/>
                </a:rPr>
                <a:t>More than 7,500 tweets is </a:t>
              </a:r>
              <a:r>
                <a:rPr lang="en-US" sz="2133" b="1" u="sng" dirty="0">
                  <a:solidFill>
                    <a:srgbClr val="FF0000"/>
                  </a:solidFill>
                  <a:latin typeface="Cormorant Garamond Bold Bold"/>
                </a:rPr>
                <a:t>negative</a:t>
              </a:r>
              <a:r>
                <a:rPr lang="en-US" sz="2133" dirty="0">
                  <a:solidFill>
                    <a:srgbClr val="342D29"/>
                  </a:solidFill>
                  <a:latin typeface="Cormorant Garamond Bold Bold"/>
                </a:rPr>
                <a:t>.</a:t>
              </a:r>
            </a:p>
          </p:txBody>
        </p:sp>
        <p:sp>
          <p:nvSpPr>
            <p:cNvPr id="17" name="TextBox 9">
              <a:extLst>
                <a:ext uri="{FF2B5EF4-FFF2-40B4-BE49-F238E27FC236}">
                  <a16:creationId xmlns:a16="http://schemas.microsoft.com/office/drawing/2014/main" id="{DBB43E01-385C-434C-B666-6806A1CEC6BC}"/>
                </a:ext>
              </a:extLst>
            </p:cNvPr>
            <p:cNvSpPr txBox="1"/>
            <p:nvPr/>
          </p:nvSpPr>
          <p:spPr>
            <a:xfrm>
              <a:off x="0" y="1861248"/>
              <a:ext cx="19304000" cy="12450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endParaRPr lang="en-US" sz="2667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F6E1BAA-1853-4080-A7CD-CEDCF3B67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143" y="944471"/>
            <a:ext cx="6435248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>
            <a:extLst>
              <a:ext uri="{FF2B5EF4-FFF2-40B4-BE49-F238E27FC236}">
                <a16:creationId xmlns:a16="http://schemas.microsoft.com/office/drawing/2014/main" id="{2259CD4D-09FA-46B0-AFEC-F93FB6B50C01}"/>
              </a:ext>
            </a:extLst>
          </p:cNvPr>
          <p:cNvGrpSpPr/>
          <p:nvPr/>
        </p:nvGrpSpPr>
        <p:grpSpPr>
          <a:xfrm>
            <a:off x="558800" y="624417"/>
            <a:ext cx="4064000" cy="1513235"/>
            <a:chOff x="0" y="66675"/>
            <a:chExt cx="19304000" cy="4890765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BF739DF2-50A1-49EB-B95B-EF279083493C}"/>
                </a:ext>
              </a:extLst>
            </p:cNvPr>
            <p:cNvSpPr txBox="1"/>
            <p:nvPr/>
          </p:nvSpPr>
          <p:spPr>
            <a:xfrm>
              <a:off x="0" y="66675"/>
              <a:ext cx="9067802" cy="4890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67"/>
                </a:lnSpc>
              </a:pPr>
              <a:r>
                <a:rPr lang="en-US" sz="5334" dirty="0">
                  <a:solidFill>
                    <a:srgbClr val="342D29"/>
                  </a:solidFill>
                  <a:latin typeface="Cormorant Garamond Bold Bold"/>
                </a:rPr>
                <a:t>EDA	</a:t>
              </a:r>
            </a:p>
            <a:p>
              <a:pPr>
                <a:lnSpc>
                  <a:spcPts val="5867"/>
                </a:lnSpc>
              </a:pPr>
              <a:endParaRPr lang="en-US" sz="5334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9C179554-E947-4DFF-9BD0-CDEEF0E5FDDD}"/>
                </a:ext>
              </a:extLst>
            </p:cNvPr>
            <p:cNvSpPr txBox="1"/>
            <p:nvPr/>
          </p:nvSpPr>
          <p:spPr>
            <a:xfrm>
              <a:off x="0" y="1861246"/>
              <a:ext cx="19304000" cy="12450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endParaRPr lang="en-US" sz="2667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BE4B4A53-4B76-4A60-9336-C4FDDB5A4BFC}"/>
              </a:ext>
            </a:extLst>
          </p:cNvPr>
          <p:cNvGrpSpPr/>
          <p:nvPr/>
        </p:nvGrpSpPr>
        <p:grpSpPr>
          <a:xfrm>
            <a:off x="281981" y="2205727"/>
            <a:ext cx="4419600" cy="2297809"/>
            <a:chOff x="0" y="66675"/>
            <a:chExt cx="20993100" cy="7426496"/>
          </a:xfrm>
        </p:grpSpPr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119F3643-BA0C-4ACB-BDE6-84EE9385AEFD}"/>
                </a:ext>
              </a:extLst>
            </p:cNvPr>
            <p:cNvSpPr txBox="1"/>
            <p:nvPr/>
          </p:nvSpPr>
          <p:spPr>
            <a:xfrm>
              <a:off x="0" y="66675"/>
              <a:ext cx="20993100" cy="74264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2933" dirty="0">
                  <a:solidFill>
                    <a:srgbClr val="342D29"/>
                  </a:solidFill>
                  <a:latin typeface="Cormorant Garamond Bold Bold"/>
                </a:rPr>
                <a:t>As we can see here the distribution of tweets is most likely in the range of </a:t>
              </a:r>
              <a:r>
                <a:rPr lang="en-US" sz="3200" b="1" u="sng" dirty="0">
                  <a:solidFill>
                    <a:srgbClr val="342D29"/>
                  </a:solidFill>
                  <a:latin typeface="Cormorant Garamond Bold Bold"/>
                </a:rPr>
                <a:t>25-80</a:t>
              </a:r>
              <a:r>
                <a:rPr lang="en-US" sz="2933" dirty="0">
                  <a:solidFill>
                    <a:srgbClr val="342D29"/>
                  </a:solidFill>
                  <a:latin typeface="Cormorant Garamond Bold Bold"/>
                </a:rPr>
                <a:t> Characters</a:t>
              </a:r>
            </a:p>
            <a:p>
              <a:endParaRPr lang="en-US" sz="2933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34F5C4C3-68E5-4579-A6D8-669DEEFD4D3C}"/>
                </a:ext>
              </a:extLst>
            </p:cNvPr>
            <p:cNvSpPr txBox="1"/>
            <p:nvPr/>
          </p:nvSpPr>
          <p:spPr>
            <a:xfrm>
              <a:off x="0" y="1861250"/>
              <a:ext cx="19304000" cy="12450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endParaRPr lang="en-US" sz="2667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B01A92A-C624-481E-80A7-AAF55559D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47" y="1205078"/>
            <a:ext cx="7205407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>
            <a:extLst>
              <a:ext uri="{FF2B5EF4-FFF2-40B4-BE49-F238E27FC236}">
                <a16:creationId xmlns:a16="http://schemas.microsoft.com/office/drawing/2014/main" id="{2259CD4D-09FA-46B0-AFEC-F93FB6B50C01}"/>
              </a:ext>
            </a:extLst>
          </p:cNvPr>
          <p:cNvGrpSpPr/>
          <p:nvPr/>
        </p:nvGrpSpPr>
        <p:grpSpPr>
          <a:xfrm>
            <a:off x="558800" y="624417"/>
            <a:ext cx="4064000" cy="1513235"/>
            <a:chOff x="0" y="66675"/>
            <a:chExt cx="19304000" cy="4890764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BF739DF2-50A1-49EB-B95B-EF279083493C}"/>
                </a:ext>
              </a:extLst>
            </p:cNvPr>
            <p:cNvSpPr txBox="1"/>
            <p:nvPr/>
          </p:nvSpPr>
          <p:spPr>
            <a:xfrm>
              <a:off x="0" y="66675"/>
              <a:ext cx="9067802" cy="4890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67"/>
                </a:lnSpc>
              </a:pPr>
              <a:r>
                <a:rPr lang="en-US" sz="5334" dirty="0">
                  <a:solidFill>
                    <a:srgbClr val="342D29"/>
                  </a:solidFill>
                  <a:latin typeface="Cormorant Garamond Bold Bold"/>
                </a:rPr>
                <a:t>	</a:t>
              </a:r>
            </a:p>
            <a:p>
              <a:pPr>
                <a:lnSpc>
                  <a:spcPts val="5867"/>
                </a:lnSpc>
              </a:pPr>
              <a:endParaRPr lang="en-US" sz="5334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9C179554-E947-4DFF-9BD0-CDEEF0E5FDDD}"/>
                </a:ext>
              </a:extLst>
            </p:cNvPr>
            <p:cNvSpPr txBox="1"/>
            <p:nvPr/>
          </p:nvSpPr>
          <p:spPr>
            <a:xfrm>
              <a:off x="0" y="1861248"/>
              <a:ext cx="19304000" cy="12450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endParaRPr lang="en-US" sz="2667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BE4B4A53-4B76-4A60-9336-C4FDDB5A4BFC}"/>
              </a:ext>
            </a:extLst>
          </p:cNvPr>
          <p:cNvGrpSpPr/>
          <p:nvPr/>
        </p:nvGrpSpPr>
        <p:grpSpPr>
          <a:xfrm>
            <a:off x="735055" y="4555216"/>
            <a:ext cx="10721891" cy="2179956"/>
            <a:chOff x="0" y="66675"/>
            <a:chExt cx="34295804" cy="11198282"/>
          </a:xfrm>
        </p:grpSpPr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119F3643-BA0C-4ACB-BDE6-84EE9385AEFD}"/>
                </a:ext>
              </a:extLst>
            </p:cNvPr>
            <p:cNvSpPr txBox="1"/>
            <p:nvPr/>
          </p:nvSpPr>
          <p:spPr>
            <a:xfrm>
              <a:off x="0" y="66675"/>
              <a:ext cx="34295804" cy="1119828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81019" indent="-381019">
                <a:lnSpc>
                  <a:spcPts val="5867"/>
                </a:lnSpc>
                <a:buFont typeface="Arial" panose="020B0604020202020204" pitchFamily="34" charset="0"/>
                <a:buChar char="•"/>
              </a:pPr>
              <a:endParaRPr lang="en-US" sz="2933" dirty="0">
                <a:solidFill>
                  <a:srgbClr val="342D29"/>
                </a:solidFill>
                <a:latin typeface="Cormorant Garamond Bold Bold"/>
              </a:endParaRPr>
            </a:p>
            <a:p>
              <a:pPr marL="381019" indent="-381019">
                <a:lnSpc>
                  <a:spcPts val="5867"/>
                </a:lnSpc>
                <a:buFont typeface="Arial" panose="020B0604020202020204" pitchFamily="34" charset="0"/>
                <a:buChar char="•"/>
              </a:pPr>
              <a:r>
                <a:rPr lang="en-US" sz="2933" dirty="0">
                  <a:solidFill>
                    <a:srgbClr val="342D29"/>
                  </a:solidFill>
                  <a:latin typeface="Cormorant Garamond Bold Bold"/>
                </a:rPr>
                <a:t>In this figure we can see most frequently words used in tweets </a:t>
              </a:r>
            </a:p>
            <a:p>
              <a:pPr>
                <a:lnSpc>
                  <a:spcPts val="5867"/>
                </a:lnSpc>
              </a:pPr>
              <a:endParaRPr lang="en-US" sz="2933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34F5C4C3-68E5-4579-A6D8-669DEEFD4D3C}"/>
                </a:ext>
              </a:extLst>
            </p:cNvPr>
            <p:cNvSpPr txBox="1"/>
            <p:nvPr/>
          </p:nvSpPr>
          <p:spPr>
            <a:xfrm>
              <a:off x="0" y="1861246"/>
              <a:ext cx="19304000" cy="19789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endParaRPr lang="en-US" sz="2667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E5AF111-7110-4B88-9F43-610248165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391219"/>
            <a:ext cx="892545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7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>
            <a:extLst>
              <a:ext uri="{FF2B5EF4-FFF2-40B4-BE49-F238E27FC236}">
                <a16:creationId xmlns:a16="http://schemas.microsoft.com/office/drawing/2014/main" id="{2259CD4D-09FA-46B0-AFEC-F93FB6B50C01}"/>
              </a:ext>
            </a:extLst>
          </p:cNvPr>
          <p:cNvGrpSpPr/>
          <p:nvPr/>
        </p:nvGrpSpPr>
        <p:grpSpPr>
          <a:xfrm>
            <a:off x="558800" y="624417"/>
            <a:ext cx="4064000" cy="1513235"/>
            <a:chOff x="0" y="66675"/>
            <a:chExt cx="19304000" cy="4890765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BF739DF2-50A1-49EB-B95B-EF279083493C}"/>
                </a:ext>
              </a:extLst>
            </p:cNvPr>
            <p:cNvSpPr txBox="1"/>
            <p:nvPr/>
          </p:nvSpPr>
          <p:spPr>
            <a:xfrm>
              <a:off x="0" y="66675"/>
              <a:ext cx="13512800" cy="48907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867"/>
                </a:lnSpc>
              </a:pPr>
              <a:r>
                <a:rPr lang="en-US" sz="5334" dirty="0">
                  <a:solidFill>
                    <a:srgbClr val="342D29"/>
                  </a:solidFill>
                  <a:latin typeface="Cormorant Garamond Bold Bold"/>
                </a:rPr>
                <a:t>Modeling	</a:t>
              </a:r>
            </a:p>
            <a:p>
              <a:pPr>
                <a:lnSpc>
                  <a:spcPts val="5867"/>
                </a:lnSpc>
              </a:pPr>
              <a:endParaRPr lang="en-US" sz="5334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9C179554-E947-4DFF-9BD0-CDEEF0E5FDDD}"/>
                </a:ext>
              </a:extLst>
            </p:cNvPr>
            <p:cNvSpPr txBox="1"/>
            <p:nvPr/>
          </p:nvSpPr>
          <p:spPr>
            <a:xfrm>
              <a:off x="0" y="1861246"/>
              <a:ext cx="19304000" cy="12450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endParaRPr lang="en-US" sz="2667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sp>
        <p:nvSpPr>
          <p:cNvPr id="14" name="TextBox 8">
            <a:extLst>
              <a:ext uri="{FF2B5EF4-FFF2-40B4-BE49-F238E27FC236}">
                <a16:creationId xmlns:a16="http://schemas.microsoft.com/office/drawing/2014/main" id="{119F3643-BA0C-4ACB-BDE6-84EE9385AEFD}"/>
              </a:ext>
            </a:extLst>
          </p:cNvPr>
          <p:cNvSpPr txBox="1"/>
          <p:nvPr/>
        </p:nvSpPr>
        <p:spPr>
          <a:xfrm>
            <a:off x="609600" y="2209800"/>
            <a:ext cx="10595359" cy="2179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67"/>
              </a:lnSpc>
            </a:pPr>
            <a:r>
              <a:rPr lang="en-US" sz="2933" dirty="0">
                <a:solidFill>
                  <a:srgbClr val="342D29"/>
                </a:solidFill>
                <a:latin typeface="Cormorant Garamond Bold Bold"/>
              </a:rPr>
              <a:t>Using  “Non-Negative</a:t>
            </a:r>
            <a:r>
              <a:rPr lang="en-US" sz="1200" dirty="0"/>
              <a:t> </a:t>
            </a:r>
            <a:r>
              <a:rPr lang="en-US" sz="2933" dirty="0">
                <a:solidFill>
                  <a:srgbClr val="342D29"/>
                </a:solidFill>
                <a:latin typeface="Cormorant Garamond Bold Bold"/>
              </a:rPr>
              <a:t>Matrix</a:t>
            </a:r>
            <a:r>
              <a:rPr lang="en-US" sz="1200" dirty="0"/>
              <a:t> </a:t>
            </a:r>
            <a:r>
              <a:rPr lang="en-US" sz="2933" dirty="0">
                <a:solidFill>
                  <a:srgbClr val="342D29"/>
                </a:solidFill>
                <a:latin typeface="Cormorant Garamond Bold Bold"/>
              </a:rPr>
              <a:t>Factorization (NMF)” Mode I get 10 topics of people tweets and what are they talking about.</a:t>
            </a:r>
          </a:p>
          <a:p>
            <a:pPr>
              <a:lnSpc>
                <a:spcPts val="5867"/>
              </a:lnSpc>
            </a:pPr>
            <a:endParaRPr lang="en-US" sz="2933" dirty="0">
              <a:solidFill>
                <a:srgbClr val="342D29"/>
              </a:solidFill>
              <a:latin typeface="Cormorant Garamond Bold Bold"/>
            </a:endParaRPr>
          </a:p>
        </p:txBody>
      </p:sp>
    </p:spTree>
    <p:extLst>
      <p:ext uri="{BB962C8B-B14F-4D97-AF65-F5344CB8AC3E}">
        <p14:creationId xmlns:p14="http://schemas.microsoft.com/office/powerpoint/2010/main" val="288269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494949"/>
      </a:dk1>
      <a:lt1>
        <a:srgbClr val="FFFFFF"/>
      </a:lt1>
      <a:dk2>
        <a:srgbClr val="A7A7A7"/>
      </a:dk2>
      <a:lt2>
        <a:srgbClr val="535353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DFCDB5DD404048B4C24757CF5C4314" ma:contentTypeVersion="6" ma:contentTypeDescription="Create a new document." ma:contentTypeScope="" ma:versionID="41ca149027f9d012bae155e44f871733">
  <xsd:schema xmlns:xsd="http://www.w3.org/2001/XMLSchema" xmlns:xs="http://www.w3.org/2001/XMLSchema" xmlns:p="http://schemas.microsoft.com/office/2006/metadata/properties" xmlns:ns2="db1987bf-1b07-4c4d-949a-c1b3c144306c" targetNamespace="http://schemas.microsoft.com/office/2006/metadata/properties" ma:root="true" ma:fieldsID="d65867900c92ffaf494ff074f57d35ca" ns2:_="">
    <xsd:import namespace="db1987bf-1b07-4c4d-949a-c1b3c14430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1987bf-1b07-4c4d-949a-c1b3c14430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04ECCC-2B21-4683-92CC-57E093140D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1987bf-1b07-4c4d-949a-c1b3c14430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5A3CFB-EE0D-43A7-B1D9-BB299E8282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71D64F-54B8-4AFD-BBDE-9E4D615FCA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4834</TotalTime>
  <Words>466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Cormorant Garamond Bold Bold</vt:lpstr>
      <vt:lpstr>GE SS Two Medium</vt:lpstr>
      <vt:lpstr>Lato Heavy</vt:lpstr>
      <vt:lpstr>Arial</vt:lpstr>
      <vt:lpstr>Assistant Regular</vt:lpstr>
      <vt:lpstr>Calibri</vt:lpstr>
      <vt:lpstr>Helvetica</vt:lpstr>
      <vt:lpstr>Open Sans Light</vt:lpstr>
      <vt:lpstr>Wingdings</vt:lpstr>
      <vt:lpstr>Office Theme</vt:lpstr>
      <vt:lpstr>PowerPoint Presentation</vt:lpstr>
      <vt:lpstr>PowerPoint Presentation</vt:lpstr>
      <vt:lpstr>PowerPoint Presentation</vt:lpstr>
      <vt:lpstr>الهيــــكــــــل التنظـــــيمي لفريق العمل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Bam</dc:creator>
  <cp:lastModifiedBy>Tia</cp:lastModifiedBy>
  <cp:revision>69</cp:revision>
  <dcterms:modified xsi:type="dcterms:W3CDTF">2021-11-14T04:44:19Z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0x010100ABDFCDB5DD404048B4C24757CF5C4314</vt:lpwstr>
  </property>
</Properties>
</file>