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2" r:id="rId6"/>
    <p:sldId id="306" r:id="rId7"/>
    <p:sldId id="301" r:id="rId8"/>
    <p:sldId id="298" r:id="rId9"/>
    <p:sldId id="303" r:id="rId10"/>
    <p:sldId id="257" r:id="rId11"/>
    <p:sldId id="290" r:id="rId12"/>
    <p:sldId id="307" r:id="rId13"/>
    <p:sldId id="308" r:id="rId14"/>
    <p:sldId id="305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017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051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085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103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2C3F50"/>
    <a:srgbClr val="595959"/>
    <a:srgbClr val="898989"/>
    <a:srgbClr val="8C8D8D"/>
    <a:srgbClr val="00A09C"/>
    <a:srgbClr val="1791AB"/>
    <a:srgbClr val="4174A9"/>
    <a:srgbClr val="0297A4"/>
    <a:srgbClr val="12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1442C-F896-8525-A499-A118A8ED9363}" v="1" dt="2021-07-11T11:08:07.163"/>
    <p1510:client id="{FB1FD325-C963-4342-9593-B58067FF08E8}" v="2497" dt="2021-07-11T03:43:42.4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/>
      <a:tcStyle>
        <a:tcBdr/>
        <a:fill>
          <a:solidFill>
            <a:srgbClr val="E6F0E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/>
      <a:tcStyle>
        <a:tcBdr/>
        <a:fill>
          <a:solidFill>
            <a:srgbClr val="E7EEF1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/>
      <a:tcStyle>
        <a:tcBdr/>
        <a:fill>
          <a:solidFill>
            <a:srgbClr val="E9EAF0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4719"/>
  </p:normalViewPr>
  <p:slideViewPr>
    <p:cSldViewPr snapToGrid="0">
      <p:cViewPr varScale="1">
        <p:scale>
          <a:sx n="75" d="100"/>
          <a:sy n="75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EFE67-2A27-4F47-9FF0-CC9955217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8EC-4FD8-F148-A391-2D4EBF45C3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2196-D791-2146-AB9E-5C90BC400E0E}" type="datetimeFigureOut">
              <a:rPr lang="en-SA" smtClean="0"/>
              <a:t>09/30/2021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998E-6547-1F48-AC6C-12F1F040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0DB6-98BD-894D-AEA8-2E4DBC1BD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6D5-6B5E-364D-9F0F-48EB52FC1D2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052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914034" latinLnBrk="0">
      <a:defRPr sz="1200">
        <a:latin typeface="+mj-lt"/>
        <a:ea typeface="+mj-ea"/>
        <a:cs typeface="+mj-cs"/>
        <a:sym typeface="Calibri"/>
      </a:defRPr>
    </a:lvl1pPr>
    <a:lvl2pPr indent="228600" defTabSz="914034" latinLnBrk="0">
      <a:defRPr sz="1200">
        <a:latin typeface="+mj-lt"/>
        <a:ea typeface="+mj-ea"/>
        <a:cs typeface="+mj-cs"/>
        <a:sym typeface="Calibri"/>
      </a:defRPr>
    </a:lvl2pPr>
    <a:lvl3pPr indent="457200" defTabSz="914034" latinLnBrk="0">
      <a:defRPr sz="1200">
        <a:latin typeface="+mj-lt"/>
        <a:ea typeface="+mj-ea"/>
        <a:cs typeface="+mj-cs"/>
        <a:sym typeface="Calibri"/>
      </a:defRPr>
    </a:lvl3pPr>
    <a:lvl4pPr indent="685800" defTabSz="914034" latinLnBrk="0">
      <a:defRPr sz="1200">
        <a:latin typeface="+mj-lt"/>
        <a:ea typeface="+mj-ea"/>
        <a:cs typeface="+mj-cs"/>
        <a:sym typeface="Calibri"/>
      </a:defRPr>
    </a:lvl4pPr>
    <a:lvl5pPr indent="914400" defTabSz="914034" latinLnBrk="0">
      <a:defRPr sz="1200">
        <a:latin typeface="+mj-lt"/>
        <a:ea typeface="+mj-ea"/>
        <a:cs typeface="+mj-cs"/>
        <a:sym typeface="Calibri"/>
      </a:defRPr>
    </a:lvl5pPr>
    <a:lvl6pPr indent="1143000" defTabSz="914034" latinLnBrk="0">
      <a:defRPr sz="1200">
        <a:latin typeface="+mj-lt"/>
        <a:ea typeface="+mj-ea"/>
        <a:cs typeface="+mj-cs"/>
        <a:sym typeface="Calibri"/>
      </a:defRPr>
    </a:lvl6pPr>
    <a:lvl7pPr indent="1371600" defTabSz="914034" latinLnBrk="0">
      <a:defRPr sz="1200">
        <a:latin typeface="+mj-lt"/>
        <a:ea typeface="+mj-ea"/>
        <a:cs typeface="+mj-cs"/>
        <a:sym typeface="Calibri"/>
      </a:defRPr>
    </a:lvl7pPr>
    <a:lvl8pPr indent="1600200" defTabSz="914034" latinLnBrk="0">
      <a:defRPr sz="1200">
        <a:latin typeface="+mj-lt"/>
        <a:ea typeface="+mj-ea"/>
        <a:cs typeface="+mj-cs"/>
        <a:sym typeface="Calibri"/>
      </a:defRPr>
    </a:lvl8pPr>
    <a:lvl9pPr indent="1828800" defTabSz="914034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9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4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8" y="186163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  <a:lvl2pPr marL="0" indent="457154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2pPr>
            <a:lvl3pPr marL="0" indent="914308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3pPr>
            <a:lvl4pPr marL="0" indent="1371462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4pPr>
            <a:lvl5pPr marL="0" indent="1828617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Rectangle"/>
          <p:cNvSpPr>
            <a:spLocks noGrp="1"/>
          </p:cNvSpPr>
          <p:nvPr>
            <p:ph type="body" sz="quarter" idx="21"/>
          </p:nvPr>
        </p:nvSpPr>
        <p:spPr>
          <a:xfrm>
            <a:off x="1066801" y="2230153"/>
            <a:ext cx="4546211" cy="11663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22"/>
          </p:nvPr>
        </p:nvSpPr>
        <p:spPr>
          <a:xfrm>
            <a:off x="6578993" y="186163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sym typeface="Lato Heavy"/>
              </a:defRPr>
            </a:lvl1pPr>
          </a:lstStyle>
          <a:p>
            <a: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23"/>
          </p:nvPr>
        </p:nvSpPr>
        <p:spPr>
          <a:xfrm>
            <a:off x="6579000" y="223015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5" name="Rectangle"/>
          <p:cNvSpPr>
            <a:spLocks noGrp="1"/>
          </p:cNvSpPr>
          <p:nvPr>
            <p:ph type="body" sz="quarter" idx="24"/>
          </p:nvPr>
        </p:nvSpPr>
        <p:spPr>
          <a:xfrm>
            <a:off x="1066808" y="410777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6" name="Rectangle"/>
          <p:cNvSpPr>
            <a:spLocks noGrp="1"/>
          </p:cNvSpPr>
          <p:nvPr>
            <p:ph type="body" sz="quarter" idx="25"/>
          </p:nvPr>
        </p:nvSpPr>
        <p:spPr>
          <a:xfrm>
            <a:off x="1066801" y="4476294"/>
            <a:ext cx="4546211" cy="169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"/>
          <p:cNvSpPr>
            <a:spLocks noGrp="1"/>
          </p:cNvSpPr>
          <p:nvPr>
            <p:ph type="body" sz="quarter" idx="26"/>
          </p:nvPr>
        </p:nvSpPr>
        <p:spPr>
          <a:xfrm>
            <a:off x="6578993" y="410777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8" name="Rectangle"/>
          <p:cNvSpPr>
            <a:spLocks noGrp="1"/>
          </p:cNvSpPr>
          <p:nvPr>
            <p:ph type="body" sz="quarter" idx="27"/>
          </p:nvPr>
        </p:nvSpPr>
        <p:spPr>
          <a:xfrm>
            <a:off x="6579000" y="447629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Rectangle"/>
          <p:cNvSpPr>
            <a:spLocks noGrp="1"/>
          </p:cNvSpPr>
          <p:nvPr>
            <p:ph type="body" sz="quarter" idx="28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</a:lstStyle>
          <a:p>
            <a: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pPr>
            <a:endParaRPr/>
          </a:p>
        </p:txBody>
      </p:sp>
      <p:sp>
        <p:nvSpPr>
          <p:cNvPr id="21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4" name="Image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54">
              <a:buSzTx/>
              <a:buFontTx/>
              <a:buNone/>
              <a:defRPr sz="1600"/>
            </a:lvl2pPr>
            <a:lvl3pPr marL="0" indent="914308">
              <a:buSzTx/>
              <a:buFontTx/>
              <a:buNone/>
              <a:defRPr sz="1600"/>
            </a:lvl3pPr>
            <a:lvl4pPr marL="0" indent="1371462">
              <a:buSzTx/>
              <a:buFontTx/>
              <a:buNone/>
              <a:defRPr sz="1600"/>
            </a:lvl4pPr>
            <a:lvl5pPr marL="0" indent="1828617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age"/>
          <p:cNvSpPr>
            <a:spLocks noGrp="1"/>
          </p:cNvSpPr>
          <p:nvPr>
            <p:ph type="pic" idx="21"/>
          </p:nvPr>
        </p:nvSpPr>
        <p:spPr>
          <a:xfrm>
            <a:off x="774905" y="698500"/>
            <a:ext cx="10696187" cy="558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44900" y="553900"/>
            <a:ext cx="109376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3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sz="quarter" idx="21"/>
          </p:nvPr>
        </p:nvSpPr>
        <p:spPr>
          <a:xfrm>
            <a:off x="1758589" y="2233539"/>
            <a:ext cx="1574411" cy="1574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680004" y="3048466"/>
            <a:ext cx="4176301" cy="3123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29" name="Image"/>
          <p:cNvSpPr>
            <a:spLocks noGrp="1"/>
          </p:cNvSpPr>
          <p:nvPr>
            <p:ph type="pic" sz="quarter" idx="22"/>
          </p:nvPr>
        </p:nvSpPr>
        <p:spPr>
          <a:xfrm>
            <a:off x="5376253" y="2669891"/>
            <a:ext cx="960121" cy="960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Circle"/>
          <p:cNvSpPr/>
          <p:nvPr/>
        </p:nvSpPr>
        <p:spPr>
          <a:xfrm>
            <a:off x="5057817" y="2351456"/>
            <a:ext cx="1596991" cy="159699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757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4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39393"/>
                </a:solidFill>
              </a:defRPr>
            </a:lvl1pPr>
            <a:lvl2pPr marL="0" indent="457154">
              <a:buSzTx/>
              <a:buFontTx/>
              <a:buNone/>
              <a:defRPr sz="2400">
                <a:solidFill>
                  <a:srgbClr val="939393"/>
                </a:solidFill>
              </a:defRPr>
            </a:lvl2pPr>
            <a:lvl3pPr marL="0" indent="914308">
              <a:buSzTx/>
              <a:buFontTx/>
              <a:buNone/>
              <a:defRPr sz="2400">
                <a:solidFill>
                  <a:srgbClr val="939393"/>
                </a:solidFill>
              </a:defRPr>
            </a:lvl3pPr>
            <a:lvl4pPr marL="0" indent="1371462">
              <a:buSzTx/>
              <a:buFontTx/>
              <a:buNone/>
              <a:defRPr sz="2400">
                <a:solidFill>
                  <a:srgbClr val="939393"/>
                </a:solidFill>
              </a:defRPr>
            </a:lvl4pPr>
            <a:lvl5pPr marL="0" indent="1828617">
              <a:buSzTx/>
              <a:buFontTx/>
              <a:buNone/>
              <a:defRPr sz="2400">
                <a:solidFill>
                  <a:srgbClr val="93939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96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457154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914308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1371462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1828617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385" indent="-261231">
              <a:defRPr sz="3200"/>
            </a:lvl2pPr>
            <a:lvl3pPr marL="1219078" indent="-304771">
              <a:defRPr sz="3200"/>
            </a:lvl3pPr>
            <a:lvl4pPr marL="1737187" indent="-365726">
              <a:defRPr sz="3200"/>
            </a:lvl4pPr>
            <a:lvl5pPr marL="2194341" indent="-3657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2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7" y="365129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7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3926" y="640042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3939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5" r:id="rId14"/>
    <p:sldLayoutId id="2147483676" r:id="rId15"/>
  </p:sldLayoutIdLst>
  <p:transition spd="slow">
    <p:push dir="u"/>
  </p:transition>
  <p:hf sldNum="0" hdr="0" ftr="0" dt="0"/>
  <p:txStyles>
    <p:titleStyle>
      <a:lvl1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1pPr>
      <a:lvl2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228578" marR="0" indent="-22857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723829" marR="0" indent="-266673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1234317" marR="0" indent="-32000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1727027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2184181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2641335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3098489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3555646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4012800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699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3989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0982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7978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4971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1966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19896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595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ta.inf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E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MTA Exploratory Data Analysis Project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 sz="900">
                <a:solidFill>
                  <a:srgbClr val="FFFFFF"/>
                </a:solidFill>
              </a:defRPr>
            </a:pPr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TIA ALZANAN</a:t>
            </a:r>
          </a:p>
        </p:txBody>
      </p:sp>
      <p:sp>
        <p:nvSpPr>
          <p:cNvPr id="361" name="MRS. ANNA DOE"/>
          <p:cNvSpPr txBox="1"/>
          <p:nvPr/>
        </p:nvSpPr>
        <p:spPr>
          <a:xfrm>
            <a:off x="7316610" y="5051181"/>
            <a:ext cx="41544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600" spc="3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F78B-1F3B-49C0-8787-19EAC1A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0" y="474797"/>
            <a:ext cx="3404343" cy="641600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EC7FA-FC56-47F1-956F-395435DC1B32}"/>
              </a:ext>
            </a:extLst>
          </p:cNvPr>
          <p:cNvSpPr txBox="1"/>
          <p:nvPr/>
        </p:nvSpPr>
        <p:spPr>
          <a:xfrm>
            <a:off x="1658982" y="1660212"/>
            <a:ext cx="887403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sample of how we can use the MTA data to improve your ads at MTA station 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used 3 months for this analysis, and I had some very interesting insights that may help </a:t>
            </a:r>
            <a:r>
              <a:rPr lang="en-US" altLang="ko-KR" sz="18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MTA determine commercials prices and suggesting the best stations and units for placing adds for companies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E48ED-16C6-4682-8FC7-2123CD7A4795}"/>
              </a:ext>
            </a:extLst>
          </p:cNvPr>
          <p:cNvSpPr txBox="1"/>
          <p:nvPr/>
        </p:nvSpPr>
        <p:spPr>
          <a:xfrm>
            <a:off x="1658982" y="3258235"/>
            <a:ext cx="6223000" cy="2723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Found busy days for stations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Comparison between the Top Stations and bottom stations. and found there is a very large deference.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Have better understand that where is the busiest Control Units.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Have better understand that where is the busiest Units.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1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18image35339088">
            <a:extLst>
              <a:ext uri="{FF2B5EF4-FFF2-40B4-BE49-F238E27FC236}">
                <a16:creationId xmlns:a16="http://schemas.microsoft.com/office/drawing/2014/main" id="{D2145161-661E-4641-A2C8-FBE716AA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88" y="4279389"/>
            <a:ext cx="513623" cy="5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EA809B-1DD7-104E-91C5-1E2948607A3B}"/>
              </a:ext>
            </a:extLst>
          </p:cNvPr>
          <p:cNvSpPr txBox="1"/>
          <p:nvPr/>
        </p:nvSpPr>
        <p:spPr>
          <a:xfrm>
            <a:off x="3317236" y="2251705"/>
            <a:ext cx="5557525" cy="754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2500" dirty="0"/>
              <a:t>Thank you for your time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120D0-1E85-E349-90EF-58FCA52BF996}"/>
              </a:ext>
            </a:extLst>
          </p:cNvPr>
          <p:cNvSpPr/>
          <p:nvPr/>
        </p:nvSpPr>
        <p:spPr>
          <a:xfrm>
            <a:off x="5295137" y="624129"/>
            <a:ext cx="1601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SA" sz="2800" b="1" dirty="0">
                <a:solidFill>
                  <a:srgbClr val="2B3D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SA" altLang="en-S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992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2238E1-56D7-524B-83DF-22CA35F978F4}"/>
              </a:ext>
            </a:extLst>
          </p:cNvPr>
          <p:cNvSpPr txBox="1"/>
          <p:nvPr/>
        </p:nvSpPr>
        <p:spPr>
          <a:xfrm>
            <a:off x="2470522" y="1761724"/>
            <a:ext cx="7860455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ko-KR" altLang="en-US" sz="2400" b="0" i="0" u="none" strike="noStrike" baseline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altLang="ko-KR" sz="24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As many people in New York City use The Metropolitan Transportation subways as main transportation</a:t>
            </a:r>
            <a:endParaRPr lang="ko-KR" altLang="en-US" sz="2400" b="0" i="0" u="none" strike="noStrike" baseline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altLang="ko-KR" sz="24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In this project I analyzed MTA data to locate the busiest stations and units  to help MTA determine commercials prices and help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companies to choose the best station and units to have better ads viewers</a:t>
            </a:r>
            <a:endParaRPr lang="ar-SA" altLang="ko-KR" sz="2400" b="0" i="0" u="none" strike="noStrike" baseline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ko-KR" altLang="ko-KR" sz="24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6CDB7-0C36-F141-8057-F802C9F94F83}"/>
              </a:ext>
            </a:extLst>
          </p:cNvPr>
          <p:cNvSpPr txBox="1"/>
          <p:nvPr/>
        </p:nvSpPr>
        <p:spPr>
          <a:xfrm>
            <a:off x="5122233" y="616688"/>
            <a:ext cx="2557034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3500" dirty="0">
                <a:solidFill>
                  <a:srgbClr val="002060"/>
                </a:solidFill>
              </a:rPr>
              <a:t>Overview</a:t>
            </a:r>
            <a:endParaRPr kumimoji="0" lang="en-SA" sz="35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55861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C7DC3-51C1-C447-8CF2-DD7485307DD6}"/>
              </a:ext>
            </a:extLst>
          </p:cNvPr>
          <p:cNvSpPr txBox="1"/>
          <p:nvPr/>
        </p:nvSpPr>
        <p:spPr>
          <a:xfrm>
            <a:off x="2212847" y="1491413"/>
            <a:ext cx="7766304" cy="38933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Determine the prices of advertisements in the stations according to the traffic.</a:t>
            </a:r>
            <a:endParaRPr lang="ar-SA" altLang="ko-KR" sz="25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suggesting the best stations and units for placing advertisements for companies</a:t>
            </a:r>
            <a:r>
              <a:rPr lang="ar-SA" altLang="ko-KR" sz="25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ko-KR" sz="25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ko-K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What are the stations that have the most traffic? </a:t>
            </a:r>
          </a:p>
          <a:p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What are the Control units that have the most traffic? </a:t>
            </a:r>
            <a:endParaRPr lang="ar-SA" altLang="ko-KR" sz="2500" b="0" i="0" u="none" strike="noStrike" baseline="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are the best units for placing my ads?</a:t>
            </a:r>
          </a:p>
          <a:p>
            <a:endParaRPr lang="en-US" altLang="ko-K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7E187-7343-8C4E-8C48-3383520513A3}"/>
              </a:ext>
            </a:extLst>
          </p:cNvPr>
          <p:cNvSpPr txBox="1"/>
          <p:nvPr/>
        </p:nvSpPr>
        <p:spPr>
          <a:xfrm>
            <a:off x="4343400" y="688585"/>
            <a:ext cx="372533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32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Goal /Questions </a:t>
            </a:r>
            <a:r>
              <a:rPr lang="en-US" altLang="ko-KR" sz="32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endParaRPr kumimoji="0" lang="en-SA" sz="292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35352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UR ORGANIZATION">
            <a:extLst>
              <a:ext uri="{FF2B5EF4-FFF2-40B4-BE49-F238E27FC236}">
                <a16:creationId xmlns:a16="http://schemas.microsoft.com/office/drawing/2014/main" id="{8213CACF-1D60-4E4E-8011-3974C89BF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1472" y="901096"/>
            <a:ext cx="9348247" cy="5055808"/>
          </a:xfrm>
          <a:prstGeom prst="rect">
            <a:avLst/>
          </a:prstGeom>
        </p:spPr>
        <p:txBody>
          <a:bodyPr>
            <a:noAutofit/>
          </a:bodyPr>
          <a:lstStyle>
            <a:lvl1pPr defTabSz="740626">
              <a:defRPr sz="2916"/>
            </a:lvl1pPr>
          </a:lstStyle>
          <a:p>
            <a:pPr algn="r">
              <a:lnSpc>
                <a:spcPct val="100000"/>
              </a:lnSpc>
            </a:pP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الهيــــكــــــل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التنظـــــيمي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لفريق العمل</a:t>
            </a:r>
            <a:endParaRPr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77523-9A0E-094C-B6C1-EFA002EBB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F6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03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OUR ORGANIZATION">
            <a:extLst>
              <a:ext uri="{FF2B5EF4-FFF2-40B4-BE49-F238E27FC236}">
                <a16:creationId xmlns:a16="http://schemas.microsoft.com/office/drawing/2014/main" id="{99355CB7-5FBE-B54D-A3D4-24F9917508E1}"/>
              </a:ext>
            </a:extLst>
          </p:cNvPr>
          <p:cNvSpPr txBox="1">
            <a:spLocks/>
          </p:cNvSpPr>
          <p:nvPr/>
        </p:nvSpPr>
        <p:spPr>
          <a:xfrm>
            <a:off x="1443872" y="1053496"/>
            <a:ext cx="9348247" cy="505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4062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16" b="1" i="0" u="none" strike="noStrike" cap="none" spc="0" baseline="0">
                <a:solidFill>
                  <a:srgbClr val="2D3F51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1pPr>
            <a:lvl2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00000"/>
              </a:lnSpc>
            </a:pP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Project </a:t>
            </a: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Details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024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onseSed ut perspiciatis unde omnis iste natus error sit voluptatem accusantium dolunde omniconseSed ut perspiciatis unde omnis iste natus error sit voluptatem accusantium dolunde"/>
          <p:cNvSpPr>
            <a:spLocks noGrp="1"/>
          </p:cNvSpPr>
          <p:nvPr>
            <p:ph type="body" sz="quarter" idx="1"/>
          </p:nvPr>
        </p:nvSpPr>
        <p:spPr>
          <a:xfrm>
            <a:off x="1676400" y="1294268"/>
            <a:ext cx="9245600" cy="449880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SzTx/>
              <a:buFontTx/>
              <a:buNone/>
              <a:defRPr sz="1200">
                <a:solidFill>
                  <a:srgbClr val="373737"/>
                </a:solidFill>
              </a:defRPr>
            </a:lvl1pPr>
          </a:lstStyle>
          <a:p>
            <a:pPr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endParaRPr lang="en-US" sz="2800" b="0" dirty="0">
              <a:solidFill>
                <a:schemeClr val="accent4">
                  <a:lumMod val="75000"/>
                </a:schemeClr>
              </a:solidFill>
              <a:latin typeface="Myriad Pro" panose="020B0503030403020204" pitchFamily="34" charset="0"/>
              <a:ea typeface="GE SS Two Medium" panose="020A0503020102020204" pitchFamily="18" charset="-78"/>
              <a:cs typeface="GE SS Two Medium" panose="020A0503020102020204" pitchFamily="18" charset="-78"/>
            </a:endParaRPr>
          </a:p>
          <a:p>
            <a:pPr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2800" b="1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Sample size</a:t>
            </a:r>
            <a:endParaRPr lang="ar-SA" sz="28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500" dirty="0">
                <a:solidFill>
                  <a:srgbClr val="3B3838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3 months </a:t>
            </a:r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dataset from MTA website (</a:t>
            </a:r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http://web.mta.info</a:t>
            </a:r>
            <a:r>
              <a:rPr lang="en-US" altLang="ko-KR" sz="25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GE SS Two Light" panose="020A0503020102020204" pitchFamily="18" charset="-78"/>
              <a:cs typeface="GE SS Two Medium" panose="020A0503020102020204" pitchFamily="18" charset="-78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GE SS Two Light" panose="020A0503020102020204" pitchFamily="18" charset="-78"/>
              <a:cs typeface="GE SS Two Medium" panose="020A0503020102020204" pitchFamily="18" charset="-78"/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Light" panose="020A0503020102020204" pitchFamily="18" charset="-78"/>
                <a:cs typeface="GE SS Two Medium" panose="020A0503020102020204" pitchFamily="18" charset="-78"/>
              </a:rPr>
              <a:t> 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Myriad Pro" panose="020B0503030403020204" pitchFamily="34" charset="0"/>
                <a:ea typeface="GE SS Two Light" panose="020A0503020102020204" pitchFamily="18" charset="-78"/>
                <a:cs typeface="GE SS Two Medium" panose="020A0503020102020204" pitchFamily="18" charset="-78"/>
              </a:rPr>
              <a:t>Database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Light" panose="020A0503020102020204" pitchFamily="18" charset="-78"/>
                <a:cs typeface="GE SS Two Medium" panose="020A0503020102020204" pitchFamily="18" charset="-78"/>
              </a:rPr>
              <a:t> 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</a:pPr>
            <a:r>
              <a:rPr lang="en-US" sz="2500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Created a cloud Postgres database by Google Cloud</a:t>
            </a:r>
            <a:endParaRPr lang="ar-SA" sz="2500" dirty="0">
              <a:latin typeface="GE SS Two Light" panose="020A0503020102020204" pitchFamily="18" charset="-78"/>
              <a:ea typeface="GE SS Two Light" panose="020A0503020102020204" pitchFamily="18" charset="-78"/>
              <a:cs typeface="GE SS Two Light" panose="020A0503020102020204" pitchFamily="18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B9527-6D67-CC46-9137-53733DB59E95}"/>
              </a:ext>
            </a:extLst>
          </p:cNvPr>
          <p:cNvSpPr/>
          <p:nvPr/>
        </p:nvSpPr>
        <p:spPr>
          <a:xfrm>
            <a:off x="4692159" y="691715"/>
            <a:ext cx="3351174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 Data&amp; Database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440325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4142026-7363-7B49-83BF-1FEA4C440993}"/>
              </a:ext>
            </a:extLst>
          </p:cNvPr>
          <p:cNvSpPr txBox="1"/>
          <p:nvPr/>
        </p:nvSpPr>
        <p:spPr>
          <a:xfrm>
            <a:off x="2226731" y="1834004"/>
            <a:ext cx="8754533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 the space from columns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 the data to only daily entries and exits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Daily_entries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coulmn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 finding the difference from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 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Daily_exits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coulmn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 finding the difference from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 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Daily_trafic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coulmn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 using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Daily_exits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Daily_entries</a:t>
            </a:r>
            <a:endParaRPr lang="en-US" altLang="ko-KR" b="0" dirty="0">
              <a:solidFill>
                <a:srgbClr val="001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 date to 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day_of_week</a:t>
            </a:r>
            <a:r>
              <a:rPr lang="en-US" altLang="ko-KR" dirty="0">
                <a:solidFill>
                  <a:srgbClr val="001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713201" y="514523"/>
            <a:ext cx="2765597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16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Cleaning Data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015482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27200" y="286975"/>
            <a:ext cx="109376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/>
              <a:t>Num</a:t>
            </a:r>
            <a:r>
              <a:rPr lang="en-US" dirty="0">
                <a:solidFill>
                  <a:srgbClr val="000000"/>
                </a:solidFill>
              </a:rPr>
              <a:t> of Raiders VS Date for the Top 5 Station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B11DE-CA0E-4133-9106-29812EA0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1" y="928575"/>
            <a:ext cx="10843379" cy="4759125"/>
          </a:xfrm>
          <a:prstGeom prst="rect">
            <a:avLst/>
          </a:prstGeom>
        </p:spPr>
      </p:pic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627200" y="5687699"/>
            <a:ext cx="10937600" cy="109967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33"/>
              </a:spcAft>
            </a:pPr>
            <a:r>
              <a:rPr lang="en-US" sz="1867" dirty="0">
                <a:latin typeface="Open Sans"/>
                <a:ea typeface="Open Sans"/>
                <a:cs typeface="Open Sans"/>
                <a:sym typeface="Open Sans"/>
              </a:rPr>
              <a:t>From here we can see that 34 ST-PENN STA station was the busiest station but there are some interesting dates like the 2021-07-28 was the busiest day for the FULTON ST station it was the was has the most traffic between the 5 stations on a day. </a:t>
            </a:r>
          </a:p>
          <a:p>
            <a:pPr>
              <a:spcAft>
                <a:spcPts val="2133"/>
              </a:spcAft>
            </a:pPr>
            <a:endParaRPr lang="en-US" sz="1867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Aft>
                <a:spcPts val="2133"/>
              </a:spcAft>
            </a:pPr>
            <a:endParaRPr lang="en-US" sz="1867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27200" y="286975"/>
            <a:ext cx="109376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/>
              <a:t>Comparison between the top 5 stations and the bottom 5 stations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627200" y="5687699"/>
            <a:ext cx="10937600" cy="109967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33"/>
              </a:spcAft>
            </a:pPr>
            <a:r>
              <a:rPr lang="en-US" sz="1867" dirty="0">
                <a:latin typeface="Open Sans"/>
                <a:ea typeface="Open Sans"/>
                <a:cs typeface="Open Sans"/>
                <a:sym typeface="Open Sans"/>
              </a:rPr>
              <a:t>From here we can notice that there are a huge deference on traffic between them. like the station 86 ST it has more traffic than the bottom 5 stations combined!. </a:t>
            </a:r>
          </a:p>
          <a:p>
            <a:pPr>
              <a:spcAft>
                <a:spcPts val="2133"/>
              </a:spcAft>
            </a:pPr>
            <a:endParaRPr lang="en-US" sz="1867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FBC04-28F4-485C-B9E1-3AD9A37B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8" y="979058"/>
            <a:ext cx="11627005" cy="47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27200" y="286975"/>
            <a:ext cx="109376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000" dirty="0"/>
              <a:t>Comparison between the Units and number of raiders.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6990303" y="2415340"/>
            <a:ext cx="4941503" cy="180725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2133"/>
              </a:spcAft>
            </a:pPr>
            <a:r>
              <a:rPr lang="en-US" sz="1867" dirty="0">
                <a:latin typeface="Open Sans"/>
                <a:ea typeface="Open Sans"/>
                <a:cs typeface="Open Sans"/>
                <a:sym typeface="Open Sans"/>
              </a:rPr>
              <a:t>From this graph we notice that even on units there is a large deference on traffic for each unit for example the unit R293 has more than double raiders on the unit R035.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7BA13-97D8-420A-B9B3-DE5B4805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6" y="876536"/>
            <a:ext cx="6448625" cy="59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94949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FCDB5DD404048B4C24757CF5C4314" ma:contentTypeVersion="6" ma:contentTypeDescription="Create a new document." ma:contentTypeScope="" ma:versionID="41ca149027f9d012bae155e44f871733">
  <xsd:schema xmlns:xsd="http://www.w3.org/2001/XMLSchema" xmlns:xs="http://www.w3.org/2001/XMLSchema" xmlns:p="http://schemas.microsoft.com/office/2006/metadata/properties" xmlns:ns2="db1987bf-1b07-4c4d-949a-c1b3c144306c" targetNamespace="http://schemas.microsoft.com/office/2006/metadata/properties" ma:root="true" ma:fieldsID="d65867900c92ffaf494ff074f57d35ca" ns2:_="">
    <xsd:import namespace="db1987bf-1b07-4c4d-949a-c1b3c1443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987bf-1b07-4c4d-949a-c1b3c1443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71D64F-54B8-4AFD-BBDE-9E4D615FCA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5A3CFB-EE0D-43A7-B1D9-BB299E8282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04ECCC-2B21-4683-92CC-57E093140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987bf-1b07-4c4d-949a-c1b3c1443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477</Words>
  <Application>Microsoft Office PowerPoint</Application>
  <PresentationFormat>Widescreen</PresentationFormat>
  <Paragraphs>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GE SS Two Light</vt:lpstr>
      <vt:lpstr>GE SS Two Medium</vt:lpstr>
      <vt:lpstr>Lato Heavy</vt:lpstr>
      <vt:lpstr>Myriad Pro</vt:lpstr>
      <vt:lpstr>Arial</vt:lpstr>
      <vt:lpstr>Calibri</vt:lpstr>
      <vt:lpstr>Courier New</vt:lpstr>
      <vt:lpstr>Helvetica</vt:lpstr>
      <vt:lpstr>Open Sans</vt:lpstr>
      <vt:lpstr>Open Sans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الهيــــكــــــل التنظـــــيمي لفريق العمل</vt:lpstr>
      <vt:lpstr>PowerPoint Presentation</vt:lpstr>
      <vt:lpstr>PowerPoint Presentation</vt:lpstr>
      <vt:lpstr>Num of Raiders VS Date for the Top 5 Station</vt:lpstr>
      <vt:lpstr>Comparison between the top 5 stations and the bottom 5 stations</vt:lpstr>
      <vt:lpstr>Comparison between the Units and number of raiders.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Bam</dc:creator>
  <cp:lastModifiedBy>Tia</cp:lastModifiedBy>
  <cp:revision>67</cp:revision>
  <dcterms:modified xsi:type="dcterms:W3CDTF">2021-09-30T06:06:55Z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0x010100ABDFCDB5DD404048B4C24757CF5C4314</vt:lpwstr>
  </property>
</Properties>
</file>