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9" r:id="rId4"/>
    <p:sldId id="258" r:id="rId5"/>
    <p:sldId id="260" r:id="rId6"/>
    <p:sldId id="261" r:id="rId7"/>
    <p:sldId id="264" r:id="rId8"/>
    <p:sldId id="268" r:id="rId9"/>
    <p:sldId id="266" r:id="rId10"/>
    <p:sldId id="262" r:id="rId11"/>
    <p:sldId id="263" r:id="rId12"/>
    <p:sldId id="265" r:id="rId13"/>
    <p:sldId id="267" r:id="rId14"/>
    <p:sldId id="269" r:id="rId15"/>
    <p:sldId id="272" r:id="rId16"/>
    <p:sldId id="273" r:id="rId17"/>
    <p:sldId id="275" r:id="rId18"/>
    <p:sldId id="276" r:id="rId19"/>
    <p:sldId id="277" r:id="rId20"/>
    <p:sldId id="278" r:id="rId21"/>
    <p:sldId id="279" r:id="rId22"/>
    <p:sldId id="271"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75545-7E07-4AF1-BD96-EC67F13D0B8B}" v="3288" vWet="3289" dt="2021-09-16T15:51:50.112"/>
    <p1510:client id="{5B289CE0-9024-D94F-9098-3677F2B4B8BD}" v="2929" dt="2021-09-16T20:20:00.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FF3-9AF8-B14D-9E55-ED1EB2CB1F5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3D04A6-DDA2-4E4E-B526-FF557F9F1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A0CCC40-CCA4-A849-BF1E-AFEDF538EB38}"/>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5" name="Footer Placeholder 4">
            <a:extLst>
              <a:ext uri="{FF2B5EF4-FFF2-40B4-BE49-F238E27FC236}">
                <a16:creationId xmlns:a16="http://schemas.microsoft.com/office/drawing/2014/main" id="{7C4E4B56-FA2C-DA4C-8322-B8FF1A911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F2B31-2964-554D-9C36-EC436CFADEAC}"/>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259470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E98C-3B91-4C4E-9F76-12F27FC63C5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341106-9CBA-B940-991A-AD81B9E006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ECEFE1-BE8C-4947-998D-617D6CA5E7BA}"/>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5" name="Footer Placeholder 4">
            <a:extLst>
              <a:ext uri="{FF2B5EF4-FFF2-40B4-BE49-F238E27FC236}">
                <a16:creationId xmlns:a16="http://schemas.microsoft.com/office/drawing/2014/main" id="{A374DBE1-6FC0-A14D-AC9C-6CCDA3868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98821-2482-5C49-B6BD-59DE7365D1C0}"/>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36639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2BE00-3012-AD4D-A917-BABEFF98735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41F74B-41F2-7649-A392-95B65EFB23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36A7A6-9D90-B443-8FAD-B27B9B293E66}"/>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5" name="Footer Placeholder 4">
            <a:extLst>
              <a:ext uri="{FF2B5EF4-FFF2-40B4-BE49-F238E27FC236}">
                <a16:creationId xmlns:a16="http://schemas.microsoft.com/office/drawing/2014/main" id="{13D7B58B-2B50-0D46-B70B-BD3780D02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191EE-B901-0046-9B2A-44356574FDB9}"/>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341864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6FF8-7CDE-C14D-8226-FAFB570182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160BE4-5CC1-124C-8B1E-E2E685BD8B3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49ABBC-B9FB-9A42-ABFB-63E3D62E2945}"/>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5" name="Footer Placeholder 4">
            <a:extLst>
              <a:ext uri="{FF2B5EF4-FFF2-40B4-BE49-F238E27FC236}">
                <a16:creationId xmlns:a16="http://schemas.microsoft.com/office/drawing/2014/main" id="{952013A7-4614-654F-B418-16692FD8E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A31F2-86E7-7841-80BE-97AB729E36B0}"/>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337103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51FB-51A6-8C4A-800F-0C70675D40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65A09A-BE6E-464E-A9A3-6108FB57AD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EB56BF4-CA99-E342-B147-E7C9C2AA97B5}"/>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5" name="Footer Placeholder 4">
            <a:extLst>
              <a:ext uri="{FF2B5EF4-FFF2-40B4-BE49-F238E27FC236}">
                <a16:creationId xmlns:a16="http://schemas.microsoft.com/office/drawing/2014/main" id="{B3E452D0-9C0C-F340-A2F0-F6AE274F6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DF4B3-BFC4-D24C-8A3F-5B18815C75C6}"/>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9389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D322-584A-2449-9639-5624DE55978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1AC917C-E7DB-E74B-B230-A6CBA051CA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1089B46-13B8-F54A-B63D-92561090D4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B8F4AAF-D31A-244C-95EC-24CCE5A0417C}"/>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6" name="Footer Placeholder 5">
            <a:extLst>
              <a:ext uri="{FF2B5EF4-FFF2-40B4-BE49-F238E27FC236}">
                <a16:creationId xmlns:a16="http://schemas.microsoft.com/office/drawing/2014/main" id="{5F1CED77-54FC-CA48-8283-3AA369AA7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5E7A0-70A5-0646-8B04-D09319BB13DD}"/>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137943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DAFE-28DD-9D4E-AD15-0A1FCAAD3D3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7A68AA-EF12-374E-8BBA-84131B198A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5061B9-9FCD-E841-A542-4563BC7413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E228612-3F12-A346-8C33-80FA8F03C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A0B6A1-D111-EA4C-B032-C013BD6BBE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F47516E-DA75-0B44-9D91-64E0447097C0}"/>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8" name="Footer Placeholder 7">
            <a:extLst>
              <a:ext uri="{FF2B5EF4-FFF2-40B4-BE49-F238E27FC236}">
                <a16:creationId xmlns:a16="http://schemas.microsoft.com/office/drawing/2014/main" id="{A54CF6B7-0A2B-C942-9DC3-CF180E21A7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DB67E5-5622-2049-9B25-4596E694FDBA}"/>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422024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37D7-D3B6-9B44-8A0D-D8F738C290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5423126-6801-DE4C-A571-A1AF2EEDFD49}"/>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4" name="Footer Placeholder 3">
            <a:extLst>
              <a:ext uri="{FF2B5EF4-FFF2-40B4-BE49-F238E27FC236}">
                <a16:creationId xmlns:a16="http://schemas.microsoft.com/office/drawing/2014/main" id="{49429931-53BA-8D45-865F-F1EE7EC19F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9FF812-7173-E448-A791-C1D951F82372}"/>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334461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41F2E-8CDB-E248-A971-B7BD3C2FCC5D}"/>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3" name="Footer Placeholder 2">
            <a:extLst>
              <a:ext uri="{FF2B5EF4-FFF2-40B4-BE49-F238E27FC236}">
                <a16:creationId xmlns:a16="http://schemas.microsoft.com/office/drawing/2014/main" id="{538564C9-CF5A-CB42-836C-A256FB5EAB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74BBCC-FF10-3343-A1EA-0589A6ADF098}"/>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45854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0940-26C1-074F-8AD8-4F5C52CA58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FFA1C0A-88DE-B249-A37D-F3B160609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69D5C1-176C-FE42-BB52-CF5C1D34F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579F08-CF59-AF4E-9FB7-51CDA820BDDF}"/>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6" name="Footer Placeholder 5">
            <a:extLst>
              <a:ext uri="{FF2B5EF4-FFF2-40B4-BE49-F238E27FC236}">
                <a16:creationId xmlns:a16="http://schemas.microsoft.com/office/drawing/2014/main" id="{489F38ED-0854-F248-9CB2-FD1E9803A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15466-6450-D442-8853-A803420B70DD}"/>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188538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437B-8D34-3A43-93F4-69536BDD7C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9D802A-456A-574C-8BB5-274B69B33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F8503-340C-E749-B461-3C99A987D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C7D7A2-CA4C-684D-BD4B-9AF411AED68B}"/>
              </a:ext>
            </a:extLst>
          </p:cNvPr>
          <p:cNvSpPr>
            <a:spLocks noGrp="1"/>
          </p:cNvSpPr>
          <p:nvPr>
            <p:ph type="dt" sz="half" idx="10"/>
          </p:nvPr>
        </p:nvSpPr>
        <p:spPr/>
        <p:txBody>
          <a:bodyPr/>
          <a:lstStyle/>
          <a:p>
            <a:fld id="{9B1F3063-AE56-7A41-8C4A-9EAE034E5DC7}" type="datetimeFigureOut">
              <a:rPr lang="en-US" smtClean="0"/>
              <a:t>9/16/21</a:t>
            </a:fld>
            <a:endParaRPr lang="en-US"/>
          </a:p>
        </p:txBody>
      </p:sp>
      <p:sp>
        <p:nvSpPr>
          <p:cNvPr id="6" name="Footer Placeholder 5">
            <a:extLst>
              <a:ext uri="{FF2B5EF4-FFF2-40B4-BE49-F238E27FC236}">
                <a16:creationId xmlns:a16="http://schemas.microsoft.com/office/drawing/2014/main" id="{5C631C42-7D31-914C-80E0-D6068176E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5384F-2140-F34A-AF88-BB8BE89490FB}"/>
              </a:ext>
            </a:extLst>
          </p:cNvPr>
          <p:cNvSpPr>
            <a:spLocks noGrp="1"/>
          </p:cNvSpPr>
          <p:nvPr>
            <p:ph type="sldNum" sz="quarter" idx="12"/>
          </p:nvPr>
        </p:nvSpPr>
        <p:spPr/>
        <p:txBody>
          <a:bodyPr/>
          <a:lstStyle/>
          <a:p>
            <a:fld id="{AA9A0893-9EF8-FD47-A194-D4AC4DBDEDE7}" type="slidenum">
              <a:rPr lang="en-US" smtClean="0"/>
              <a:t>‹#›</a:t>
            </a:fld>
            <a:endParaRPr lang="en-US"/>
          </a:p>
        </p:txBody>
      </p:sp>
    </p:spTree>
    <p:extLst>
      <p:ext uri="{BB962C8B-B14F-4D97-AF65-F5344CB8AC3E}">
        <p14:creationId xmlns:p14="http://schemas.microsoft.com/office/powerpoint/2010/main" val="164575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D4135-DF21-614A-AE14-92B11FEED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0E4C118-A7BE-C044-972B-CD90CC097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661D52-61FB-EE48-AF26-045D98086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F3063-AE56-7A41-8C4A-9EAE034E5DC7}" type="datetimeFigureOut">
              <a:rPr lang="en-US" smtClean="0"/>
              <a:t>9/16/21</a:t>
            </a:fld>
            <a:endParaRPr lang="en-US"/>
          </a:p>
        </p:txBody>
      </p:sp>
      <p:sp>
        <p:nvSpPr>
          <p:cNvPr id="5" name="Footer Placeholder 4">
            <a:extLst>
              <a:ext uri="{FF2B5EF4-FFF2-40B4-BE49-F238E27FC236}">
                <a16:creationId xmlns:a16="http://schemas.microsoft.com/office/drawing/2014/main" id="{ECCB993F-B432-DA49-B41C-24AC65CB3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A93AAF-23F7-B24D-ACBA-C77FC3ADC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0893-9EF8-FD47-A194-D4AC4DBDEDE7}" type="slidenum">
              <a:rPr lang="en-US" smtClean="0"/>
              <a:t>‹#›</a:t>
            </a:fld>
            <a:endParaRPr lang="en-US"/>
          </a:p>
        </p:txBody>
      </p:sp>
    </p:spTree>
    <p:extLst>
      <p:ext uri="{BB962C8B-B14F-4D97-AF65-F5344CB8AC3E}">
        <p14:creationId xmlns:p14="http://schemas.microsoft.com/office/powerpoint/2010/main" val="3384033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1C4467-C54E-3748-A2C7-D5ADDFB22FEF}"/>
              </a:ext>
            </a:extLst>
          </p:cNvPr>
          <p:cNvSpPr>
            <a:spLocks noGrp="1"/>
          </p:cNvSpPr>
          <p:nvPr>
            <p:ph type="title"/>
          </p:nvPr>
        </p:nvSpPr>
        <p:spPr>
          <a:xfrm>
            <a:off x="409010" y="2233032"/>
            <a:ext cx="3241029" cy="2016512"/>
          </a:xfrm>
        </p:spPr>
        <p:txBody>
          <a:bodyPr vert="horz" lIns="91440" tIns="45720" rIns="91440" bIns="45720" rtlCol="0" anchor="t">
            <a:noAutofit/>
          </a:bodyPr>
          <a:lstStyle/>
          <a:p>
            <a:r>
              <a:rPr lang="en-US" sz="4200" kern="1200" dirty="0">
                <a:solidFill>
                  <a:srgbClr val="FFFFFF"/>
                </a:solidFill>
                <a:latin typeface="+mj-lt"/>
                <a:ea typeface="+mj-ea"/>
                <a:cs typeface="+mj-cs"/>
              </a:rPr>
              <a:t>Object Oriented Programming </a:t>
            </a:r>
          </a:p>
        </p:txBody>
      </p:sp>
      <p:sp>
        <p:nvSpPr>
          <p:cNvPr id="3" name="Content Placeholder 2">
            <a:extLst>
              <a:ext uri="{FF2B5EF4-FFF2-40B4-BE49-F238E27FC236}">
                <a16:creationId xmlns:a16="http://schemas.microsoft.com/office/drawing/2014/main" id="{0A9CCD56-6AF7-EF4E-AE78-8E614BFA9AA4}"/>
              </a:ext>
            </a:extLst>
          </p:cNvPr>
          <p:cNvSpPr>
            <a:spLocks noGrp="1"/>
          </p:cNvSpPr>
          <p:nvPr>
            <p:ph idx="1"/>
          </p:nvPr>
        </p:nvSpPr>
        <p:spPr>
          <a:xfrm>
            <a:off x="4380855" y="1412489"/>
            <a:ext cx="3427283" cy="3657599"/>
          </a:xfrm>
        </p:spPr>
        <p:txBody>
          <a:bodyPr vert="horz" lIns="91440" tIns="45720" rIns="91440" bIns="45720" rtlCol="0">
            <a:normAutofit/>
          </a:bodyPr>
          <a:lstStyle/>
          <a:p>
            <a:endParaRPr lang="en-US" sz="2000"/>
          </a:p>
          <a:p>
            <a:endParaRPr lang="en-US" sz="2000"/>
          </a:p>
        </p:txBody>
      </p:sp>
      <p:cxnSp>
        <p:nvCxnSpPr>
          <p:cNvPr id="17" name="Straight Connector 16">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CD87B6-ABB7-D442-A999-1458C337DD8D}"/>
              </a:ext>
            </a:extLst>
          </p:cNvPr>
          <p:cNvSpPr txBox="1"/>
          <p:nvPr/>
        </p:nvSpPr>
        <p:spPr>
          <a:xfrm>
            <a:off x="8585289" y="866527"/>
            <a:ext cx="3197701" cy="5124946"/>
          </a:xfrm>
          <a:prstGeom prst="rect">
            <a:avLst/>
          </a:prstGeom>
        </p:spPr>
        <p:txBody>
          <a:bodyPr vert="horz" lIns="91440" tIns="45720" rIns="91440" bIns="45720" rtlCol="0">
            <a:noAutofit/>
          </a:bodyPr>
          <a:lstStyle/>
          <a:p>
            <a:pPr>
              <a:lnSpc>
                <a:spcPct val="90000"/>
              </a:lnSpc>
              <a:spcAft>
                <a:spcPts val="600"/>
              </a:spcAft>
            </a:pPr>
            <a:r>
              <a:rPr lang="en-US" sz="1600" dirty="0"/>
              <a:t>Object-oriented programming (OOP) is a computer programming model that organizes software design around data, or objects. </a:t>
            </a:r>
          </a:p>
          <a:p>
            <a:pPr>
              <a:lnSpc>
                <a:spcPct val="90000"/>
              </a:lnSpc>
              <a:spcAft>
                <a:spcPts val="600"/>
              </a:spcAft>
            </a:pPr>
            <a:endParaRPr lang="en-US" sz="1600" dirty="0"/>
          </a:p>
          <a:p>
            <a:pPr>
              <a:lnSpc>
                <a:spcPct val="90000"/>
              </a:lnSpc>
              <a:spcAft>
                <a:spcPts val="600"/>
              </a:spcAft>
            </a:pPr>
            <a:r>
              <a:rPr lang="en-US" sz="1600" dirty="0"/>
              <a:t>This approach is well-suited for programs that are large, complex and actively updated or maintained. </a:t>
            </a:r>
          </a:p>
          <a:p>
            <a:pPr>
              <a:lnSpc>
                <a:spcPct val="90000"/>
              </a:lnSpc>
              <a:spcAft>
                <a:spcPts val="600"/>
              </a:spcAft>
            </a:pPr>
            <a:endParaRPr lang="en-US" sz="1600" dirty="0"/>
          </a:p>
          <a:p>
            <a:pPr>
              <a:lnSpc>
                <a:spcPct val="90000"/>
              </a:lnSpc>
              <a:spcAft>
                <a:spcPts val="600"/>
              </a:spcAft>
            </a:pPr>
            <a:r>
              <a:rPr lang="en-US" sz="1600" dirty="0"/>
              <a:t>For example, OOP can be used for manufacturing system simulation software.</a:t>
            </a:r>
          </a:p>
          <a:p>
            <a:pPr>
              <a:lnSpc>
                <a:spcPct val="90000"/>
              </a:lnSpc>
              <a:spcAft>
                <a:spcPts val="600"/>
              </a:spcAft>
            </a:pPr>
            <a:endParaRPr lang="en-US" sz="1600" dirty="0"/>
          </a:p>
          <a:p>
            <a:pPr>
              <a:lnSpc>
                <a:spcPct val="90000"/>
              </a:lnSpc>
              <a:spcAft>
                <a:spcPts val="600"/>
              </a:spcAft>
            </a:pPr>
            <a:r>
              <a:rPr lang="en-GB" sz="1600" dirty="0"/>
              <a:t>Programming languages designed primarily for OOP include:</a:t>
            </a:r>
          </a:p>
          <a:p>
            <a:pPr marL="285750" indent="-285750">
              <a:lnSpc>
                <a:spcPct val="90000"/>
              </a:lnSpc>
              <a:spcAft>
                <a:spcPts val="600"/>
              </a:spcAft>
              <a:buFont typeface="Arial" panose="020B0604020202020204" pitchFamily="34" charset="0"/>
              <a:buChar char="•"/>
            </a:pPr>
            <a:r>
              <a:rPr lang="en-GB" sz="1600" dirty="0"/>
              <a:t>Java</a:t>
            </a:r>
          </a:p>
          <a:p>
            <a:pPr marL="285750" indent="-285750">
              <a:lnSpc>
                <a:spcPct val="90000"/>
              </a:lnSpc>
              <a:spcAft>
                <a:spcPts val="600"/>
              </a:spcAft>
              <a:buFont typeface="Arial" panose="020B0604020202020204" pitchFamily="34" charset="0"/>
              <a:buChar char="•"/>
            </a:pPr>
            <a:r>
              <a:rPr lang="en-US" sz="1600" dirty="0"/>
              <a:t>Python</a:t>
            </a:r>
          </a:p>
          <a:p>
            <a:pPr marL="285750" indent="-285750">
              <a:lnSpc>
                <a:spcPct val="90000"/>
              </a:lnSpc>
              <a:spcAft>
                <a:spcPts val="600"/>
              </a:spcAft>
              <a:buFont typeface="Arial" panose="020B0604020202020204" pitchFamily="34" charset="0"/>
              <a:buChar char="•"/>
            </a:pPr>
            <a:r>
              <a:rPr lang="en-US" sz="1600" dirty="0"/>
              <a:t>C++</a:t>
            </a:r>
          </a:p>
          <a:p>
            <a:br>
              <a:rPr lang="en-GB" sz="1600" dirty="0"/>
            </a:br>
            <a:endParaRPr lang="en-US" sz="1600" dirty="0"/>
          </a:p>
        </p:txBody>
      </p:sp>
      <p:pic>
        <p:nvPicPr>
          <p:cNvPr id="11" name="Picture 2" descr="The structure of OOP.">
            <a:extLst>
              <a:ext uri="{FF2B5EF4-FFF2-40B4-BE49-F238E27FC236}">
                <a16:creationId xmlns:a16="http://schemas.microsoft.com/office/drawing/2014/main" id="{5B460617-DA22-0545-A182-05242F213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994" y="1450588"/>
            <a:ext cx="35433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76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Java OOP Concepts">
            <a:extLst>
              <a:ext uri="{FF2B5EF4-FFF2-40B4-BE49-F238E27FC236}">
                <a16:creationId xmlns:a16="http://schemas.microsoft.com/office/drawing/2014/main" id="{90B063AB-9286-0246-AA8E-81B584C326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07" t="4059" r="3018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45D93-3177-2944-BB91-B1CD0BE0E5D8}"/>
              </a:ext>
            </a:extLst>
          </p:cNvPr>
          <p:cNvSpPr>
            <a:spLocks noGrp="1"/>
          </p:cNvSpPr>
          <p:nvPr>
            <p:ph type="ctrTitle"/>
          </p:nvPr>
        </p:nvSpPr>
        <p:spPr>
          <a:xfrm>
            <a:off x="477981" y="1122363"/>
            <a:ext cx="4023360" cy="3204134"/>
          </a:xfrm>
        </p:spPr>
        <p:txBody>
          <a:bodyPr anchor="b">
            <a:normAutofit/>
          </a:bodyPr>
          <a:lstStyle/>
          <a:p>
            <a:pPr algn="l"/>
            <a:r>
              <a:rPr lang="en-US" sz="4800" dirty="0"/>
              <a:t>Inheritance</a:t>
            </a:r>
          </a:p>
        </p:txBody>
      </p:sp>
      <p:sp>
        <p:nvSpPr>
          <p:cNvPr id="3" name="Subtitle 2">
            <a:extLst>
              <a:ext uri="{FF2B5EF4-FFF2-40B4-BE49-F238E27FC236}">
                <a16:creationId xmlns:a16="http://schemas.microsoft.com/office/drawing/2014/main" id="{F94365F7-EEC7-884C-8C0E-4A0553AFC56B}"/>
              </a:ext>
            </a:extLst>
          </p:cNvPr>
          <p:cNvSpPr>
            <a:spLocks noGrp="1"/>
          </p:cNvSpPr>
          <p:nvPr>
            <p:ph type="subTitle" idx="1"/>
          </p:nvPr>
        </p:nvSpPr>
        <p:spPr>
          <a:xfrm>
            <a:off x="477980" y="4768717"/>
            <a:ext cx="4023359" cy="1966780"/>
          </a:xfrm>
        </p:spPr>
        <p:txBody>
          <a:bodyPr>
            <a:normAutofit/>
          </a:bodyPr>
          <a:lstStyle/>
          <a:p>
            <a:r>
              <a:rPr lang="en-GB" sz="2000" dirty="0"/>
              <a:t>Inheritance allows classes to gain attributes and methods from other classes.  </a:t>
            </a:r>
            <a:endParaRPr lang="en-US" sz="18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1847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04959" y="3102510"/>
            <a:ext cx="3514370" cy="1015663"/>
          </a:xfrm>
          <a:prstGeom prst="rect">
            <a:avLst/>
          </a:prstGeom>
          <a:noFill/>
        </p:spPr>
        <p:txBody>
          <a:bodyPr wrap="square" rtlCol="0">
            <a:spAutoFit/>
          </a:bodyPr>
          <a:lstStyle/>
          <a:p>
            <a:pPr algn="ctr"/>
            <a:r>
              <a:rPr lang="en-GB" sz="2000" dirty="0">
                <a:solidFill>
                  <a:schemeClr val="bg1"/>
                </a:solidFill>
              </a:rPr>
              <a:t>Single inheritance is when a child class only inherits one parent class.</a:t>
            </a:r>
          </a:p>
        </p:txBody>
      </p:sp>
      <p:pic>
        <p:nvPicPr>
          <p:cNvPr id="5" name="Picture 4" descr="Text&#10;&#10;Description automatically generated">
            <a:extLst>
              <a:ext uri="{FF2B5EF4-FFF2-40B4-BE49-F238E27FC236}">
                <a16:creationId xmlns:a16="http://schemas.microsoft.com/office/drawing/2014/main" id="{CB070FE3-8CBA-4041-8F94-3D584A677AC5}"/>
              </a:ext>
            </a:extLst>
          </p:cNvPr>
          <p:cNvPicPr>
            <a:picLocks noChangeAspect="1"/>
          </p:cNvPicPr>
          <p:nvPr/>
        </p:nvPicPr>
        <p:blipFill>
          <a:blip r:embed="rId2"/>
          <a:stretch>
            <a:fillRect/>
          </a:stretch>
        </p:blipFill>
        <p:spPr>
          <a:xfrm>
            <a:off x="4917474" y="865788"/>
            <a:ext cx="7061645" cy="3411922"/>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8CC07C0B-2393-7448-A3DD-5DC27ED2812D}"/>
              </a:ext>
            </a:extLst>
          </p:cNvPr>
          <p:cNvPicPr>
            <a:picLocks noChangeAspect="1"/>
          </p:cNvPicPr>
          <p:nvPr/>
        </p:nvPicPr>
        <p:blipFill>
          <a:blip r:embed="rId3"/>
          <a:stretch>
            <a:fillRect/>
          </a:stretch>
        </p:blipFill>
        <p:spPr>
          <a:xfrm>
            <a:off x="7758282" y="5361095"/>
            <a:ext cx="1651000" cy="558800"/>
          </a:xfrm>
          <a:prstGeom prst="rect">
            <a:avLst/>
          </a:prstGeom>
        </p:spPr>
      </p:pic>
      <p:sp>
        <p:nvSpPr>
          <p:cNvPr id="10" name="TextBox 9">
            <a:extLst>
              <a:ext uri="{FF2B5EF4-FFF2-40B4-BE49-F238E27FC236}">
                <a16:creationId xmlns:a16="http://schemas.microsoft.com/office/drawing/2014/main" id="{F6F00D74-0A7B-4F4D-B35F-3D797C175E0C}"/>
              </a:ext>
            </a:extLst>
          </p:cNvPr>
          <p:cNvSpPr txBox="1"/>
          <p:nvPr/>
        </p:nvSpPr>
        <p:spPr>
          <a:xfrm>
            <a:off x="6854392" y="5509690"/>
            <a:ext cx="914400" cy="261610"/>
          </a:xfrm>
          <a:prstGeom prst="rect">
            <a:avLst/>
          </a:prstGeom>
          <a:noFill/>
        </p:spPr>
        <p:txBody>
          <a:bodyPr wrap="square" rtlCol="0">
            <a:spAutoFit/>
          </a:bodyPr>
          <a:lstStyle/>
          <a:p>
            <a:r>
              <a:rPr lang="en-GB" sz="1050" dirty="0"/>
              <a:t>Output:</a:t>
            </a:r>
          </a:p>
        </p:txBody>
      </p:sp>
      <p:sp>
        <p:nvSpPr>
          <p:cNvPr id="32" name="Title 1">
            <a:extLst>
              <a:ext uri="{FF2B5EF4-FFF2-40B4-BE49-F238E27FC236}">
                <a16:creationId xmlns:a16="http://schemas.microsoft.com/office/drawing/2014/main" id="{35012E64-A0CB-D440-9751-74EE0D0980B9}"/>
              </a:ext>
            </a:extLst>
          </p:cNvPr>
          <p:cNvSpPr txBox="1">
            <a:spLocks/>
          </p:cNvSpPr>
          <p:nvPr/>
        </p:nvSpPr>
        <p:spPr>
          <a:xfrm>
            <a:off x="0" y="5329"/>
            <a:ext cx="4724288" cy="7213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Single inheritance</a:t>
            </a:r>
          </a:p>
        </p:txBody>
      </p:sp>
    </p:spTree>
    <p:extLst>
      <p:ext uri="{BB962C8B-B14F-4D97-AF65-F5344CB8AC3E}">
        <p14:creationId xmlns:p14="http://schemas.microsoft.com/office/powerpoint/2010/main" val="43540732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701552" y="2964011"/>
            <a:ext cx="3514370" cy="1015663"/>
          </a:xfrm>
          <a:prstGeom prst="rect">
            <a:avLst/>
          </a:prstGeom>
          <a:noFill/>
        </p:spPr>
        <p:txBody>
          <a:bodyPr wrap="square" rtlCol="0">
            <a:spAutoFit/>
          </a:bodyPr>
          <a:lstStyle/>
          <a:p>
            <a:pPr algn="ctr"/>
            <a:r>
              <a:rPr lang="en-GB" sz="2000" dirty="0">
                <a:solidFill>
                  <a:schemeClr val="bg1"/>
                </a:solidFill>
              </a:rPr>
              <a:t>Multiple inheritance is when a chid class inherits from more than one parent class.</a:t>
            </a:r>
            <a:endParaRPr lang="en-US" sz="2000" dirty="0">
              <a:solidFill>
                <a:schemeClr val="bg1"/>
              </a:solidFill>
            </a:endParaRPr>
          </a:p>
        </p:txBody>
      </p:sp>
      <p:pic>
        <p:nvPicPr>
          <p:cNvPr id="8" name="Picture 7">
            <a:extLst>
              <a:ext uri="{FF2B5EF4-FFF2-40B4-BE49-F238E27FC236}">
                <a16:creationId xmlns:a16="http://schemas.microsoft.com/office/drawing/2014/main" id="{699F427E-F44E-454B-BA21-C8F50FD0263A}"/>
              </a:ext>
            </a:extLst>
          </p:cNvPr>
          <p:cNvPicPr>
            <a:picLocks noChangeAspect="1"/>
          </p:cNvPicPr>
          <p:nvPr/>
        </p:nvPicPr>
        <p:blipFill>
          <a:blip r:embed="rId2"/>
          <a:stretch>
            <a:fillRect/>
          </a:stretch>
        </p:blipFill>
        <p:spPr>
          <a:xfrm>
            <a:off x="5032757" y="629280"/>
            <a:ext cx="6850774" cy="4406099"/>
          </a:xfrm>
          <a:prstGeom prst="rect">
            <a:avLst/>
          </a:prstGeom>
        </p:spPr>
      </p:pic>
      <p:pic>
        <p:nvPicPr>
          <p:cNvPr id="12" name="Picture 11" descr="Graphical user interface, text&#10;&#10;Description automatically generated">
            <a:extLst>
              <a:ext uri="{FF2B5EF4-FFF2-40B4-BE49-F238E27FC236}">
                <a16:creationId xmlns:a16="http://schemas.microsoft.com/office/drawing/2014/main" id="{877B687D-9C34-344A-B1A9-DCBF206BC9F5}"/>
              </a:ext>
            </a:extLst>
          </p:cNvPr>
          <p:cNvPicPr>
            <a:picLocks noChangeAspect="1"/>
          </p:cNvPicPr>
          <p:nvPr/>
        </p:nvPicPr>
        <p:blipFill>
          <a:blip r:embed="rId3"/>
          <a:stretch>
            <a:fillRect/>
          </a:stretch>
        </p:blipFill>
        <p:spPr>
          <a:xfrm>
            <a:off x="7613594" y="5497371"/>
            <a:ext cx="1689100" cy="876300"/>
          </a:xfrm>
          <a:prstGeom prst="rect">
            <a:avLst/>
          </a:prstGeom>
        </p:spPr>
      </p:pic>
      <p:sp>
        <p:nvSpPr>
          <p:cNvPr id="18" name="TextBox 17">
            <a:extLst>
              <a:ext uri="{FF2B5EF4-FFF2-40B4-BE49-F238E27FC236}">
                <a16:creationId xmlns:a16="http://schemas.microsoft.com/office/drawing/2014/main" id="{AD16EEB7-DF69-C448-B5BA-3947706F6858}"/>
              </a:ext>
            </a:extLst>
          </p:cNvPr>
          <p:cNvSpPr txBox="1"/>
          <p:nvPr/>
        </p:nvSpPr>
        <p:spPr>
          <a:xfrm>
            <a:off x="6689944" y="5804716"/>
            <a:ext cx="914400" cy="261610"/>
          </a:xfrm>
          <a:prstGeom prst="rect">
            <a:avLst/>
          </a:prstGeom>
          <a:noFill/>
        </p:spPr>
        <p:txBody>
          <a:bodyPr wrap="square" rtlCol="0">
            <a:spAutoFit/>
          </a:bodyPr>
          <a:lstStyle/>
          <a:p>
            <a:r>
              <a:rPr lang="en-GB" sz="1050" dirty="0"/>
              <a:t>Output:</a:t>
            </a:r>
          </a:p>
        </p:txBody>
      </p:sp>
      <p:sp>
        <p:nvSpPr>
          <p:cNvPr id="25" name="Title 1">
            <a:extLst>
              <a:ext uri="{FF2B5EF4-FFF2-40B4-BE49-F238E27FC236}">
                <a16:creationId xmlns:a16="http://schemas.microsoft.com/office/drawing/2014/main" id="{110A8686-21A3-CB44-A3EA-A79E7CCD0CE9}"/>
              </a:ext>
            </a:extLst>
          </p:cNvPr>
          <p:cNvSpPr txBox="1">
            <a:spLocks/>
          </p:cNvSpPr>
          <p:nvPr/>
        </p:nvSpPr>
        <p:spPr>
          <a:xfrm>
            <a:off x="0" y="5329"/>
            <a:ext cx="4724288" cy="7213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Multiple inheritance</a:t>
            </a:r>
          </a:p>
        </p:txBody>
      </p:sp>
    </p:spTree>
    <p:extLst>
      <p:ext uri="{BB962C8B-B14F-4D97-AF65-F5344CB8AC3E}">
        <p14:creationId xmlns:p14="http://schemas.microsoft.com/office/powerpoint/2010/main" val="26675710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598432" y="2964011"/>
            <a:ext cx="3514370" cy="1015663"/>
          </a:xfrm>
          <a:prstGeom prst="rect">
            <a:avLst/>
          </a:prstGeom>
          <a:noFill/>
        </p:spPr>
        <p:txBody>
          <a:bodyPr wrap="square" rtlCol="0">
            <a:spAutoFit/>
          </a:bodyPr>
          <a:lstStyle/>
          <a:p>
            <a:pPr algn="ctr"/>
            <a:r>
              <a:rPr lang="en-GB" sz="2000" dirty="0">
                <a:solidFill>
                  <a:schemeClr val="bg1"/>
                </a:solidFill>
              </a:rPr>
              <a:t>Multi-level inheritance is when a child class becomes a parent class for another child</a:t>
            </a:r>
          </a:p>
        </p:txBody>
      </p:sp>
      <p:pic>
        <p:nvPicPr>
          <p:cNvPr id="12" name="Picture 11" descr="Graphical user interface, text&#10;&#10;Description automatically generated">
            <a:extLst>
              <a:ext uri="{FF2B5EF4-FFF2-40B4-BE49-F238E27FC236}">
                <a16:creationId xmlns:a16="http://schemas.microsoft.com/office/drawing/2014/main" id="{877B687D-9C34-344A-B1A9-DCBF206BC9F5}"/>
              </a:ext>
            </a:extLst>
          </p:cNvPr>
          <p:cNvPicPr>
            <a:picLocks noChangeAspect="1"/>
          </p:cNvPicPr>
          <p:nvPr/>
        </p:nvPicPr>
        <p:blipFill>
          <a:blip r:embed="rId2"/>
          <a:stretch>
            <a:fillRect/>
          </a:stretch>
        </p:blipFill>
        <p:spPr>
          <a:xfrm>
            <a:off x="7613594" y="5558418"/>
            <a:ext cx="1689100" cy="876300"/>
          </a:xfrm>
          <a:prstGeom prst="rect">
            <a:avLst/>
          </a:prstGeom>
        </p:spPr>
      </p:pic>
      <p:pic>
        <p:nvPicPr>
          <p:cNvPr id="5" name="Picture 4">
            <a:extLst>
              <a:ext uri="{FF2B5EF4-FFF2-40B4-BE49-F238E27FC236}">
                <a16:creationId xmlns:a16="http://schemas.microsoft.com/office/drawing/2014/main" id="{539E8C8C-61D3-F74E-B088-FA12EF77D709}"/>
              </a:ext>
            </a:extLst>
          </p:cNvPr>
          <p:cNvPicPr>
            <a:picLocks noChangeAspect="1"/>
          </p:cNvPicPr>
          <p:nvPr/>
        </p:nvPicPr>
        <p:blipFill>
          <a:blip r:embed="rId3"/>
          <a:stretch>
            <a:fillRect/>
          </a:stretch>
        </p:blipFill>
        <p:spPr>
          <a:xfrm>
            <a:off x="4917474" y="741441"/>
            <a:ext cx="7080915" cy="4397020"/>
          </a:xfrm>
          <a:prstGeom prst="rect">
            <a:avLst/>
          </a:prstGeom>
        </p:spPr>
      </p:pic>
      <p:sp>
        <p:nvSpPr>
          <p:cNvPr id="13" name="TextBox 12">
            <a:extLst>
              <a:ext uri="{FF2B5EF4-FFF2-40B4-BE49-F238E27FC236}">
                <a16:creationId xmlns:a16="http://schemas.microsoft.com/office/drawing/2014/main" id="{C0087888-7065-0744-8F89-354F0FCCBCDC}"/>
              </a:ext>
            </a:extLst>
          </p:cNvPr>
          <p:cNvSpPr txBox="1"/>
          <p:nvPr/>
        </p:nvSpPr>
        <p:spPr>
          <a:xfrm>
            <a:off x="6709219" y="5865763"/>
            <a:ext cx="914400" cy="261610"/>
          </a:xfrm>
          <a:prstGeom prst="rect">
            <a:avLst/>
          </a:prstGeom>
          <a:noFill/>
        </p:spPr>
        <p:txBody>
          <a:bodyPr wrap="square" rtlCol="0">
            <a:spAutoFit/>
          </a:bodyPr>
          <a:lstStyle/>
          <a:p>
            <a:r>
              <a:rPr lang="en-GB" sz="1050" dirty="0"/>
              <a:t>Output:</a:t>
            </a:r>
          </a:p>
        </p:txBody>
      </p:sp>
      <p:sp>
        <p:nvSpPr>
          <p:cNvPr id="16" name="Title 1">
            <a:extLst>
              <a:ext uri="{FF2B5EF4-FFF2-40B4-BE49-F238E27FC236}">
                <a16:creationId xmlns:a16="http://schemas.microsoft.com/office/drawing/2014/main" id="{CB8075AD-F97A-A640-86BF-751491C2DA71}"/>
              </a:ext>
            </a:extLst>
          </p:cNvPr>
          <p:cNvSpPr>
            <a:spLocks noGrp="1"/>
          </p:cNvSpPr>
          <p:nvPr>
            <p:ph type="title"/>
          </p:nvPr>
        </p:nvSpPr>
        <p:spPr>
          <a:xfrm>
            <a:off x="0" y="-6648"/>
            <a:ext cx="4724288" cy="1278393"/>
          </a:xfrm>
        </p:spPr>
        <p:txBody>
          <a:bodyPr vert="horz" lIns="91440" tIns="45720" rIns="91440" bIns="45720" rtlCol="0" anchor="b">
            <a:normAutofit/>
          </a:bodyPr>
          <a:lstStyle/>
          <a:p>
            <a:pPr algn="ctr"/>
            <a:r>
              <a:rPr lang="en-US" sz="4200" kern="1200" dirty="0">
                <a:solidFill>
                  <a:srgbClr val="FFFFFF"/>
                </a:solidFill>
                <a:latin typeface="+mj-lt"/>
                <a:ea typeface="+mj-ea"/>
                <a:cs typeface="+mj-cs"/>
              </a:rPr>
              <a:t>Multi-level Inheritance</a:t>
            </a:r>
          </a:p>
        </p:txBody>
      </p:sp>
    </p:spTree>
    <p:extLst>
      <p:ext uri="{BB962C8B-B14F-4D97-AF65-F5344CB8AC3E}">
        <p14:creationId xmlns:p14="http://schemas.microsoft.com/office/powerpoint/2010/main" val="302788510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1015663"/>
          </a:xfrm>
          <a:prstGeom prst="rect">
            <a:avLst/>
          </a:prstGeom>
          <a:noFill/>
        </p:spPr>
        <p:txBody>
          <a:bodyPr wrap="square" rtlCol="0">
            <a:spAutoFit/>
          </a:bodyPr>
          <a:lstStyle/>
          <a:p>
            <a:pPr algn="ctr"/>
            <a:r>
              <a:rPr lang="en-GB" sz="2000" dirty="0">
                <a:solidFill>
                  <a:schemeClr val="bg1"/>
                </a:solidFill>
              </a:rPr>
              <a:t>Hierarchical inheritance is when a multiple child classes inherit a single parent class</a:t>
            </a:r>
          </a:p>
        </p:txBody>
      </p:sp>
      <p:pic>
        <p:nvPicPr>
          <p:cNvPr id="6" name="Picture 5">
            <a:extLst>
              <a:ext uri="{FF2B5EF4-FFF2-40B4-BE49-F238E27FC236}">
                <a16:creationId xmlns:a16="http://schemas.microsoft.com/office/drawing/2014/main" id="{7239A3D9-C346-434F-8929-C604E16DEF10}"/>
              </a:ext>
            </a:extLst>
          </p:cNvPr>
          <p:cNvPicPr>
            <a:picLocks noChangeAspect="1"/>
          </p:cNvPicPr>
          <p:nvPr/>
        </p:nvPicPr>
        <p:blipFill>
          <a:blip r:embed="rId2"/>
          <a:stretch>
            <a:fillRect/>
          </a:stretch>
        </p:blipFill>
        <p:spPr>
          <a:xfrm>
            <a:off x="4917474" y="554614"/>
            <a:ext cx="7020287" cy="5400221"/>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1C4FB320-D83F-9646-9CFB-1617000A54D2}"/>
              </a:ext>
            </a:extLst>
          </p:cNvPr>
          <p:cNvPicPr>
            <a:picLocks noChangeAspect="1"/>
          </p:cNvPicPr>
          <p:nvPr/>
        </p:nvPicPr>
        <p:blipFill>
          <a:blip r:embed="rId3"/>
          <a:stretch>
            <a:fillRect/>
          </a:stretch>
        </p:blipFill>
        <p:spPr>
          <a:xfrm>
            <a:off x="8013471" y="6021182"/>
            <a:ext cx="1140621" cy="780886"/>
          </a:xfrm>
          <a:prstGeom prst="rect">
            <a:avLst/>
          </a:prstGeom>
        </p:spPr>
      </p:pic>
      <p:sp>
        <p:nvSpPr>
          <p:cNvPr id="15" name="TextBox 14">
            <a:extLst>
              <a:ext uri="{FF2B5EF4-FFF2-40B4-BE49-F238E27FC236}">
                <a16:creationId xmlns:a16="http://schemas.microsoft.com/office/drawing/2014/main" id="{C294C8E6-C15B-A749-B903-4D4CEA958370}"/>
              </a:ext>
            </a:extLst>
          </p:cNvPr>
          <p:cNvSpPr txBox="1"/>
          <p:nvPr/>
        </p:nvSpPr>
        <p:spPr>
          <a:xfrm>
            <a:off x="7107564" y="6280820"/>
            <a:ext cx="914400" cy="261610"/>
          </a:xfrm>
          <a:prstGeom prst="rect">
            <a:avLst/>
          </a:prstGeom>
          <a:noFill/>
        </p:spPr>
        <p:txBody>
          <a:bodyPr wrap="square" rtlCol="0">
            <a:spAutoFit/>
          </a:bodyPr>
          <a:lstStyle/>
          <a:p>
            <a:r>
              <a:rPr lang="en-GB" sz="1050" dirty="0"/>
              <a:t>Output:</a:t>
            </a:r>
          </a:p>
        </p:txBody>
      </p:sp>
      <p:sp>
        <p:nvSpPr>
          <p:cNvPr id="18" name="Title 1">
            <a:extLst>
              <a:ext uri="{FF2B5EF4-FFF2-40B4-BE49-F238E27FC236}">
                <a16:creationId xmlns:a16="http://schemas.microsoft.com/office/drawing/2014/main" id="{1CA08720-2860-7441-8C85-5F3F33BEE2BA}"/>
              </a:ext>
            </a:extLst>
          </p:cNvPr>
          <p:cNvSpPr txBox="1">
            <a:spLocks/>
          </p:cNvSpPr>
          <p:nvPr/>
        </p:nvSpPr>
        <p:spPr>
          <a:xfrm>
            <a:off x="0" y="-6648"/>
            <a:ext cx="4724288" cy="12783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Hierarchical Inheritance</a:t>
            </a:r>
          </a:p>
        </p:txBody>
      </p:sp>
    </p:spTree>
    <p:extLst>
      <p:ext uri="{BB962C8B-B14F-4D97-AF65-F5344CB8AC3E}">
        <p14:creationId xmlns:p14="http://schemas.microsoft.com/office/powerpoint/2010/main" val="253134612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Java OOP Concepts">
            <a:extLst>
              <a:ext uri="{FF2B5EF4-FFF2-40B4-BE49-F238E27FC236}">
                <a16:creationId xmlns:a16="http://schemas.microsoft.com/office/drawing/2014/main" id="{90B063AB-9286-0246-AA8E-81B584C326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07" t="4059" r="3018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45D93-3177-2944-BB91-B1CD0BE0E5D8}"/>
              </a:ext>
            </a:extLst>
          </p:cNvPr>
          <p:cNvSpPr>
            <a:spLocks noGrp="1"/>
          </p:cNvSpPr>
          <p:nvPr>
            <p:ph type="ctrTitle"/>
          </p:nvPr>
        </p:nvSpPr>
        <p:spPr>
          <a:xfrm>
            <a:off x="477981" y="1122363"/>
            <a:ext cx="4023360" cy="3204134"/>
          </a:xfrm>
        </p:spPr>
        <p:txBody>
          <a:bodyPr anchor="b">
            <a:normAutofit/>
          </a:bodyPr>
          <a:lstStyle/>
          <a:p>
            <a:pPr algn="l"/>
            <a:r>
              <a:rPr lang="en-US" sz="4800" dirty="0"/>
              <a:t>Polymorphism</a:t>
            </a:r>
          </a:p>
        </p:txBody>
      </p:sp>
      <p:sp>
        <p:nvSpPr>
          <p:cNvPr id="3" name="Subtitle 2">
            <a:extLst>
              <a:ext uri="{FF2B5EF4-FFF2-40B4-BE49-F238E27FC236}">
                <a16:creationId xmlns:a16="http://schemas.microsoft.com/office/drawing/2014/main" id="{F94365F7-EEC7-884C-8C0E-4A0553AFC56B}"/>
              </a:ext>
            </a:extLst>
          </p:cNvPr>
          <p:cNvSpPr>
            <a:spLocks noGrp="1"/>
          </p:cNvSpPr>
          <p:nvPr>
            <p:ph type="subTitle" idx="1"/>
          </p:nvPr>
        </p:nvSpPr>
        <p:spPr>
          <a:xfrm>
            <a:off x="477980" y="4768717"/>
            <a:ext cx="4023359" cy="1966780"/>
          </a:xfrm>
        </p:spPr>
        <p:txBody>
          <a:bodyPr>
            <a:normAutofit/>
          </a:bodyPr>
          <a:lstStyle/>
          <a:p>
            <a:r>
              <a:rPr lang="en-US" sz="2000" dirty="0"/>
              <a:t>Polymorphism means to have many forms.  In programming it is where the same function name (but different arguments) is used for different data types, e.g., int, string, etc.</a:t>
            </a:r>
          </a:p>
          <a:p>
            <a:endParaRPr lang="en-GB" sz="2000" dirty="0"/>
          </a:p>
          <a:p>
            <a:endParaRPr lang="en-US" sz="18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1495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1323439"/>
          </a:xfrm>
          <a:prstGeom prst="rect">
            <a:avLst/>
          </a:prstGeom>
          <a:noFill/>
        </p:spPr>
        <p:txBody>
          <a:bodyPr wrap="square" rtlCol="0">
            <a:spAutoFit/>
          </a:bodyPr>
          <a:lstStyle/>
          <a:p>
            <a:pPr algn="ctr"/>
            <a:r>
              <a:rPr lang="en-GB" sz="2000" dirty="0">
                <a:solidFill>
                  <a:schemeClr val="bg1"/>
                </a:solidFill>
              </a:rPr>
              <a:t>The built-in length function is polymorphic as it can accept different data types as its argument</a:t>
            </a:r>
          </a:p>
        </p:txBody>
      </p:sp>
      <p:pic>
        <p:nvPicPr>
          <p:cNvPr id="9" name="Picture 8" descr="Text&#10;&#10;Description automatically generated">
            <a:extLst>
              <a:ext uri="{FF2B5EF4-FFF2-40B4-BE49-F238E27FC236}">
                <a16:creationId xmlns:a16="http://schemas.microsoft.com/office/drawing/2014/main" id="{7505BA2B-ACEA-7D41-87F6-BACD21705680}"/>
              </a:ext>
            </a:extLst>
          </p:cNvPr>
          <p:cNvPicPr>
            <a:picLocks noChangeAspect="1"/>
          </p:cNvPicPr>
          <p:nvPr/>
        </p:nvPicPr>
        <p:blipFill>
          <a:blip r:embed="rId2"/>
          <a:stretch>
            <a:fillRect/>
          </a:stretch>
        </p:blipFill>
        <p:spPr>
          <a:xfrm>
            <a:off x="6278041" y="1639130"/>
            <a:ext cx="4412557" cy="1559853"/>
          </a:xfrm>
          <a:prstGeom prst="rect">
            <a:avLst/>
          </a:prstGeom>
        </p:spPr>
      </p:pic>
      <p:sp>
        <p:nvSpPr>
          <p:cNvPr id="16" name="TextBox 15">
            <a:extLst>
              <a:ext uri="{FF2B5EF4-FFF2-40B4-BE49-F238E27FC236}">
                <a16:creationId xmlns:a16="http://schemas.microsoft.com/office/drawing/2014/main" id="{6311A5C4-BF87-F046-94F7-D783900792AD}"/>
              </a:ext>
            </a:extLst>
          </p:cNvPr>
          <p:cNvSpPr txBox="1"/>
          <p:nvPr/>
        </p:nvSpPr>
        <p:spPr>
          <a:xfrm>
            <a:off x="7415164" y="4434614"/>
            <a:ext cx="914400" cy="261610"/>
          </a:xfrm>
          <a:prstGeom prst="rect">
            <a:avLst/>
          </a:prstGeom>
          <a:noFill/>
        </p:spPr>
        <p:txBody>
          <a:bodyPr wrap="square" rtlCol="0">
            <a:spAutoFit/>
          </a:bodyPr>
          <a:lstStyle/>
          <a:p>
            <a:r>
              <a:rPr lang="en-GB" sz="1050" dirty="0"/>
              <a:t>Output:</a:t>
            </a:r>
          </a:p>
        </p:txBody>
      </p:sp>
      <p:pic>
        <p:nvPicPr>
          <p:cNvPr id="12" name="Picture 11" descr="A picture containing text, gauge, device&#10;&#10;Description automatically generated">
            <a:extLst>
              <a:ext uri="{FF2B5EF4-FFF2-40B4-BE49-F238E27FC236}">
                <a16:creationId xmlns:a16="http://schemas.microsoft.com/office/drawing/2014/main" id="{E5472715-9E60-7B4D-BFB4-2EFDA15B2E42}"/>
              </a:ext>
            </a:extLst>
          </p:cNvPr>
          <p:cNvPicPr>
            <a:picLocks noChangeAspect="1"/>
          </p:cNvPicPr>
          <p:nvPr/>
        </p:nvPicPr>
        <p:blipFill>
          <a:blip r:embed="rId3"/>
          <a:stretch>
            <a:fillRect/>
          </a:stretch>
        </p:blipFill>
        <p:spPr>
          <a:xfrm>
            <a:off x="8287470" y="4203469"/>
            <a:ext cx="393700" cy="723900"/>
          </a:xfrm>
          <a:prstGeom prst="rect">
            <a:avLst/>
          </a:prstGeom>
        </p:spPr>
      </p:pic>
      <p:sp>
        <p:nvSpPr>
          <p:cNvPr id="22" name="Title 1">
            <a:extLst>
              <a:ext uri="{FF2B5EF4-FFF2-40B4-BE49-F238E27FC236}">
                <a16:creationId xmlns:a16="http://schemas.microsoft.com/office/drawing/2014/main" id="{B46D0298-53F5-A54D-A16C-1416115D12EC}"/>
              </a:ext>
            </a:extLst>
          </p:cNvPr>
          <p:cNvSpPr txBox="1">
            <a:spLocks/>
          </p:cNvSpPr>
          <p:nvPr/>
        </p:nvSpPr>
        <p:spPr>
          <a:xfrm>
            <a:off x="0" y="-6648"/>
            <a:ext cx="4724288" cy="12783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Polymorphism with built-in functions</a:t>
            </a:r>
          </a:p>
        </p:txBody>
      </p:sp>
    </p:spTree>
    <p:extLst>
      <p:ext uri="{BB962C8B-B14F-4D97-AF65-F5344CB8AC3E}">
        <p14:creationId xmlns:p14="http://schemas.microsoft.com/office/powerpoint/2010/main" val="306811890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1015663"/>
          </a:xfrm>
          <a:prstGeom prst="rect">
            <a:avLst/>
          </a:prstGeom>
          <a:noFill/>
        </p:spPr>
        <p:txBody>
          <a:bodyPr wrap="square" rtlCol="0">
            <a:spAutoFit/>
          </a:bodyPr>
          <a:lstStyle/>
          <a:p>
            <a:pPr algn="ctr"/>
            <a:r>
              <a:rPr lang="en-GB" sz="2000" dirty="0">
                <a:solidFill>
                  <a:schemeClr val="bg1"/>
                </a:solidFill>
              </a:rPr>
              <a:t>A user-defined function that takes many values and returns the sum of those values</a:t>
            </a:r>
          </a:p>
        </p:txBody>
      </p:sp>
      <p:sp>
        <p:nvSpPr>
          <p:cNvPr id="16" name="TextBox 15">
            <a:extLst>
              <a:ext uri="{FF2B5EF4-FFF2-40B4-BE49-F238E27FC236}">
                <a16:creationId xmlns:a16="http://schemas.microsoft.com/office/drawing/2014/main" id="{6311A5C4-BF87-F046-94F7-D783900792AD}"/>
              </a:ext>
            </a:extLst>
          </p:cNvPr>
          <p:cNvSpPr txBox="1"/>
          <p:nvPr/>
        </p:nvSpPr>
        <p:spPr>
          <a:xfrm>
            <a:off x="7415164" y="4434614"/>
            <a:ext cx="914400" cy="261610"/>
          </a:xfrm>
          <a:prstGeom prst="rect">
            <a:avLst/>
          </a:prstGeom>
          <a:noFill/>
        </p:spPr>
        <p:txBody>
          <a:bodyPr wrap="square" rtlCol="0">
            <a:spAutoFit/>
          </a:bodyPr>
          <a:lstStyle/>
          <a:p>
            <a:r>
              <a:rPr lang="en-GB" sz="1050" dirty="0"/>
              <a:t>Output:</a:t>
            </a:r>
          </a:p>
        </p:txBody>
      </p:sp>
      <p:pic>
        <p:nvPicPr>
          <p:cNvPr id="5" name="Picture 4" descr="Text&#10;&#10;Description automatically generated">
            <a:extLst>
              <a:ext uri="{FF2B5EF4-FFF2-40B4-BE49-F238E27FC236}">
                <a16:creationId xmlns:a16="http://schemas.microsoft.com/office/drawing/2014/main" id="{7FAAECA6-4DBB-4A4D-B381-C0EA3156D338}"/>
              </a:ext>
            </a:extLst>
          </p:cNvPr>
          <p:cNvPicPr>
            <a:picLocks noChangeAspect="1"/>
          </p:cNvPicPr>
          <p:nvPr/>
        </p:nvPicPr>
        <p:blipFill>
          <a:blip r:embed="rId2"/>
          <a:stretch>
            <a:fillRect/>
          </a:stretch>
        </p:blipFill>
        <p:spPr>
          <a:xfrm>
            <a:off x="5134143" y="1376440"/>
            <a:ext cx="6700353" cy="2292226"/>
          </a:xfrm>
          <a:prstGeom prst="rect">
            <a:avLst/>
          </a:prstGeom>
        </p:spPr>
      </p:pic>
      <p:pic>
        <p:nvPicPr>
          <p:cNvPr id="7" name="Picture 6" descr="Icon&#10;&#10;Description automatically generated">
            <a:extLst>
              <a:ext uri="{FF2B5EF4-FFF2-40B4-BE49-F238E27FC236}">
                <a16:creationId xmlns:a16="http://schemas.microsoft.com/office/drawing/2014/main" id="{8BFFC633-B17B-C74C-84E0-1EAD698184EB}"/>
              </a:ext>
            </a:extLst>
          </p:cNvPr>
          <p:cNvPicPr>
            <a:picLocks noChangeAspect="1"/>
          </p:cNvPicPr>
          <p:nvPr/>
        </p:nvPicPr>
        <p:blipFill>
          <a:blip r:embed="rId3"/>
          <a:stretch>
            <a:fillRect/>
          </a:stretch>
        </p:blipFill>
        <p:spPr>
          <a:xfrm>
            <a:off x="8151764" y="4266969"/>
            <a:ext cx="355600" cy="596900"/>
          </a:xfrm>
          <a:prstGeom prst="rect">
            <a:avLst/>
          </a:prstGeom>
        </p:spPr>
      </p:pic>
      <p:sp>
        <p:nvSpPr>
          <p:cNvPr id="18" name="Title 1">
            <a:extLst>
              <a:ext uri="{FF2B5EF4-FFF2-40B4-BE49-F238E27FC236}">
                <a16:creationId xmlns:a16="http://schemas.microsoft.com/office/drawing/2014/main" id="{3B76E4F6-62F2-1B40-9D39-09D54C86BE6D}"/>
              </a:ext>
            </a:extLst>
          </p:cNvPr>
          <p:cNvSpPr txBox="1">
            <a:spLocks/>
          </p:cNvSpPr>
          <p:nvPr/>
        </p:nvSpPr>
        <p:spPr>
          <a:xfrm>
            <a:off x="0" y="-6648"/>
            <a:ext cx="4724288" cy="1888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Polymorphism with user-defined functions</a:t>
            </a:r>
          </a:p>
        </p:txBody>
      </p:sp>
    </p:spTree>
    <p:extLst>
      <p:ext uri="{BB962C8B-B14F-4D97-AF65-F5344CB8AC3E}">
        <p14:creationId xmlns:p14="http://schemas.microsoft.com/office/powerpoint/2010/main" val="42270601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A58633-F6F2-8A43-A444-7F9806140BEB}"/>
              </a:ext>
            </a:extLst>
          </p:cNvPr>
          <p:cNvSpPr>
            <a:spLocks noGrp="1"/>
          </p:cNvSpPr>
          <p:nvPr>
            <p:ph type="title"/>
          </p:nvPr>
        </p:nvSpPr>
        <p:spPr>
          <a:xfrm>
            <a:off x="0" y="-6648"/>
            <a:ext cx="4724288" cy="1278393"/>
          </a:xfrm>
        </p:spPr>
        <p:txBody>
          <a:bodyPr vert="horz" lIns="91440" tIns="45720" rIns="91440" bIns="45720" rtlCol="0" anchor="b">
            <a:normAutofit/>
          </a:bodyPr>
          <a:lstStyle/>
          <a:p>
            <a:pPr algn="ctr"/>
            <a:r>
              <a:rPr lang="en-US" sz="4200" kern="1200" dirty="0">
                <a:solidFill>
                  <a:srgbClr val="FFFFFF"/>
                </a:solidFill>
                <a:latin typeface="+mj-lt"/>
                <a:ea typeface="+mj-ea"/>
                <a:cs typeface="+mj-cs"/>
              </a:rPr>
              <a:t>Polymorphism </a:t>
            </a:r>
            <a:r>
              <a:rPr lang="en-US" sz="4200" dirty="0">
                <a:solidFill>
                  <a:srgbClr val="FFFFFF"/>
                </a:solidFill>
              </a:rPr>
              <a:t>with class methods</a:t>
            </a:r>
            <a:endParaRPr lang="en-US" sz="4200" kern="1200" dirty="0">
              <a:solidFill>
                <a:srgbClr val="FFFFFF"/>
              </a:solidFill>
              <a:latin typeface="+mj-lt"/>
              <a:ea typeface="+mj-ea"/>
              <a:cs typeface="+mj-cs"/>
            </a:endParaRPr>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1015663"/>
          </a:xfrm>
          <a:prstGeom prst="rect">
            <a:avLst/>
          </a:prstGeom>
          <a:noFill/>
        </p:spPr>
        <p:txBody>
          <a:bodyPr wrap="square" rtlCol="0">
            <a:spAutoFit/>
          </a:bodyPr>
          <a:lstStyle/>
          <a:p>
            <a:pPr algn="ctr"/>
            <a:r>
              <a:rPr lang="en-GB" sz="2000" dirty="0">
                <a:solidFill>
                  <a:schemeClr val="bg1"/>
                </a:solidFill>
              </a:rPr>
              <a:t>Here we have created two separate classes that have the same function names</a:t>
            </a:r>
          </a:p>
        </p:txBody>
      </p:sp>
      <p:pic>
        <p:nvPicPr>
          <p:cNvPr id="6" name="Picture 5">
            <a:extLst>
              <a:ext uri="{FF2B5EF4-FFF2-40B4-BE49-F238E27FC236}">
                <a16:creationId xmlns:a16="http://schemas.microsoft.com/office/drawing/2014/main" id="{3943ABCD-8498-AC4B-805F-4A394E2E06B8}"/>
              </a:ext>
            </a:extLst>
          </p:cNvPr>
          <p:cNvPicPr>
            <a:picLocks noChangeAspect="1"/>
          </p:cNvPicPr>
          <p:nvPr/>
        </p:nvPicPr>
        <p:blipFill rotWithShape="1">
          <a:blip r:embed="rId2"/>
          <a:srcRect b="28958"/>
          <a:stretch/>
        </p:blipFill>
        <p:spPr>
          <a:xfrm>
            <a:off x="5788043" y="967552"/>
            <a:ext cx="5340202" cy="4754439"/>
          </a:xfrm>
          <a:prstGeom prst="rect">
            <a:avLst/>
          </a:prstGeom>
        </p:spPr>
      </p:pic>
    </p:spTree>
    <p:extLst>
      <p:ext uri="{BB962C8B-B14F-4D97-AF65-F5344CB8AC3E}">
        <p14:creationId xmlns:p14="http://schemas.microsoft.com/office/powerpoint/2010/main" val="280154880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A58633-F6F2-8A43-A444-7F9806140BEB}"/>
              </a:ext>
            </a:extLst>
          </p:cNvPr>
          <p:cNvSpPr>
            <a:spLocks noGrp="1"/>
          </p:cNvSpPr>
          <p:nvPr>
            <p:ph type="title"/>
          </p:nvPr>
        </p:nvSpPr>
        <p:spPr>
          <a:xfrm>
            <a:off x="0" y="-6649"/>
            <a:ext cx="4724288" cy="1909021"/>
          </a:xfrm>
        </p:spPr>
        <p:txBody>
          <a:bodyPr vert="horz" lIns="91440" tIns="45720" rIns="91440" bIns="45720" rtlCol="0" anchor="b">
            <a:normAutofit/>
          </a:bodyPr>
          <a:lstStyle/>
          <a:p>
            <a:pPr algn="ctr"/>
            <a:r>
              <a:rPr lang="en-US" sz="4200" kern="1200" dirty="0">
                <a:solidFill>
                  <a:srgbClr val="FFFFFF"/>
                </a:solidFill>
                <a:latin typeface="+mj-lt"/>
                <a:ea typeface="+mj-ea"/>
                <a:cs typeface="+mj-cs"/>
              </a:rPr>
              <a:t>Polymorphism </a:t>
            </a:r>
            <a:r>
              <a:rPr lang="en-US" sz="4200" dirty="0">
                <a:solidFill>
                  <a:srgbClr val="FFFFFF"/>
                </a:solidFill>
              </a:rPr>
              <a:t>with class methods</a:t>
            </a:r>
            <a:br>
              <a:rPr lang="en-US" sz="4200" dirty="0">
                <a:solidFill>
                  <a:srgbClr val="FFFFFF"/>
                </a:solidFill>
              </a:rPr>
            </a:br>
            <a:r>
              <a:rPr lang="en-US" sz="4200" dirty="0">
                <a:solidFill>
                  <a:srgbClr val="FFFFFF"/>
                </a:solidFill>
              </a:rPr>
              <a:t>(continued)</a:t>
            </a:r>
            <a:endParaRPr lang="en-US" sz="42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3943ABCD-8498-AC4B-805F-4A394E2E06B8}"/>
              </a:ext>
            </a:extLst>
          </p:cNvPr>
          <p:cNvPicPr>
            <a:picLocks noChangeAspect="1"/>
          </p:cNvPicPr>
          <p:nvPr/>
        </p:nvPicPr>
        <p:blipFill rotWithShape="1">
          <a:blip r:embed="rId2"/>
          <a:srcRect t="77344"/>
          <a:stretch/>
        </p:blipFill>
        <p:spPr>
          <a:xfrm>
            <a:off x="5788716" y="1024960"/>
            <a:ext cx="5338855" cy="1515860"/>
          </a:xfrm>
          <a:prstGeom prst="rect">
            <a:avLst/>
          </a:prstGeom>
        </p:spPr>
      </p:pic>
      <p:pic>
        <p:nvPicPr>
          <p:cNvPr id="4" name="Picture 3">
            <a:extLst>
              <a:ext uri="{FF2B5EF4-FFF2-40B4-BE49-F238E27FC236}">
                <a16:creationId xmlns:a16="http://schemas.microsoft.com/office/drawing/2014/main" id="{76580021-C730-0E40-A845-2B6EBFCE3939}"/>
              </a:ext>
            </a:extLst>
          </p:cNvPr>
          <p:cNvPicPr>
            <a:picLocks noChangeAspect="1"/>
          </p:cNvPicPr>
          <p:nvPr/>
        </p:nvPicPr>
        <p:blipFill>
          <a:blip r:embed="rId3"/>
          <a:stretch>
            <a:fillRect/>
          </a:stretch>
        </p:blipFill>
        <p:spPr>
          <a:xfrm>
            <a:off x="6305494" y="3425676"/>
            <a:ext cx="4305300" cy="2082800"/>
          </a:xfrm>
          <a:prstGeom prst="rect">
            <a:avLst/>
          </a:prstGeom>
        </p:spPr>
      </p:pic>
      <p:sp>
        <p:nvSpPr>
          <p:cNvPr id="11" name="TextBox 10">
            <a:extLst>
              <a:ext uri="{FF2B5EF4-FFF2-40B4-BE49-F238E27FC236}">
                <a16:creationId xmlns:a16="http://schemas.microsoft.com/office/drawing/2014/main" id="{12A425A7-68C9-8943-A97F-8E225B854160}"/>
              </a:ext>
            </a:extLst>
          </p:cNvPr>
          <p:cNvSpPr txBox="1"/>
          <p:nvPr/>
        </p:nvSpPr>
        <p:spPr>
          <a:xfrm>
            <a:off x="5429307" y="4336271"/>
            <a:ext cx="914400" cy="261610"/>
          </a:xfrm>
          <a:prstGeom prst="rect">
            <a:avLst/>
          </a:prstGeom>
          <a:noFill/>
        </p:spPr>
        <p:txBody>
          <a:bodyPr wrap="square" rtlCol="0">
            <a:spAutoFit/>
          </a:bodyPr>
          <a:lstStyle/>
          <a:p>
            <a:r>
              <a:rPr lang="en-GB" sz="1050" dirty="0"/>
              <a:t>Output:</a:t>
            </a:r>
          </a:p>
        </p:txBody>
      </p:sp>
      <p:sp>
        <p:nvSpPr>
          <p:cNvPr id="12" name="TextBox 11">
            <a:extLst>
              <a:ext uri="{FF2B5EF4-FFF2-40B4-BE49-F238E27FC236}">
                <a16:creationId xmlns:a16="http://schemas.microsoft.com/office/drawing/2014/main" id="{9DE7FF75-DEA7-244B-958A-3922D6365E05}"/>
              </a:ext>
            </a:extLst>
          </p:cNvPr>
          <p:cNvSpPr txBox="1"/>
          <p:nvPr/>
        </p:nvSpPr>
        <p:spPr>
          <a:xfrm>
            <a:off x="642022" y="2698441"/>
            <a:ext cx="3514370" cy="2246769"/>
          </a:xfrm>
          <a:prstGeom prst="rect">
            <a:avLst/>
          </a:prstGeom>
          <a:noFill/>
        </p:spPr>
        <p:txBody>
          <a:bodyPr wrap="square" rtlCol="0">
            <a:spAutoFit/>
          </a:bodyPr>
          <a:lstStyle/>
          <a:p>
            <a:pPr algn="ctr"/>
            <a:r>
              <a:rPr lang="en-GB" sz="2000" dirty="0">
                <a:solidFill>
                  <a:schemeClr val="bg1"/>
                </a:solidFill>
              </a:rPr>
              <a:t>By assigning the classes to two different objects we are able to use the matching functions one</a:t>
            </a:r>
          </a:p>
          <a:p>
            <a:pPr algn="ctr"/>
            <a:endParaRPr lang="en-GB" sz="2000" dirty="0">
              <a:solidFill>
                <a:schemeClr val="bg1"/>
              </a:solidFill>
            </a:endParaRPr>
          </a:p>
          <a:p>
            <a:pPr algn="ctr"/>
            <a:r>
              <a:rPr lang="en-GB" sz="2000" dirty="0">
                <a:solidFill>
                  <a:schemeClr val="bg1"/>
                </a:solidFill>
              </a:rPr>
              <a:t>Using a for loop, we iterate through each object calling on the function within the class</a:t>
            </a:r>
          </a:p>
        </p:txBody>
      </p:sp>
    </p:spTree>
    <p:extLst>
      <p:ext uri="{BB962C8B-B14F-4D97-AF65-F5344CB8AC3E}">
        <p14:creationId xmlns:p14="http://schemas.microsoft.com/office/powerpoint/2010/main" val="224282905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Java OOP Concepts">
            <a:extLst>
              <a:ext uri="{FF2B5EF4-FFF2-40B4-BE49-F238E27FC236}">
                <a16:creationId xmlns:a16="http://schemas.microsoft.com/office/drawing/2014/main" id="{90B063AB-9286-0246-AA8E-81B584C326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07" t="4059" r="3018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45D93-3177-2944-BB91-B1CD0BE0E5D8}"/>
              </a:ext>
            </a:extLst>
          </p:cNvPr>
          <p:cNvSpPr>
            <a:spLocks noGrp="1"/>
          </p:cNvSpPr>
          <p:nvPr>
            <p:ph type="ctrTitle"/>
          </p:nvPr>
        </p:nvSpPr>
        <p:spPr>
          <a:xfrm>
            <a:off x="477981" y="1122363"/>
            <a:ext cx="4023360" cy="3204134"/>
          </a:xfrm>
        </p:spPr>
        <p:txBody>
          <a:bodyPr anchor="b">
            <a:normAutofit/>
          </a:bodyPr>
          <a:lstStyle/>
          <a:p>
            <a:pPr algn="l"/>
            <a:r>
              <a:rPr lang="en-US" sz="4800" dirty="0"/>
              <a:t>Encapsulation</a:t>
            </a:r>
          </a:p>
        </p:txBody>
      </p:sp>
      <p:sp>
        <p:nvSpPr>
          <p:cNvPr id="3" name="Subtitle 2">
            <a:extLst>
              <a:ext uri="{FF2B5EF4-FFF2-40B4-BE49-F238E27FC236}">
                <a16:creationId xmlns:a16="http://schemas.microsoft.com/office/drawing/2014/main" id="{F94365F7-EEC7-884C-8C0E-4A0553AFC56B}"/>
              </a:ext>
            </a:extLst>
          </p:cNvPr>
          <p:cNvSpPr>
            <a:spLocks noGrp="1"/>
          </p:cNvSpPr>
          <p:nvPr>
            <p:ph type="subTitle" idx="1"/>
          </p:nvPr>
        </p:nvSpPr>
        <p:spPr>
          <a:xfrm>
            <a:off x="477980" y="4768717"/>
            <a:ext cx="4023359" cy="1966780"/>
          </a:xfrm>
        </p:spPr>
        <p:txBody>
          <a:bodyPr>
            <a:normAutofit/>
          </a:bodyPr>
          <a:lstStyle/>
          <a:p>
            <a:r>
              <a:rPr lang="en-GB" sz="2000" dirty="0"/>
              <a:t>Describes the idea of bundling data and methods that work on that data within one unit, e.g., a class in Java.</a:t>
            </a:r>
            <a:endParaRPr lang="en-US" sz="18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6135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A58633-F6F2-8A43-A444-7F9806140BEB}"/>
              </a:ext>
            </a:extLst>
          </p:cNvPr>
          <p:cNvSpPr>
            <a:spLocks noGrp="1"/>
          </p:cNvSpPr>
          <p:nvPr>
            <p:ph type="title"/>
          </p:nvPr>
        </p:nvSpPr>
        <p:spPr>
          <a:xfrm>
            <a:off x="0" y="-6648"/>
            <a:ext cx="4724288" cy="1411176"/>
          </a:xfrm>
        </p:spPr>
        <p:txBody>
          <a:bodyPr vert="horz" lIns="91440" tIns="45720" rIns="91440" bIns="45720" rtlCol="0" anchor="b">
            <a:normAutofit/>
          </a:bodyPr>
          <a:lstStyle/>
          <a:p>
            <a:pPr algn="ctr"/>
            <a:r>
              <a:rPr lang="en-US" sz="4200" kern="1200" dirty="0">
                <a:solidFill>
                  <a:srgbClr val="FFFFFF"/>
                </a:solidFill>
                <a:latin typeface="+mj-lt"/>
                <a:ea typeface="+mj-ea"/>
                <a:cs typeface="+mj-cs"/>
              </a:rPr>
              <a:t>Polymorphism </a:t>
            </a:r>
            <a:r>
              <a:rPr lang="en-US" sz="4200" dirty="0">
                <a:solidFill>
                  <a:srgbClr val="FFFFFF"/>
                </a:solidFill>
              </a:rPr>
              <a:t>with inheritance</a:t>
            </a:r>
            <a:endParaRPr lang="en-US" sz="4200" kern="1200" dirty="0">
              <a:solidFill>
                <a:srgbClr val="FFFFFF"/>
              </a:solidFill>
              <a:latin typeface="+mj-lt"/>
              <a:ea typeface="+mj-ea"/>
              <a:cs typeface="+mj-cs"/>
            </a:endParaRPr>
          </a:p>
        </p:txBody>
      </p:sp>
      <p:sp>
        <p:nvSpPr>
          <p:cNvPr id="29" name="TextBox 28">
            <a:extLst>
              <a:ext uri="{FF2B5EF4-FFF2-40B4-BE49-F238E27FC236}">
                <a16:creationId xmlns:a16="http://schemas.microsoft.com/office/drawing/2014/main" id="{18BF54A6-9D16-C044-9A34-C8F2A0B0AB1C}"/>
              </a:ext>
            </a:extLst>
          </p:cNvPr>
          <p:cNvSpPr txBox="1"/>
          <p:nvPr/>
        </p:nvSpPr>
        <p:spPr>
          <a:xfrm>
            <a:off x="604959" y="1977062"/>
            <a:ext cx="3514370" cy="3785652"/>
          </a:xfrm>
          <a:prstGeom prst="rect">
            <a:avLst/>
          </a:prstGeom>
          <a:noFill/>
        </p:spPr>
        <p:txBody>
          <a:bodyPr wrap="square" rtlCol="0">
            <a:spAutoFit/>
          </a:bodyPr>
          <a:lstStyle/>
          <a:p>
            <a:pPr algn="ctr"/>
            <a:r>
              <a:rPr lang="en-GB" sz="2000" dirty="0">
                <a:solidFill>
                  <a:schemeClr val="bg1"/>
                </a:solidFill>
              </a:rPr>
              <a:t>Here we have created three classes </a:t>
            </a:r>
          </a:p>
          <a:p>
            <a:pPr algn="ctr"/>
            <a:endParaRPr lang="en-GB" sz="2000" dirty="0">
              <a:solidFill>
                <a:schemeClr val="bg1"/>
              </a:solidFill>
            </a:endParaRPr>
          </a:p>
          <a:p>
            <a:pPr algn="ctr"/>
            <a:r>
              <a:rPr lang="en-GB" sz="2000" dirty="0">
                <a:solidFill>
                  <a:schemeClr val="bg1"/>
                </a:solidFill>
              </a:rPr>
              <a:t>The Bird class is the parent class </a:t>
            </a:r>
          </a:p>
          <a:p>
            <a:pPr algn="ctr"/>
            <a:endParaRPr lang="en-GB" sz="2000" dirty="0">
              <a:solidFill>
                <a:schemeClr val="bg1"/>
              </a:solidFill>
            </a:endParaRPr>
          </a:p>
          <a:p>
            <a:pPr algn="ctr"/>
            <a:r>
              <a:rPr lang="en-GB" sz="2000" dirty="0">
                <a:solidFill>
                  <a:schemeClr val="bg1"/>
                </a:solidFill>
              </a:rPr>
              <a:t>Both the Eagle and Ostrich class are children of the Bird class</a:t>
            </a:r>
          </a:p>
          <a:p>
            <a:pPr algn="ctr"/>
            <a:endParaRPr lang="en-GB" sz="2000" dirty="0">
              <a:solidFill>
                <a:schemeClr val="bg1"/>
              </a:solidFill>
            </a:endParaRPr>
          </a:p>
          <a:p>
            <a:pPr algn="ctr"/>
            <a:r>
              <a:rPr lang="en-GB" sz="2000" dirty="0">
                <a:solidFill>
                  <a:schemeClr val="bg1"/>
                </a:solidFill>
              </a:rPr>
              <a:t>All three classes have the same flight function but only the parent class contains the intro function</a:t>
            </a:r>
          </a:p>
        </p:txBody>
      </p:sp>
      <p:pic>
        <p:nvPicPr>
          <p:cNvPr id="4" name="Picture 3" descr="Text&#10;&#10;Description automatically generated">
            <a:extLst>
              <a:ext uri="{FF2B5EF4-FFF2-40B4-BE49-F238E27FC236}">
                <a16:creationId xmlns:a16="http://schemas.microsoft.com/office/drawing/2014/main" id="{0BB04CD1-567C-4B45-A486-253A836E2691}"/>
              </a:ext>
            </a:extLst>
          </p:cNvPr>
          <p:cNvPicPr>
            <a:picLocks noChangeAspect="1"/>
          </p:cNvPicPr>
          <p:nvPr/>
        </p:nvPicPr>
        <p:blipFill rotWithShape="1">
          <a:blip r:embed="rId2"/>
          <a:srcRect b="43755"/>
          <a:stretch/>
        </p:blipFill>
        <p:spPr>
          <a:xfrm>
            <a:off x="6096000" y="1288333"/>
            <a:ext cx="5249989" cy="4274685"/>
          </a:xfrm>
          <a:prstGeom prst="rect">
            <a:avLst/>
          </a:prstGeom>
        </p:spPr>
      </p:pic>
    </p:spTree>
    <p:extLst>
      <p:ext uri="{BB962C8B-B14F-4D97-AF65-F5344CB8AC3E}">
        <p14:creationId xmlns:p14="http://schemas.microsoft.com/office/powerpoint/2010/main" val="374084124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2862322"/>
          </a:xfrm>
          <a:prstGeom prst="rect">
            <a:avLst/>
          </a:prstGeom>
          <a:noFill/>
        </p:spPr>
        <p:txBody>
          <a:bodyPr wrap="square" rtlCol="0">
            <a:spAutoFit/>
          </a:bodyPr>
          <a:lstStyle/>
          <a:p>
            <a:pPr algn="ctr"/>
            <a:r>
              <a:rPr lang="en-GB" sz="2000" dirty="0">
                <a:solidFill>
                  <a:schemeClr val="bg1"/>
                </a:solidFill>
              </a:rPr>
              <a:t>Each child class, Eagle and Ostrich, has access to the intro function that is in the parent class, Bird</a:t>
            </a:r>
          </a:p>
          <a:p>
            <a:pPr algn="ctr"/>
            <a:endParaRPr lang="en-GB" sz="2000" dirty="0">
              <a:solidFill>
                <a:schemeClr val="bg1"/>
              </a:solidFill>
            </a:endParaRPr>
          </a:p>
          <a:p>
            <a:pPr algn="ctr"/>
            <a:r>
              <a:rPr lang="en-GB" sz="2000" dirty="0">
                <a:solidFill>
                  <a:schemeClr val="bg1"/>
                </a:solidFill>
              </a:rPr>
              <a:t>Even though the flight function is the same the input is different depending on the child class</a:t>
            </a:r>
          </a:p>
        </p:txBody>
      </p:sp>
      <p:pic>
        <p:nvPicPr>
          <p:cNvPr id="4" name="Picture 3" descr="Text&#10;&#10;Description automatically generated">
            <a:extLst>
              <a:ext uri="{FF2B5EF4-FFF2-40B4-BE49-F238E27FC236}">
                <a16:creationId xmlns:a16="http://schemas.microsoft.com/office/drawing/2014/main" id="{0BB04CD1-567C-4B45-A486-253A836E2691}"/>
              </a:ext>
            </a:extLst>
          </p:cNvPr>
          <p:cNvPicPr>
            <a:picLocks noChangeAspect="1"/>
          </p:cNvPicPr>
          <p:nvPr/>
        </p:nvPicPr>
        <p:blipFill rotWithShape="1">
          <a:blip r:embed="rId2"/>
          <a:srcRect t="62375"/>
          <a:stretch/>
        </p:blipFill>
        <p:spPr>
          <a:xfrm>
            <a:off x="6089459" y="589538"/>
            <a:ext cx="4737370" cy="2580290"/>
          </a:xfrm>
          <a:prstGeom prst="rect">
            <a:avLst/>
          </a:prstGeom>
        </p:spPr>
      </p:pic>
      <p:pic>
        <p:nvPicPr>
          <p:cNvPr id="5" name="Picture 4">
            <a:extLst>
              <a:ext uri="{FF2B5EF4-FFF2-40B4-BE49-F238E27FC236}">
                <a16:creationId xmlns:a16="http://schemas.microsoft.com/office/drawing/2014/main" id="{4F27E041-F73D-6548-A969-7C8505C6ED52}"/>
              </a:ext>
            </a:extLst>
          </p:cNvPr>
          <p:cNvPicPr>
            <a:picLocks noChangeAspect="1"/>
          </p:cNvPicPr>
          <p:nvPr/>
        </p:nvPicPr>
        <p:blipFill>
          <a:blip r:embed="rId3"/>
          <a:stretch>
            <a:fillRect/>
          </a:stretch>
        </p:blipFill>
        <p:spPr>
          <a:xfrm>
            <a:off x="7010125" y="4118397"/>
            <a:ext cx="2890620" cy="1903077"/>
          </a:xfrm>
          <a:prstGeom prst="rect">
            <a:avLst/>
          </a:prstGeom>
        </p:spPr>
      </p:pic>
      <p:sp>
        <p:nvSpPr>
          <p:cNvPr id="10" name="TextBox 9">
            <a:extLst>
              <a:ext uri="{FF2B5EF4-FFF2-40B4-BE49-F238E27FC236}">
                <a16:creationId xmlns:a16="http://schemas.microsoft.com/office/drawing/2014/main" id="{2431E54E-1B36-5744-8881-67912E3366F3}"/>
              </a:ext>
            </a:extLst>
          </p:cNvPr>
          <p:cNvSpPr txBox="1"/>
          <p:nvPr/>
        </p:nvSpPr>
        <p:spPr>
          <a:xfrm>
            <a:off x="6112480" y="4939130"/>
            <a:ext cx="914400" cy="261610"/>
          </a:xfrm>
          <a:prstGeom prst="rect">
            <a:avLst/>
          </a:prstGeom>
          <a:noFill/>
        </p:spPr>
        <p:txBody>
          <a:bodyPr wrap="square" rtlCol="0">
            <a:spAutoFit/>
          </a:bodyPr>
          <a:lstStyle/>
          <a:p>
            <a:r>
              <a:rPr lang="en-GB" sz="1050" dirty="0"/>
              <a:t>Output:</a:t>
            </a:r>
          </a:p>
        </p:txBody>
      </p:sp>
      <p:sp>
        <p:nvSpPr>
          <p:cNvPr id="13" name="Title 1">
            <a:extLst>
              <a:ext uri="{FF2B5EF4-FFF2-40B4-BE49-F238E27FC236}">
                <a16:creationId xmlns:a16="http://schemas.microsoft.com/office/drawing/2014/main" id="{F61867A6-5B95-0E47-853A-F511CAFCC944}"/>
              </a:ext>
            </a:extLst>
          </p:cNvPr>
          <p:cNvSpPr>
            <a:spLocks noGrp="1"/>
          </p:cNvSpPr>
          <p:nvPr>
            <p:ph type="title"/>
          </p:nvPr>
        </p:nvSpPr>
        <p:spPr>
          <a:xfrm>
            <a:off x="0" y="-6649"/>
            <a:ext cx="4724288" cy="1856469"/>
          </a:xfrm>
        </p:spPr>
        <p:txBody>
          <a:bodyPr vert="horz" lIns="91440" tIns="45720" rIns="91440" bIns="45720" rtlCol="0" anchor="b">
            <a:noAutofit/>
          </a:bodyPr>
          <a:lstStyle/>
          <a:p>
            <a:pPr algn="ctr"/>
            <a:r>
              <a:rPr lang="en-US" sz="4200" kern="1200" dirty="0">
                <a:solidFill>
                  <a:srgbClr val="FFFFFF"/>
                </a:solidFill>
                <a:latin typeface="+mj-lt"/>
                <a:ea typeface="+mj-ea"/>
                <a:cs typeface="+mj-cs"/>
              </a:rPr>
              <a:t>Polymorphism </a:t>
            </a:r>
            <a:r>
              <a:rPr lang="en-US" sz="4200" dirty="0">
                <a:solidFill>
                  <a:srgbClr val="FFFFFF"/>
                </a:solidFill>
              </a:rPr>
              <a:t>with inheritance</a:t>
            </a:r>
            <a:br>
              <a:rPr lang="en-US" sz="4200" dirty="0">
                <a:solidFill>
                  <a:srgbClr val="FFFFFF"/>
                </a:solidFill>
              </a:rPr>
            </a:br>
            <a:r>
              <a:rPr lang="en-US" sz="4200" dirty="0">
                <a:solidFill>
                  <a:srgbClr val="FFFFFF"/>
                </a:solidFill>
              </a:rPr>
              <a:t>(continued)</a:t>
            </a:r>
            <a:endParaRPr lang="en-US" sz="4200" kern="1200" dirty="0">
              <a:solidFill>
                <a:srgbClr val="FFFFFF"/>
              </a:solidFill>
              <a:latin typeface="+mj-lt"/>
              <a:ea typeface="+mj-ea"/>
              <a:cs typeface="+mj-cs"/>
            </a:endParaRPr>
          </a:p>
        </p:txBody>
      </p:sp>
    </p:spTree>
    <p:extLst>
      <p:ext uri="{BB962C8B-B14F-4D97-AF65-F5344CB8AC3E}">
        <p14:creationId xmlns:p14="http://schemas.microsoft.com/office/powerpoint/2010/main" val="395294124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A58633-F6F2-8A43-A444-7F9806140BEB}"/>
              </a:ext>
            </a:extLst>
          </p:cNvPr>
          <p:cNvSpPr>
            <a:spLocks noGrp="1"/>
          </p:cNvSpPr>
          <p:nvPr>
            <p:ph type="title"/>
          </p:nvPr>
        </p:nvSpPr>
        <p:spPr>
          <a:xfrm>
            <a:off x="942915" y="2416278"/>
            <a:ext cx="3301618" cy="1293447"/>
          </a:xfrm>
        </p:spPr>
        <p:txBody>
          <a:bodyPr vert="horz" lIns="91440" tIns="45720" rIns="91440" bIns="45720" rtlCol="0" anchor="b">
            <a:normAutofit/>
          </a:bodyPr>
          <a:lstStyle/>
          <a:p>
            <a:pPr algn="ctr"/>
            <a:r>
              <a:rPr lang="en-US" sz="4200" dirty="0">
                <a:solidFill>
                  <a:srgbClr val="FFFFFF"/>
                </a:solidFill>
                <a:cs typeface="Calibri Light"/>
              </a:rPr>
              <a:t>Summary</a:t>
            </a:r>
            <a:endParaRPr lang="en-US" sz="4200" kern="1200" dirty="0">
              <a:solidFill>
                <a:srgbClr val="FFFFFF"/>
              </a:solidFill>
              <a:latin typeface="+mj-lt"/>
              <a:cs typeface="Calibri Light"/>
            </a:endParaRPr>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369332"/>
          </a:xfrm>
          <a:prstGeom prst="rect">
            <a:avLst/>
          </a:prstGeom>
          <a:noFill/>
        </p:spPr>
        <p:txBody>
          <a:bodyPr wrap="square" lIns="91440" tIns="45720" rIns="91440" bIns="45720" rtlCol="0" anchor="t">
            <a:spAutoFit/>
          </a:bodyPr>
          <a:lstStyle/>
          <a:p>
            <a:endParaRPr lang="en-GB">
              <a:solidFill>
                <a:schemeClr val="bg1"/>
              </a:solidFill>
              <a:cs typeface="Calibri"/>
            </a:endParaRPr>
          </a:p>
        </p:txBody>
      </p:sp>
      <p:sp>
        <p:nvSpPr>
          <p:cNvPr id="4" name="Content Placeholder 3">
            <a:extLst>
              <a:ext uri="{FF2B5EF4-FFF2-40B4-BE49-F238E27FC236}">
                <a16:creationId xmlns:a16="http://schemas.microsoft.com/office/drawing/2014/main" id="{4E4DF99F-D81C-4B12-8216-B3C87CC1F515}"/>
              </a:ext>
            </a:extLst>
          </p:cNvPr>
          <p:cNvSpPr>
            <a:spLocks noGrp="1"/>
          </p:cNvSpPr>
          <p:nvPr>
            <p:ph idx="1"/>
          </p:nvPr>
        </p:nvSpPr>
        <p:spPr>
          <a:xfrm>
            <a:off x="5366059" y="1232370"/>
            <a:ext cx="6063916" cy="4388164"/>
          </a:xfrm>
        </p:spPr>
        <p:txBody>
          <a:bodyPr vert="horz" lIns="91440" tIns="45720" rIns="91440" bIns="45720" rtlCol="0" anchor="t">
            <a:noAutofit/>
          </a:bodyPr>
          <a:lstStyle/>
          <a:p>
            <a:r>
              <a:rPr lang="en-GB" sz="1800" b="1" dirty="0">
                <a:cs typeface="Calibri" panose="020F0502020204030204"/>
              </a:rPr>
              <a:t>The main idea behind OOP is simplicity, code reusability, extendibility, and security.</a:t>
            </a:r>
          </a:p>
          <a:p>
            <a:r>
              <a:rPr lang="en-GB" sz="1800" b="1" dirty="0">
                <a:cs typeface="Calibri" panose="020F0502020204030204"/>
              </a:rPr>
              <a:t>This is achieved through encapsulation, abstraction, inheritance and polymorphism.</a:t>
            </a:r>
          </a:p>
          <a:p>
            <a:r>
              <a:rPr lang="en-GB" sz="1800" b="1" dirty="0">
                <a:cs typeface="Calibri" panose="020F0502020204030204"/>
              </a:rPr>
              <a:t>For a language to be classified as OOP, it must have these 4 OOP blocks.</a:t>
            </a:r>
          </a:p>
          <a:p>
            <a:r>
              <a:rPr lang="en-GB" sz="1800" b="1" dirty="0">
                <a:cs typeface="Calibri" panose="020F0502020204030204"/>
              </a:rPr>
              <a:t>Encapsulation is the process of of keeping classes private so that they cannot be modified by external sources.</a:t>
            </a:r>
          </a:p>
          <a:p>
            <a:r>
              <a:rPr lang="en-GB" sz="1800" b="1" dirty="0">
                <a:cs typeface="Calibri" panose="020F0502020204030204"/>
              </a:rPr>
              <a:t>Abstraction is the process of displaying the only relevant features to the user and ensures simplicity.</a:t>
            </a:r>
          </a:p>
          <a:p>
            <a:r>
              <a:rPr lang="en-GB" sz="1800" b="1" dirty="0">
                <a:cs typeface="Calibri" panose="020F0502020204030204"/>
              </a:rPr>
              <a:t>Inheritance has to do with methods and functions inheriting the attributes of another class.</a:t>
            </a:r>
          </a:p>
          <a:p>
            <a:r>
              <a:rPr lang="en-GB" sz="1800" b="1" dirty="0">
                <a:cs typeface="Calibri" panose="020F0502020204030204"/>
              </a:rPr>
              <a:t>Polymorphism allows the programme code to have many different forms - the same function name can be used for different values (e.g. int, string etc).</a:t>
            </a:r>
          </a:p>
          <a:p>
            <a:endParaRPr lang="en-GB" sz="1800" b="1" dirty="0">
              <a:cs typeface="Calibri" panose="020F0502020204030204"/>
            </a:endParaRPr>
          </a:p>
        </p:txBody>
      </p:sp>
    </p:spTree>
    <p:extLst>
      <p:ext uri="{BB962C8B-B14F-4D97-AF65-F5344CB8AC3E}">
        <p14:creationId xmlns:p14="http://schemas.microsoft.com/office/powerpoint/2010/main" val="99915663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C8EB-4727-4902-A82A-8533936C8133}"/>
              </a:ext>
            </a:extLst>
          </p:cNvPr>
          <p:cNvSpPr>
            <a:spLocks noGrp="1"/>
          </p:cNvSpPr>
          <p:nvPr>
            <p:ph type="ctrTitle"/>
          </p:nvPr>
        </p:nvSpPr>
        <p:spPr>
          <a:xfrm>
            <a:off x="1524000" y="2876400"/>
            <a:ext cx="9144000" cy="1093638"/>
          </a:xfrm>
        </p:spPr>
        <p:txBody>
          <a:bodyPr/>
          <a:lstStyle/>
          <a:p>
            <a:r>
              <a:rPr lang="en-GB">
                <a:cs typeface="Calibri Light"/>
              </a:rPr>
              <a:t>Thank You</a:t>
            </a:r>
            <a:endParaRPr lang="en-GB"/>
          </a:p>
        </p:txBody>
      </p:sp>
    </p:spTree>
    <p:extLst>
      <p:ext uri="{BB962C8B-B14F-4D97-AF65-F5344CB8AC3E}">
        <p14:creationId xmlns:p14="http://schemas.microsoft.com/office/powerpoint/2010/main" val="139865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9357F-A4A2-9C4C-9F9B-739745F1F3E0}"/>
              </a:ext>
            </a:extLst>
          </p:cNvPr>
          <p:cNvSpPr>
            <a:spLocks noGrp="1"/>
          </p:cNvSpPr>
          <p:nvPr>
            <p:ph idx="1"/>
          </p:nvPr>
        </p:nvSpPr>
        <p:spPr>
          <a:xfrm>
            <a:off x="157162" y="1865825"/>
            <a:ext cx="4314825" cy="4431145"/>
          </a:xfrm>
        </p:spPr>
        <p:txBody>
          <a:bodyPr>
            <a:normAutofit fontScale="92500" lnSpcReduction="20000"/>
          </a:bodyPr>
          <a:lstStyle/>
          <a:p>
            <a:pPr marL="0" indent="0">
              <a:buNone/>
            </a:pPr>
            <a:r>
              <a:rPr lang="en-GB" sz="1600" dirty="0"/>
              <a:t>Java supports four access modifiers that you can use to define the visibility of classes, methods, and attributes</a:t>
            </a:r>
          </a:p>
          <a:p>
            <a:pPr marL="0" indent="0">
              <a:buNone/>
            </a:pPr>
            <a:endParaRPr lang="en-GB" sz="1600" dirty="0"/>
          </a:p>
          <a:p>
            <a:r>
              <a:rPr lang="en-GB" sz="1600" dirty="0"/>
              <a:t>Private - This is the most restrictive and most commonly used access modifier.</a:t>
            </a:r>
          </a:p>
          <a:p>
            <a:endParaRPr lang="en-GB" sz="1600" dirty="0"/>
          </a:p>
          <a:p>
            <a:r>
              <a:rPr lang="en-GB" sz="1600" dirty="0"/>
              <a:t>No modifier - When no modifier specified, for an attribute or method, you can access it within your class and from all classes within the same package.  </a:t>
            </a:r>
          </a:p>
          <a:p>
            <a:endParaRPr lang="en-GB" sz="1600" dirty="0"/>
          </a:p>
          <a:p>
            <a:r>
              <a:rPr lang="en-GB" sz="1600" dirty="0"/>
              <a:t>Protected - Attributes and methods can be accessed within your class, by all classes within the same package, and by all subclasses within the same or other packages. </a:t>
            </a:r>
          </a:p>
          <a:p>
            <a:endParaRPr lang="en-GB" sz="1600" dirty="0"/>
          </a:p>
          <a:p>
            <a:r>
              <a:rPr lang="en-GB" sz="1600" dirty="0"/>
              <a:t>Public - This is the least restrictive access modifier. Methods and attributes can be accessed within your current class and by all other classes.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JavaScript ES7 OOP. Encapsulation. #4 - YouTube">
            <a:extLst>
              <a:ext uri="{FF2B5EF4-FFF2-40B4-BE49-F238E27FC236}">
                <a16:creationId xmlns:a16="http://schemas.microsoft.com/office/drawing/2014/main" id="{51B1F127-0974-DE40-88F7-52DB638D67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0788" y="443484"/>
            <a:ext cx="7254050" cy="6114479"/>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D2B28A1F-A399-FA4A-8F19-54AD59AAFCE5}"/>
              </a:ext>
            </a:extLst>
          </p:cNvPr>
          <p:cNvSpPr txBox="1">
            <a:spLocks/>
          </p:cNvSpPr>
          <p:nvPr/>
        </p:nvSpPr>
        <p:spPr>
          <a:xfrm>
            <a:off x="0" y="-6648"/>
            <a:ext cx="4724288" cy="14111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t>Encapsulation</a:t>
            </a:r>
          </a:p>
          <a:p>
            <a:pPr algn="ctr"/>
            <a:r>
              <a:rPr lang="en-US" sz="4200" dirty="0"/>
              <a:t>(continued)</a:t>
            </a:r>
          </a:p>
        </p:txBody>
      </p:sp>
    </p:spTree>
    <p:extLst>
      <p:ext uri="{BB962C8B-B14F-4D97-AF65-F5344CB8AC3E}">
        <p14:creationId xmlns:p14="http://schemas.microsoft.com/office/powerpoint/2010/main" val="328580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189357F-A4A2-9C4C-9F9B-739745F1F3E0}"/>
              </a:ext>
            </a:extLst>
          </p:cNvPr>
          <p:cNvSpPr>
            <a:spLocks noGrp="1"/>
          </p:cNvSpPr>
          <p:nvPr>
            <p:ph idx="1"/>
          </p:nvPr>
        </p:nvSpPr>
        <p:spPr>
          <a:xfrm>
            <a:off x="6929717" y="167288"/>
            <a:ext cx="3308131" cy="698500"/>
          </a:xfrm>
        </p:spPr>
        <p:txBody>
          <a:bodyPr vert="horz" lIns="91440" tIns="45720" rIns="91440" bIns="45720" rtlCol="0">
            <a:normAutofit/>
          </a:bodyPr>
          <a:lstStyle/>
          <a:p>
            <a:pPr marL="0" indent="0">
              <a:buNone/>
            </a:pPr>
            <a:r>
              <a:rPr lang="en-US" sz="2000" b="1" kern="1200">
                <a:latin typeface="+mn-lt"/>
                <a:ea typeface="+mn-ea"/>
                <a:cs typeface="+mn-cs"/>
              </a:rPr>
              <a:t>The </a:t>
            </a:r>
            <a:r>
              <a:rPr lang="en-US" sz="2000" b="1" i="1" kern="1200">
                <a:latin typeface="+mn-lt"/>
                <a:ea typeface="+mn-ea"/>
                <a:cs typeface="+mn-cs"/>
              </a:rPr>
              <a:t>Coffee Machine</a:t>
            </a:r>
            <a:r>
              <a:rPr lang="en-US" sz="2000" b="1" kern="1200">
                <a:latin typeface="+mn-lt"/>
                <a:ea typeface="+mn-ea"/>
                <a:cs typeface="+mn-cs"/>
              </a:rPr>
              <a:t> example</a:t>
            </a:r>
            <a:endParaRPr lang="en-US" sz="2000" kern="1200">
              <a:latin typeface="+mn-lt"/>
              <a:ea typeface="+mn-ea"/>
              <a:cs typeface="+mn-cs"/>
            </a:endParaRPr>
          </a:p>
        </p:txBody>
      </p:sp>
      <p:pic>
        <p:nvPicPr>
          <p:cNvPr id="6" name="Picture 5" descr="Text&#10;&#10;Description automatically generated">
            <a:extLst>
              <a:ext uri="{FF2B5EF4-FFF2-40B4-BE49-F238E27FC236}">
                <a16:creationId xmlns:a16="http://schemas.microsoft.com/office/drawing/2014/main" id="{AFE571F2-4C35-BD4D-967B-E6AFA53A670D}"/>
              </a:ext>
            </a:extLst>
          </p:cNvPr>
          <p:cNvPicPr>
            <a:picLocks noChangeAspect="1"/>
          </p:cNvPicPr>
          <p:nvPr/>
        </p:nvPicPr>
        <p:blipFill rotWithShape="1">
          <a:blip r:embed="rId2"/>
          <a:srcRect b="62378"/>
          <a:stretch/>
        </p:blipFill>
        <p:spPr>
          <a:xfrm>
            <a:off x="5359039" y="1265223"/>
            <a:ext cx="6274296" cy="1227457"/>
          </a:xfrm>
          <a:prstGeom prst="rect">
            <a:avLst/>
          </a:prstGeom>
        </p:spPr>
      </p:pic>
      <p:sp>
        <p:nvSpPr>
          <p:cNvPr id="7" name="TextBox 6">
            <a:extLst>
              <a:ext uri="{FF2B5EF4-FFF2-40B4-BE49-F238E27FC236}">
                <a16:creationId xmlns:a16="http://schemas.microsoft.com/office/drawing/2014/main" id="{99E75B99-C541-EF47-A83D-E9A2A7F107FF}"/>
              </a:ext>
            </a:extLst>
          </p:cNvPr>
          <p:cNvSpPr txBox="1"/>
          <p:nvPr/>
        </p:nvSpPr>
        <p:spPr>
          <a:xfrm>
            <a:off x="8466111" y="1510515"/>
            <a:ext cx="3928512" cy="738664"/>
          </a:xfrm>
          <a:prstGeom prst="rect">
            <a:avLst/>
          </a:prstGeom>
          <a:noFill/>
        </p:spPr>
        <p:txBody>
          <a:bodyPr wrap="square" rtlCol="0">
            <a:spAutoFit/>
          </a:bodyPr>
          <a:lstStyle/>
          <a:p>
            <a:r>
              <a:rPr lang="en-GB" sz="1400"/>
              <a:t>The attributes </a:t>
            </a:r>
            <a:r>
              <a:rPr lang="en-GB" sz="1400" i="1"/>
              <a:t>configMap</a:t>
            </a:r>
            <a:r>
              <a:rPr lang="en-GB" sz="1400"/>
              <a:t>, </a:t>
            </a:r>
            <a:r>
              <a:rPr lang="en-GB" sz="1400" i="1"/>
              <a:t>beans</a:t>
            </a:r>
            <a:r>
              <a:rPr lang="en-GB" sz="1400"/>
              <a:t>, </a:t>
            </a:r>
            <a:r>
              <a:rPr lang="en-GB" sz="1400" i="1"/>
              <a:t>grinder</a:t>
            </a:r>
            <a:r>
              <a:rPr lang="en-GB" sz="1400"/>
              <a:t>, and </a:t>
            </a:r>
            <a:r>
              <a:rPr lang="en-GB" sz="1400" i="1"/>
              <a:t>brewingUnit</a:t>
            </a:r>
            <a:r>
              <a:rPr lang="en-GB" sz="1400"/>
              <a:t> store the current state of the </a:t>
            </a:r>
            <a:r>
              <a:rPr lang="en-GB" sz="1400" i="1"/>
              <a:t>CoffeeMachine</a:t>
            </a:r>
            <a:r>
              <a:rPr lang="en-GB" sz="1400"/>
              <a:t> object.  </a:t>
            </a:r>
            <a:endParaRPr lang="en-US" sz="1400"/>
          </a:p>
        </p:txBody>
      </p:sp>
      <p:pic>
        <p:nvPicPr>
          <p:cNvPr id="13" name="Picture 12" descr="Graphical user interface, text, application, email&#10;&#10;Description automatically generated">
            <a:extLst>
              <a:ext uri="{FF2B5EF4-FFF2-40B4-BE49-F238E27FC236}">
                <a16:creationId xmlns:a16="http://schemas.microsoft.com/office/drawing/2014/main" id="{39018B85-03DA-6749-A44C-E3BC75F0C707}"/>
              </a:ext>
            </a:extLst>
          </p:cNvPr>
          <p:cNvPicPr>
            <a:picLocks noChangeAspect="1"/>
          </p:cNvPicPr>
          <p:nvPr/>
        </p:nvPicPr>
        <p:blipFill>
          <a:blip r:embed="rId3"/>
          <a:stretch>
            <a:fillRect/>
          </a:stretch>
        </p:blipFill>
        <p:spPr>
          <a:xfrm>
            <a:off x="5341041" y="3291550"/>
            <a:ext cx="6467594" cy="2147541"/>
          </a:xfrm>
          <a:prstGeom prst="rect">
            <a:avLst/>
          </a:prstGeom>
        </p:spPr>
      </p:pic>
      <p:sp>
        <p:nvSpPr>
          <p:cNvPr id="20" name="TextBox 19">
            <a:extLst>
              <a:ext uri="{FF2B5EF4-FFF2-40B4-BE49-F238E27FC236}">
                <a16:creationId xmlns:a16="http://schemas.microsoft.com/office/drawing/2014/main" id="{1692FC99-C82A-FD43-BD1F-D32AD775C7AD}"/>
              </a:ext>
            </a:extLst>
          </p:cNvPr>
          <p:cNvSpPr txBox="1"/>
          <p:nvPr/>
        </p:nvSpPr>
        <p:spPr>
          <a:xfrm>
            <a:off x="5425526" y="5885273"/>
            <a:ext cx="6298623" cy="523220"/>
          </a:xfrm>
          <a:prstGeom prst="rect">
            <a:avLst/>
          </a:prstGeom>
          <a:noFill/>
        </p:spPr>
        <p:txBody>
          <a:bodyPr wrap="square" rtlCol="0">
            <a:spAutoFit/>
          </a:bodyPr>
          <a:lstStyle/>
          <a:p>
            <a:r>
              <a:rPr lang="en-GB" sz="1400"/>
              <a:t>The methods </a:t>
            </a:r>
            <a:r>
              <a:rPr lang="en-GB" sz="1400" i="1"/>
              <a:t>brewCoffee</a:t>
            </a:r>
            <a:r>
              <a:rPr lang="en-GB" sz="1400"/>
              <a:t>, </a:t>
            </a:r>
            <a:r>
              <a:rPr lang="en-GB" sz="1400" i="1"/>
              <a:t>brewEspresso</a:t>
            </a:r>
            <a:r>
              <a:rPr lang="en-GB" sz="1400"/>
              <a:t>, </a:t>
            </a:r>
            <a:r>
              <a:rPr lang="en-GB" sz="1400" i="1"/>
              <a:t>brewFilterCoffee</a:t>
            </a:r>
            <a:r>
              <a:rPr lang="en-GB" sz="1400"/>
              <a:t> and </a:t>
            </a:r>
            <a:r>
              <a:rPr lang="en-GB" sz="1400" i="1"/>
              <a:t>addBeans</a:t>
            </a:r>
            <a:r>
              <a:rPr lang="en-GB" sz="1400"/>
              <a:t> implement a set of operations on these attributes.</a:t>
            </a:r>
            <a:endParaRPr lang="en-US" sz="1100"/>
          </a:p>
        </p:txBody>
      </p:sp>
      <p:cxnSp>
        <p:nvCxnSpPr>
          <p:cNvPr id="15" name="Straight Arrow Connector 14">
            <a:extLst>
              <a:ext uri="{FF2B5EF4-FFF2-40B4-BE49-F238E27FC236}">
                <a16:creationId xmlns:a16="http://schemas.microsoft.com/office/drawing/2014/main" id="{07914E13-C652-4542-9093-2596401DCFAA}"/>
              </a:ext>
            </a:extLst>
          </p:cNvPr>
          <p:cNvCxnSpPr>
            <a:cxnSpLocks/>
          </p:cNvCxnSpPr>
          <p:nvPr/>
        </p:nvCxnSpPr>
        <p:spPr>
          <a:xfrm flipH="1">
            <a:off x="7449671" y="1721224"/>
            <a:ext cx="1016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DEA32C-BFE8-484D-B9B7-DA68C987F4E2}"/>
              </a:ext>
            </a:extLst>
          </p:cNvPr>
          <p:cNvCxnSpPr>
            <a:cxnSpLocks/>
          </p:cNvCxnSpPr>
          <p:nvPr/>
        </p:nvCxnSpPr>
        <p:spPr>
          <a:xfrm flipH="1">
            <a:off x="7602072" y="1721224"/>
            <a:ext cx="864039"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15C364F-1498-F243-A04C-9E77B10C15BA}"/>
              </a:ext>
            </a:extLst>
          </p:cNvPr>
          <p:cNvCxnSpPr>
            <a:cxnSpLocks/>
          </p:cNvCxnSpPr>
          <p:nvPr/>
        </p:nvCxnSpPr>
        <p:spPr>
          <a:xfrm flipH="1">
            <a:off x="7602073" y="1751087"/>
            <a:ext cx="864037" cy="306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4BF1A8D-502D-324B-9959-48A07B6F7708}"/>
              </a:ext>
            </a:extLst>
          </p:cNvPr>
          <p:cNvSpPr/>
          <p:nvPr/>
        </p:nvSpPr>
        <p:spPr>
          <a:xfrm>
            <a:off x="6615953" y="3422499"/>
            <a:ext cx="833718" cy="2916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0908800-5F26-8D46-B9F1-06ED629D0843}"/>
              </a:ext>
            </a:extLst>
          </p:cNvPr>
          <p:cNvSpPr/>
          <p:nvPr/>
        </p:nvSpPr>
        <p:spPr>
          <a:xfrm>
            <a:off x="6929717" y="4130291"/>
            <a:ext cx="1689848" cy="2916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CE0F91D-8732-5847-A483-0793C938B423}"/>
              </a:ext>
            </a:extLst>
          </p:cNvPr>
          <p:cNvSpPr/>
          <p:nvPr/>
        </p:nvSpPr>
        <p:spPr>
          <a:xfrm>
            <a:off x="6929717" y="4555141"/>
            <a:ext cx="1434354" cy="2916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2246769"/>
          </a:xfrm>
          <a:prstGeom prst="rect">
            <a:avLst/>
          </a:prstGeom>
          <a:noFill/>
        </p:spPr>
        <p:txBody>
          <a:bodyPr wrap="square" rtlCol="0">
            <a:spAutoFit/>
          </a:bodyPr>
          <a:lstStyle/>
          <a:p>
            <a:pPr algn="ctr"/>
            <a:r>
              <a:rPr lang="en-GB" sz="2000" dirty="0">
                <a:solidFill>
                  <a:schemeClr val="bg1"/>
                </a:solidFill>
              </a:rPr>
              <a:t>Information-hiding mechanism is implemented by making class attributes inaccessible from the outside and by providing getter and/or setter methods for attributes that shall be readable or updatable by other classes.</a:t>
            </a:r>
            <a:endParaRPr lang="en-US" sz="2000" dirty="0">
              <a:solidFill>
                <a:schemeClr val="bg1"/>
              </a:solidFill>
            </a:endParaRPr>
          </a:p>
        </p:txBody>
      </p:sp>
      <p:sp>
        <p:nvSpPr>
          <p:cNvPr id="18" name="Title 1">
            <a:extLst>
              <a:ext uri="{FF2B5EF4-FFF2-40B4-BE49-F238E27FC236}">
                <a16:creationId xmlns:a16="http://schemas.microsoft.com/office/drawing/2014/main" id="{A829A390-DBF5-F148-A78D-63465D31DCE7}"/>
              </a:ext>
            </a:extLst>
          </p:cNvPr>
          <p:cNvSpPr txBox="1">
            <a:spLocks/>
          </p:cNvSpPr>
          <p:nvPr/>
        </p:nvSpPr>
        <p:spPr>
          <a:xfrm>
            <a:off x="0" y="-6648"/>
            <a:ext cx="4724288" cy="14111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Encapsulation</a:t>
            </a:r>
          </a:p>
          <a:p>
            <a:pPr algn="ctr"/>
            <a:r>
              <a:rPr lang="en-US" sz="4200" dirty="0">
                <a:solidFill>
                  <a:srgbClr val="FFFFFF"/>
                </a:solidFill>
              </a:rPr>
              <a:t>(continued)</a:t>
            </a:r>
          </a:p>
        </p:txBody>
      </p:sp>
    </p:spTree>
    <p:extLst>
      <p:ext uri="{BB962C8B-B14F-4D97-AF65-F5344CB8AC3E}">
        <p14:creationId xmlns:p14="http://schemas.microsoft.com/office/powerpoint/2010/main" val="41566554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Java OOP Concepts">
            <a:extLst>
              <a:ext uri="{FF2B5EF4-FFF2-40B4-BE49-F238E27FC236}">
                <a16:creationId xmlns:a16="http://schemas.microsoft.com/office/drawing/2014/main" id="{90B063AB-9286-0246-AA8E-81B584C326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07" t="4059" r="3018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45D93-3177-2944-BB91-B1CD0BE0E5D8}"/>
              </a:ext>
            </a:extLst>
          </p:cNvPr>
          <p:cNvSpPr>
            <a:spLocks noGrp="1"/>
          </p:cNvSpPr>
          <p:nvPr>
            <p:ph type="ctrTitle"/>
          </p:nvPr>
        </p:nvSpPr>
        <p:spPr>
          <a:xfrm>
            <a:off x="477981" y="1122363"/>
            <a:ext cx="4023360" cy="3204134"/>
          </a:xfrm>
        </p:spPr>
        <p:txBody>
          <a:bodyPr anchor="b">
            <a:normAutofit/>
          </a:bodyPr>
          <a:lstStyle/>
          <a:p>
            <a:pPr algn="l"/>
            <a:r>
              <a:rPr lang="en-US" sz="4800" dirty="0"/>
              <a:t>Abstraction</a:t>
            </a:r>
          </a:p>
        </p:txBody>
      </p:sp>
      <p:sp>
        <p:nvSpPr>
          <p:cNvPr id="3" name="Subtitle 2">
            <a:extLst>
              <a:ext uri="{FF2B5EF4-FFF2-40B4-BE49-F238E27FC236}">
                <a16:creationId xmlns:a16="http://schemas.microsoft.com/office/drawing/2014/main" id="{F94365F7-EEC7-884C-8C0E-4A0553AFC56B}"/>
              </a:ext>
            </a:extLst>
          </p:cNvPr>
          <p:cNvSpPr>
            <a:spLocks noGrp="1"/>
          </p:cNvSpPr>
          <p:nvPr>
            <p:ph type="subTitle" idx="1"/>
          </p:nvPr>
        </p:nvSpPr>
        <p:spPr>
          <a:xfrm>
            <a:off x="477980" y="4729640"/>
            <a:ext cx="4023359" cy="1966780"/>
          </a:xfrm>
        </p:spPr>
        <p:txBody>
          <a:bodyPr vert="horz" lIns="91440" tIns="45720" rIns="91440" bIns="45720" rtlCol="0" anchor="t">
            <a:normAutofit fontScale="92500" lnSpcReduction="10000"/>
          </a:bodyPr>
          <a:lstStyle/>
          <a:p>
            <a:r>
              <a:rPr lang="en-GB" sz="2000" dirty="0">
                <a:ea typeface="+mn-lt"/>
                <a:cs typeface="+mn-lt"/>
              </a:rPr>
              <a:t>Abstraction is the art of hiding away the unnecessary details. It’s a concept that only shows the relevant features of a function/object to the user and conceals the rest. This allows programmers to make use of the complex programming logic inside and object without having to understand it.</a:t>
            </a:r>
            <a:endParaRPr lang="en-GB" sz="2000" dirty="0">
              <a:cs typeface="Calibri"/>
            </a:endParaRP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26145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369332"/>
          </a:xfrm>
          <a:prstGeom prst="rect">
            <a:avLst/>
          </a:prstGeom>
          <a:noFill/>
        </p:spPr>
        <p:txBody>
          <a:bodyPr wrap="square" lIns="91440" tIns="45720" rIns="91440" bIns="45720" rtlCol="0" anchor="t">
            <a:spAutoFit/>
          </a:bodyPr>
          <a:lstStyle/>
          <a:p>
            <a:endParaRPr lang="en-GB">
              <a:solidFill>
                <a:schemeClr val="bg1"/>
              </a:solidFill>
              <a:cs typeface="Calibri"/>
            </a:endParaRPr>
          </a:p>
        </p:txBody>
      </p:sp>
      <p:sp>
        <p:nvSpPr>
          <p:cNvPr id="5" name="Content Placeholder 4">
            <a:extLst>
              <a:ext uri="{FF2B5EF4-FFF2-40B4-BE49-F238E27FC236}">
                <a16:creationId xmlns:a16="http://schemas.microsoft.com/office/drawing/2014/main" id="{C420770A-E6A5-4546-B72C-FA5D68FC1289}"/>
              </a:ext>
            </a:extLst>
          </p:cNvPr>
          <p:cNvSpPr>
            <a:spLocks noGrp="1"/>
          </p:cNvSpPr>
          <p:nvPr>
            <p:ph idx="1"/>
          </p:nvPr>
        </p:nvSpPr>
        <p:spPr>
          <a:xfrm>
            <a:off x="414867" y="1773522"/>
            <a:ext cx="3892062" cy="4351338"/>
          </a:xfrm>
        </p:spPr>
        <p:txBody>
          <a:bodyPr vert="horz" lIns="91440" tIns="45720" rIns="91440" bIns="45720" rtlCol="0" anchor="t">
            <a:normAutofit/>
          </a:bodyPr>
          <a:lstStyle/>
          <a:p>
            <a:pPr marL="0" indent="0">
              <a:buNone/>
            </a:pPr>
            <a:r>
              <a:rPr lang="en-GB" sz="2000" dirty="0">
                <a:solidFill>
                  <a:schemeClr val="bg1"/>
                </a:solidFill>
                <a:cs typeface="Calibri"/>
              </a:rPr>
              <a:t>Real life-example:</a:t>
            </a:r>
          </a:p>
          <a:p>
            <a:pPr marL="0" indent="0">
              <a:buNone/>
            </a:pPr>
            <a:endParaRPr lang="en-GB" sz="2000" dirty="0">
              <a:solidFill>
                <a:schemeClr val="bg1"/>
              </a:solidFill>
              <a:cs typeface="Calibri"/>
            </a:endParaRPr>
          </a:p>
          <a:p>
            <a:pPr marL="0" indent="0">
              <a:buNone/>
            </a:pPr>
            <a:r>
              <a:rPr lang="en-GB" sz="2000" dirty="0">
                <a:solidFill>
                  <a:schemeClr val="bg1"/>
                </a:solidFill>
                <a:cs typeface="Calibri"/>
              </a:rPr>
              <a:t>Consider a tv remote:</a:t>
            </a:r>
          </a:p>
          <a:p>
            <a:pPr marL="0" indent="0">
              <a:buNone/>
            </a:pPr>
            <a:r>
              <a:rPr lang="en-GB" sz="2000" dirty="0">
                <a:solidFill>
                  <a:schemeClr val="bg1"/>
                </a:solidFill>
                <a:cs typeface="Calibri"/>
              </a:rPr>
              <a:t>If a user wanted to change the volume of the tv, he or she would just have to press the + or – on the remote and the volume would change. The user does not need to know how the internal components of the remote interact with the internal components of the tv to change the volume.</a:t>
            </a:r>
          </a:p>
        </p:txBody>
      </p:sp>
      <p:pic>
        <p:nvPicPr>
          <p:cNvPr id="8" name="Picture 8">
            <a:extLst>
              <a:ext uri="{FF2B5EF4-FFF2-40B4-BE49-F238E27FC236}">
                <a16:creationId xmlns:a16="http://schemas.microsoft.com/office/drawing/2014/main" id="{E6FFD092-6ABF-4AFF-9A76-C9B1B7740E52}"/>
              </a:ext>
            </a:extLst>
          </p:cNvPr>
          <p:cNvPicPr>
            <a:picLocks noChangeAspect="1"/>
          </p:cNvPicPr>
          <p:nvPr/>
        </p:nvPicPr>
        <p:blipFill>
          <a:blip r:embed="rId2"/>
          <a:stretch>
            <a:fillRect/>
          </a:stretch>
        </p:blipFill>
        <p:spPr>
          <a:xfrm>
            <a:off x="6094663" y="1972511"/>
            <a:ext cx="4434305" cy="3327400"/>
          </a:xfrm>
          <a:prstGeom prst="rect">
            <a:avLst/>
          </a:prstGeom>
        </p:spPr>
      </p:pic>
      <p:sp>
        <p:nvSpPr>
          <p:cNvPr id="12" name="Title 1">
            <a:extLst>
              <a:ext uri="{FF2B5EF4-FFF2-40B4-BE49-F238E27FC236}">
                <a16:creationId xmlns:a16="http://schemas.microsoft.com/office/drawing/2014/main" id="{F911CB55-AEAC-A449-B488-557A744462E5}"/>
              </a:ext>
            </a:extLst>
          </p:cNvPr>
          <p:cNvSpPr txBox="1">
            <a:spLocks/>
          </p:cNvSpPr>
          <p:nvPr/>
        </p:nvSpPr>
        <p:spPr>
          <a:xfrm>
            <a:off x="0" y="-6648"/>
            <a:ext cx="4724288" cy="14111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Abstraction</a:t>
            </a:r>
          </a:p>
          <a:p>
            <a:pPr algn="ctr"/>
            <a:r>
              <a:rPr lang="en-US" sz="4200" dirty="0">
                <a:solidFill>
                  <a:srgbClr val="FFFFFF"/>
                </a:solidFill>
              </a:rPr>
              <a:t>(continued)</a:t>
            </a:r>
          </a:p>
        </p:txBody>
      </p:sp>
    </p:spTree>
    <p:extLst>
      <p:ext uri="{BB962C8B-B14F-4D97-AF65-F5344CB8AC3E}">
        <p14:creationId xmlns:p14="http://schemas.microsoft.com/office/powerpoint/2010/main" val="3739368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369332"/>
          </a:xfrm>
          <a:prstGeom prst="rect">
            <a:avLst/>
          </a:prstGeom>
          <a:noFill/>
        </p:spPr>
        <p:txBody>
          <a:bodyPr wrap="square" lIns="91440" tIns="45720" rIns="91440" bIns="45720" rtlCol="0" anchor="t">
            <a:spAutoFit/>
          </a:bodyPr>
          <a:lstStyle/>
          <a:p>
            <a:endParaRPr lang="en-GB">
              <a:solidFill>
                <a:schemeClr val="bg1"/>
              </a:solidFill>
              <a:cs typeface="Calibri"/>
            </a:endParaRPr>
          </a:p>
        </p:txBody>
      </p:sp>
      <p:sp>
        <p:nvSpPr>
          <p:cNvPr id="5" name="Content Placeholder 4">
            <a:extLst>
              <a:ext uri="{FF2B5EF4-FFF2-40B4-BE49-F238E27FC236}">
                <a16:creationId xmlns:a16="http://schemas.microsoft.com/office/drawing/2014/main" id="{C420770A-E6A5-4546-B72C-FA5D68FC1289}"/>
              </a:ext>
            </a:extLst>
          </p:cNvPr>
          <p:cNvSpPr>
            <a:spLocks noGrp="1"/>
          </p:cNvSpPr>
          <p:nvPr>
            <p:ph idx="1"/>
          </p:nvPr>
        </p:nvSpPr>
        <p:spPr>
          <a:xfrm>
            <a:off x="414867" y="1773522"/>
            <a:ext cx="3892062" cy="4351338"/>
          </a:xfrm>
        </p:spPr>
        <p:txBody>
          <a:bodyPr vert="horz" lIns="91440" tIns="45720" rIns="91440" bIns="45720" rtlCol="0" anchor="t">
            <a:normAutofit/>
          </a:bodyPr>
          <a:lstStyle/>
          <a:p>
            <a:pPr marL="0" indent="0">
              <a:buNone/>
            </a:pPr>
            <a:r>
              <a:rPr lang="en-GB" sz="2000" dirty="0">
                <a:solidFill>
                  <a:schemeClr val="bg1"/>
                </a:solidFill>
                <a:cs typeface="Calibri"/>
              </a:rPr>
              <a:t>Abstraction in Python:</a:t>
            </a:r>
          </a:p>
          <a:p>
            <a:pPr marL="0" indent="0">
              <a:buNone/>
            </a:pPr>
            <a:endParaRPr lang="en-GB" sz="2000" dirty="0">
              <a:solidFill>
                <a:schemeClr val="bg1"/>
              </a:solidFill>
              <a:cs typeface="Calibri"/>
            </a:endParaRPr>
          </a:p>
          <a:p>
            <a:r>
              <a:rPr lang="en-GB" sz="2000" dirty="0">
                <a:solidFill>
                  <a:schemeClr val="bg1"/>
                </a:solidFill>
                <a:cs typeface="Calibri"/>
              </a:rPr>
              <a:t>Can be achieved by using abstract classes and methods.</a:t>
            </a:r>
          </a:p>
          <a:p>
            <a:pPr algn="just"/>
            <a:r>
              <a:rPr lang="en-GB" sz="2000" dirty="0">
                <a:solidFill>
                  <a:schemeClr val="bg1"/>
                </a:solidFill>
                <a:ea typeface="+mn-lt"/>
                <a:cs typeface="+mn-lt"/>
              </a:rPr>
              <a:t>Abstract methods do not contain any implementation.</a:t>
            </a:r>
            <a:endParaRPr lang="en-GB" sz="2000" dirty="0">
              <a:solidFill>
                <a:schemeClr val="bg1"/>
              </a:solidFill>
              <a:cs typeface="Calibri"/>
            </a:endParaRPr>
          </a:p>
          <a:p>
            <a:r>
              <a:rPr lang="en-GB" sz="2000" dirty="0">
                <a:solidFill>
                  <a:schemeClr val="bg1"/>
                </a:solidFill>
                <a:ea typeface="+mn-lt"/>
                <a:cs typeface="+mn-lt"/>
              </a:rPr>
              <a:t>Abstract classes cannot be instantiated and require subclasses to provide implementations for the abstract methods.</a:t>
            </a:r>
            <a:endParaRPr lang="en-GB" sz="2000" dirty="0">
              <a:solidFill>
                <a:schemeClr val="bg1"/>
              </a:solidFill>
              <a:cs typeface="Calibri"/>
            </a:endParaRPr>
          </a:p>
          <a:p>
            <a:endParaRPr lang="en-GB" sz="2000" dirty="0">
              <a:solidFill>
                <a:schemeClr val="bg1"/>
              </a:solidFill>
              <a:cs typeface="Calibri"/>
            </a:endParaRPr>
          </a:p>
        </p:txBody>
      </p:sp>
      <p:pic>
        <p:nvPicPr>
          <p:cNvPr id="3" name="Picture 3" descr="Text&#10;&#10;Description automatically generated">
            <a:extLst>
              <a:ext uri="{FF2B5EF4-FFF2-40B4-BE49-F238E27FC236}">
                <a16:creationId xmlns:a16="http://schemas.microsoft.com/office/drawing/2014/main" id="{086FABE2-67DF-4C23-90CF-E3E0B053E750}"/>
              </a:ext>
            </a:extLst>
          </p:cNvPr>
          <p:cNvPicPr>
            <a:picLocks noChangeAspect="1"/>
          </p:cNvPicPr>
          <p:nvPr/>
        </p:nvPicPr>
        <p:blipFill>
          <a:blip r:embed="rId2"/>
          <a:stretch>
            <a:fillRect/>
          </a:stretch>
        </p:blipFill>
        <p:spPr>
          <a:xfrm>
            <a:off x="5573294" y="796883"/>
            <a:ext cx="5777831" cy="4041024"/>
          </a:xfrm>
          <a:prstGeom prst="rect">
            <a:avLst/>
          </a:prstGeom>
        </p:spPr>
      </p:pic>
      <p:pic>
        <p:nvPicPr>
          <p:cNvPr id="4" name="Picture 5" descr="Graphical user interface, text&#10;&#10;Description automatically generated">
            <a:extLst>
              <a:ext uri="{FF2B5EF4-FFF2-40B4-BE49-F238E27FC236}">
                <a16:creationId xmlns:a16="http://schemas.microsoft.com/office/drawing/2014/main" id="{0DAE1F48-C743-4743-B425-F52A1753766F}"/>
              </a:ext>
            </a:extLst>
          </p:cNvPr>
          <p:cNvPicPr>
            <a:picLocks noChangeAspect="1"/>
          </p:cNvPicPr>
          <p:nvPr/>
        </p:nvPicPr>
        <p:blipFill>
          <a:blip r:embed="rId3"/>
          <a:stretch>
            <a:fillRect/>
          </a:stretch>
        </p:blipFill>
        <p:spPr>
          <a:xfrm>
            <a:off x="5575204" y="5592985"/>
            <a:ext cx="5751615" cy="960887"/>
          </a:xfrm>
          <a:prstGeom prst="rect">
            <a:avLst/>
          </a:prstGeom>
        </p:spPr>
      </p:pic>
      <p:sp>
        <p:nvSpPr>
          <p:cNvPr id="7" name="Arrow: Down 6">
            <a:extLst>
              <a:ext uri="{FF2B5EF4-FFF2-40B4-BE49-F238E27FC236}">
                <a16:creationId xmlns:a16="http://schemas.microsoft.com/office/drawing/2014/main" id="{100FD8E0-0AC4-44F9-8981-900B3A7F944E}"/>
              </a:ext>
            </a:extLst>
          </p:cNvPr>
          <p:cNvSpPr/>
          <p:nvPr/>
        </p:nvSpPr>
        <p:spPr>
          <a:xfrm>
            <a:off x="8282558" y="4960933"/>
            <a:ext cx="340895" cy="528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2111AB71-6051-43F2-A6EA-809D3CD6A8C3}"/>
              </a:ext>
            </a:extLst>
          </p:cNvPr>
          <p:cNvSpPr txBox="1"/>
          <p:nvPr/>
        </p:nvSpPr>
        <p:spPr>
          <a:xfrm>
            <a:off x="6549190" y="192505"/>
            <a:ext cx="42337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cs typeface="Calibri"/>
              </a:rPr>
              <a:t>Calculating the Area of a Circle</a:t>
            </a:r>
          </a:p>
        </p:txBody>
      </p:sp>
      <p:sp>
        <p:nvSpPr>
          <p:cNvPr id="14" name="Title 1">
            <a:extLst>
              <a:ext uri="{FF2B5EF4-FFF2-40B4-BE49-F238E27FC236}">
                <a16:creationId xmlns:a16="http://schemas.microsoft.com/office/drawing/2014/main" id="{C8AD7933-3BE2-7944-8C04-B356770A0192}"/>
              </a:ext>
            </a:extLst>
          </p:cNvPr>
          <p:cNvSpPr txBox="1">
            <a:spLocks/>
          </p:cNvSpPr>
          <p:nvPr/>
        </p:nvSpPr>
        <p:spPr>
          <a:xfrm>
            <a:off x="0" y="-6648"/>
            <a:ext cx="4724288" cy="14111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Abstraction</a:t>
            </a:r>
          </a:p>
          <a:p>
            <a:pPr algn="ctr"/>
            <a:r>
              <a:rPr lang="en-US" sz="4200" dirty="0">
                <a:solidFill>
                  <a:srgbClr val="FFFFFF"/>
                </a:solidFill>
              </a:rPr>
              <a:t>(continued)</a:t>
            </a:r>
          </a:p>
        </p:txBody>
      </p:sp>
    </p:spTree>
    <p:extLst>
      <p:ext uri="{BB962C8B-B14F-4D97-AF65-F5344CB8AC3E}">
        <p14:creationId xmlns:p14="http://schemas.microsoft.com/office/powerpoint/2010/main" val="15050724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369332"/>
          </a:xfrm>
          <a:prstGeom prst="rect">
            <a:avLst/>
          </a:prstGeom>
          <a:noFill/>
        </p:spPr>
        <p:txBody>
          <a:bodyPr wrap="square" lIns="91440" tIns="45720" rIns="91440" bIns="45720" rtlCol="0" anchor="t">
            <a:spAutoFit/>
          </a:bodyPr>
          <a:lstStyle/>
          <a:p>
            <a:endParaRPr lang="en-GB">
              <a:solidFill>
                <a:schemeClr val="bg1"/>
              </a:solidFill>
              <a:cs typeface="Calibri"/>
            </a:endParaRPr>
          </a:p>
        </p:txBody>
      </p:sp>
      <p:sp>
        <p:nvSpPr>
          <p:cNvPr id="4" name="Content Placeholder 3">
            <a:extLst>
              <a:ext uri="{FF2B5EF4-FFF2-40B4-BE49-F238E27FC236}">
                <a16:creationId xmlns:a16="http://schemas.microsoft.com/office/drawing/2014/main" id="{4E4DF99F-D81C-4B12-8216-B3C87CC1F515}"/>
              </a:ext>
            </a:extLst>
          </p:cNvPr>
          <p:cNvSpPr>
            <a:spLocks noGrp="1"/>
          </p:cNvSpPr>
          <p:nvPr>
            <p:ph idx="1"/>
          </p:nvPr>
        </p:nvSpPr>
        <p:spPr>
          <a:xfrm>
            <a:off x="5423568" y="2066257"/>
            <a:ext cx="6063916" cy="2720391"/>
          </a:xfrm>
        </p:spPr>
        <p:txBody>
          <a:bodyPr vert="horz" lIns="91440" tIns="45720" rIns="91440" bIns="45720" rtlCol="0" anchor="t">
            <a:normAutofit/>
          </a:bodyPr>
          <a:lstStyle/>
          <a:p>
            <a:pPr algn="just"/>
            <a:r>
              <a:rPr lang="en-GB" sz="2000" dirty="0">
                <a:ea typeface="+mn-lt"/>
                <a:cs typeface="+mn-lt"/>
              </a:rPr>
              <a:t>Allows programmers to create a general idea of what the problem is and how to solve it.</a:t>
            </a:r>
          </a:p>
          <a:p>
            <a:pPr algn="just"/>
            <a:r>
              <a:rPr lang="en-GB" sz="2000" dirty="0">
                <a:cs typeface="Calibri" panose="020F0502020204030204"/>
              </a:rPr>
              <a:t>Instructs us to remove all specific detail and any patterns that would not help solve the problems.</a:t>
            </a:r>
          </a:p>
          <a:p>
            <a:pPr algn="just"/>
            <a:r>
              <a:rPr lang="en-GB" sz="2000" dirty="0">
                <a:cs typeface="Calibri" panose="020F0502020204030204"/>
              </a:rPr>
              <a:t>Helps us to form an idea of the problem at hand – known as a 'model'</a:t>
            </a:r>
          </a:p>
          <a:p>
            <a:pPr algn="just"/>
            <a:r>
              <a:rPr lang="en-GB" sz="2000" dirty="0">
                <a:cs typeface="Calibri" panose="020F0502020204030204"/>
              </a:rPr>
              <a:t>Without abstraction, programmers could end up with the wrong solution to the problem at hand.</a:t>
            </a:r>
          </a:p>
          <a:p>
            <a:pPr algn="just"/>
            <a:endParaRPr lang="en-GB" sz="2000" b="1" dirty="0">
              <a:cs typeface="Calibri" panose="020F0502020204030204"/>
            </a:endParaRPr>
          </a:p>
        </p:txBody>
      </p:sp>
      <p:sp>
        <p:nvSpPr>
          <p:cNvPr id="3" name="TextBox 2">
            <a:extLst>
              <a:ext uri="{FF2B5EF4-FFF2-40B4-BE49-F238E27FC236}">
                <a16:creationId xmlns:a16="http://schemas.microsoft.com/office/drawing/2014/main" id="{3825B9ED-FF11-4B79-A156-4D3315E913CF}"/>
              </a:ext>
            </a:extLst>
          </p:cNvPr>
          <p:cNvSpPr txBox="1"/>
          <p:nvPr/>
        </p:nvSpPr>
        <p:spPr>
          <a:xfrm>
            <a:off x="6876716" y="700506"/>
            <a:ext cx="36121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cs typeface="Calibri"/>
              </a:rPr>
              <a:t>Importance of Abstraction</a:t>
            </a:r>
          </a:p>
        </p:txBody>
      </p:sp>
      <p:sp>
        <p:nvSpPr>
          <p:cNvPr id="9" name="Title 1">
            <a:extLst>
              <a:ext uri="{FF2B5EF4-FFF2-40B4-BE49-F238E27FC236}">
                <a16:creationId xmlns:a16="http://schemas.microsoft.com/office/drawing/2014/main" id="{A565EDBD-BFFB-2048-90BD-5FE8349FCCD8}"/>
              </a:ext>
            </a:extLst>
          </p:cNvPr>
          <p:cNvSpPr txBox="1">
            <a:spLocks/>
          </p:cNvSpPr>
          <p:nvPr/>
        </p:nvSpPr>
        <p:spPr>
          <a:xfrm>
            <a:off x="0" y="-6648"/>
            <a:ext cx="4724288" cy="14111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Abstraction</a:t>
            </a:r>
          </a:p>
          <a:p>
            <a:pPr algn="ctr"/>
            <a:r>
              <a:rPr lang="en-US" sz="4200" dirty="0">
                <a:solidFill>
                  <a:srgbClr val="FFFFFF"/>
                </a:solidFill>
              </a:rPr>
              <a:t>(continued)</a:t>
            </a:r>
          </a:p>
        </p:txBody>
      </p:sp>
    </p:spTree>
    <p:extLst>
      <p:ext uri="{BB962C8B-B14F-4D97-AF65-F5344CB8AC3E}">
        <p14:creationId xmlns:p14="http://schemas.microsoft.com/office/powerpoint/2010/main" val="24961213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TextBox 28">
            <a:extLst>
              <a:ext uri="{FF2B5EF4-FFF2-40B4-BE49-F238E27FC236}">
                <a16:creationId xmlns:a16="http://schemas.microsoft.com/office/drawing/2014/main" id="{18BF54A6-9D16-C044-9A34-C8F2A0B0AB1C}"/>
              </a:ext>
            </a:extLst>
          </p:cNvPr>
          <p:cNvSpPr txBox="1"/>
          <p:nvPr/>
        </p:nvSpPr>
        <p:spPr>
          <a:xfrm>
            <a:off x="642022" y="2698441"/>
            <a:ext cx="3514370" cy="369332"/>
          </a:xfrm>
          <a:prstGeom prst="rect">
            <a:avLst/>
          </a:prstGeom>
          <a:noFill/>
        </p:spPr>
        <p:txBody>
          <a:bodyPr wrap="square" lIns="91440" tIns="45720" rIns="91440" bIns="45720" rtlCol="0" anchor="t">
            <a:spAutoFit/>
          </a:bodyPr>
          <a:lstStyle/>
          <a:p>
            <a:endParaRPr lang="en-GB">
              <a:solidFill>
                <a:schemeClr val="bg1"/>
              </a:solidFill>
              <a:cs typeface="Calibri"/>
            </a:endParaRPr>
          </a:p>
        </p:txBody>
      </p:sp>
      <p:sp>
        <p:nvSpPr>
          <p:cNvPr id="4" name="Content Placeholder 3">
            <a:extLst>
              <a:ext uri="{FF2B5EF4-FFF2-40B4-BE49-F238E27FC236}">
                <a16:creationId xmlns:a16="http://schemas.microsoft.com/office/drawing/2014/main" id="{4E4DF99F-D81C-4B12-8216-B3C87CC1F515}"/>
              </a:ext>
            </a:extLst>
          </p:cNvPr>
          <p:cNvSpPr>
            <a:spLocks noGrp="1"/>
          </p:cNvSpPr>
          <p:nvPr>
            <p:ph idx="1"/>
          </p:nvPr>
        </p:nvSpPr>
        <p:spPr>
          <a:xfrm>
            <a:off x="5423568" y="2066257"/>
            <a:ext cx="6063916" cy="4129372"/>
          </a:xfrm>
        </p:spPr>
        <p:txBody>
          <a:bodyPr vert="horz" lIns="91440" tIns="45720" rIns="91440" bIns="45720" rtlCol="0" anchor="t">
            <a:normAutofit/>
          </a:bodyPr>
          <a:lstStyle/>
          <a:p>
            <a:pPr algn="just">
              <a:buNone/>
            </a:pPr>
            <a:r>
              <a:rPr lang="en-GB" sz="2000" b="1">
                <a:ea typeface="+mn-lt"/>
                <a:cs typeface="+mn-lt"/>
              </a:rPr>
              <a:t>Advantages of abstraction:</a:t>
            </a:r>
            <a:endParaRPr lang="en-US" sz="2000"/>
          </a:p>
          <a:p>
            <a:pPr algn="just"/>
            <a:r>
              <a:rPr lang="en-GB" sz="2000">
                <a:ea typeface="+mn-lt"/>
                <a:cs typeface="+mn-lt"/>
              </a:rPr>
              <a:t>Reduces the complexity of viewing codes.</a:t>
            </a:r>
            <a:endParaRPr lang="en-GB" sz="2000">
              <a:cs typeface="Calibri" panose="020F0502020204030204"/>
            </a:endParaRPr>
          </a:p>
          <a:p>
            <a:pPr algn="just"/>
            <a:r>
              <a:rPr lang="en-GB" sz="2000">
                <a:ea typeface="+mn-lt"/>
                <a:cs typeface="+mn-lt"/>
              </a:rPr>
              <a:t>Increases efficiency.</a:t>
            </a:r>
            <a:endParaRPr lang="en-GB" sz="2000">
              <a:cs typeface="Calibri" panose="020F0502020204030204"/>
            </a:endParaRPr>
          </a:p>
          <a:p>
            <a:pPr algn="just"/>
            <a:r>
              <a:rPr lang="en-GB" sz="2000">
                <a:ea typeface="+mn-lt"/>
                <a:cs typeface="+mn-lt"/>
              </a:rPr>
              <a:t>Avoids code duplicity and increases re-usability.</a:t>
            </a:r>
            <a:endParaRPr lang="en-GB" sz="2000">
              <a:cs typeface="Calibri" panose="020F0502020204030204"/>
            </a:endParaRPr>
          </a:p>
          <a:p>
            <a:r>
              <a:rPr lang="en-GB" sz="2000">
                <a:ea typeface="+mn-lt"/>
                <a:cs typeface="+mn-lt"/>
              </a:rPr>
              <a:t>Helps to increase the security of an application or programme as only important details are provided to the user.</a:t>
            </a:r>
          </a:p>
          <a:p>
            <a:endParaRPr lang="en-GB" sz="2000">
              <a:cs typeface="Calibri" panose="020F0502020204030204"/>
            </a:endParaRPr>
          </a:p>
        </p:txBody>
      </p:sp>
      <p:sp>
        <p:nvSpPr>
          <p:cNvPr id="10" name="Title 1">
            <a:extLst>
              <a:ext uri="{FF2B5EF4-FFF2-40B4-BE49-F238E27FC236}">
                <a16:creationId xmlns:a16="http://schemas.microsoft.com/office/drawing/2014/main" id="{99C30D99-B8A9-A442-B3EB-7D2FE9885576}"/>
              </a:ext>
            </a:extLst>
          </p:cNvPr>
          <p:cNvSpPr txBox="1">
            <a:spLocks/>
          </p:cNvSpPr>
          <p:nvPr/>
        </p:nvSpPr>
        <p:spPr>
          <a:xfrm>
            <a:off x="0" y="-6648"/>
            <a:ext cx="4724288" cy="14111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solidFill>
                  <a:srgbClr val="FFFFFF"/>
                </a:solidFill>
              </a:rPr>
              <a:t>Abstraction</a:t>
            </a:r>
          </a:p>
          <a:p>
            <a:pPr algn="ctr"/>
            <a:r>
              <a:rPr lang="en-US" sz="4200" dirty="0">
                <a:solidFill>
                  <a:srgbClr val="FFFFFF"/>
                </a:solidFill>
              </a:rPr>
              <a:t>(continued)</a:t>
            </a:r>
          </a:p>
        </p:txBody>
      </p:sp>
    </p:spTree>
    <p:extLst>
      <p:ext uri="{BB962C8B-B14F-4D97-AF65-F5344CB8AC3E}">
        <p14:creationId xmlns:p14="http://schemas.microsoft.com/office/powerpoint/2010/main" val="346718402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1041</Words>
  <Application>Microsoft Macintosh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Object Oriented Programming </vt:lpstr>
      <vt:lpstr>Encapsulation</vt:lpstr>
      <vt:lpstr>PowerPoint Presentation</vt:lpstr>
      <vt:lpstr>PowerPoint Presentation</vt:lpstr>
      <vt:lpstr>Abstraction</vt:lpstr>
      <vt:lpstr>PowerPoint Presentation</vt:lpstr>
      <vt:lpstr>PowerPoint Presentation</vt:lpstr>
      <vt:lpstr>PowerPoint Presentation</vt:lpstr>
      <vt:lpstr>PowerPoint Presentation</vt:lpstr>
      <vt:lpstr>Inheritance</vt:lpstr>
      <vt:lpstr>PowerPoint Presentation</vt:lpstr>
      <vt:lpstr>PowerPoint Presentation</vt:lpstr>
      <vt:lpstr>Multi-level Inheritance</vt:lpstr>
      <vt:lpstr>PowerPoint Presentation</vt:lpstr>
      <vt:lpstr>Polymorphism</vt:lpstr>
      <vt:lpstr>PowerPoint Presentation</vt:lpstr>
      <vt:lpstr>PowerPoint Presentation</vt:lpstr>
      <vt:lpstr>Polymorphism with class methods</vt:lpstr>
      <vt:lpstr>Polymorphism with class methods (continued)</vt:lpstr>
      <vt:lpstr>Polymorphism with inheritance</vt:lpstr>
      <vt:lpstr>Polymorphism with inheritance (continued)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dc:title>
  <dc:creator>Marcel Krzyzanowski</dc:creator>
  <cp:lastModifiedBy>Tia Edmead</cp:lastModifiedBy>
  <cp:revision>2</cp:revision>
  <dcterms:created xsi:type="dcterms:W3CDTF">2021-09-16T09:49:38Z</dcterms:created>
  <dcterms:modified xsi:type="dcterms:W3CDTF">2021-09-16T20:23:16Z</dcterms:modified>
</cp:coreProperties>
</file>