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4" r:id="rId4"/>
    <p:sldId id="260" r:id="rId5"/>
    <p:sldId id="261" r:id="rId6"/>
    <p:sldId id="262" r:id="rId7"/>
    <p:sldId id="263" r:id="rId8"/>
    <p:sldId id="264" r:id="rId9"/>
    <p:sldId id="265" r:id="rId10"/>
    <p:sldId id="267" r:id="rId11"/>
    <p:sldId id="273" r:id="rId12"/>
    <p:sldId id="268" r:id="rId13"/>
    <p:sldId id="270" r:id="rId14"/>
    <p:sldId id="269" r:id="rId15"/>
    <p:sldId id="272"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497" autoAdjust="0"/>
  </p:normalViewPr>
  <p:slideViewPr>
    <p:cSldViewPr snapToGrid="0">
      <p:cViewPr varScale="1">
        <p:scale>
          <a:sx n="51" d="100"/>
          <a:sy n="51" d="100"/>
        </p:scale>
        <p:origin x="190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D6F98-64BD-423A-9D21-0AC2B15BC3A2}" type="datetimeFigureOut">
              <a:rPr lang="pt-PT" smtClean="0"/>
              <a:t>16/01/2020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12286-3E9E-4FF6-83E2-D6A8F409F0CA}" type="slidenum">
              <a:rPr lang="pt-PT" smtClean="0"/>
              <a:t>‹#›</a:t>
            </a:fld>
            <a:endParaRPr lang="pt-PT"/>
          </a:p>
        </p:txBody>
      </p:sp>
    </p:spTree>
    <p:extLst>
      <p:ext uri="{BB962C8B-B14F-4D97-AF65-F5344CB8AC3E}">
        <p14:creationId xmlns:p14="http://schemas.microsoft.com/office/powerpoint/2010/main" val="388747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and its respective solution are described in Sandy </a:t>
            </a:r>
            <a:r>
              <a:rPr lang="en-US" dirty="0" err="1"/>
              <a:t>Ryza’s</a:t>
            </a:r>
            <a:r>
              <a:rPr lang="en-US" dirty="0"/>
              <a:t> “Advance Analytics with Spark: Patterns for Learning From Data at Scala” book, chapter 5. However, in this book, the solution is written in the Scala programming language while the solution presented in this report is written in Python</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a:t>
            </a:fld>
            <a:endParaRPr lang="pt-PT"/>
          </a:p>
        </p:txBody>
      </p:sp>
    </p:spTree>
    <p:extLst>
      <p:ext uri="{BB962C8B-B14F-4D97-AF65-F5344CB8AC3E}">
        <p14:creationId xmlns:p14="http://schemas.microsoft.com/office/powerpoint/2010/main" val="63620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k=210 is ≈4623.41</a:t>
            </a:r>
          </a:p>
          <a:p>
            <a:endParaRPr lang="en-US" dirty="0"/>
          </a:p>
          <a:p>
            <a:r>
              <a:rPr lang="en-US" dirty="0"/>
              <a:t>In this case, the best value of k seems to be 120 since its respective silhouette score, ≈0.9438, is the closest to 1, indicating that data points are well clustered. Using the 100th-farthest point distance as a threshold as before the result is≈8688.4. The threshold value is greater, which makes sense, considering there are less clusters, which translates to greater distances from the centroids of each cluster to their farthest points</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12</a:t>
            </a:fld>
            <a:endParaRPr lang="pt-PT"/>
          </a:p>
        </p:txBody>
      </p:sp>
    </p:spTree>
    <p:extLst>
      <p:ext uri="{BB962C8B-B14F-4D97-AF65-F5344CB8AC3E}">
        <p14:creationId xmlns:p14="http://schemas.microsoft.com/office/powerpoint/2010/main" val="63702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connection or data point is a potential anomaly if its distance to the nearest centroid exceeds a given threshold. For this anomaly detector, the threshold was defined as the 100th-farthest data point. The value of the distance, in this case, for k=210 is ≈4623.41</a:t>
            </a:r>
          </a:p>
          <a:p>
            <a:r>
              <a:rPr lang="en-US" dirty="0"/>
              <a:t>Some of the results found might not be obvious to a data scientist on why a given result is a potential anomaly. However, in this case, the connection has a value of 69 for the </a:t>
            </a:r>
            <a:r>
              <a:rPr lang="en-US" dirty="0" err="1"/>
              <a:t>dst_host_count</a:t>
            </a:r>
            <a:r>
              <a:rPr lang="en-US" dirty="0"/>
              <a:t> feature (69 connections to different hosts), even though it’s labelled as a normal connection. It was also possible to verify that, out of the 4.9 million connections present in the dataset, only 100 are potential anomalies, roughly 0.00002%. Obviously, given a lower threshold value the number of potential anomalies might be greater</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13</a:t>
            </a:fld>
            <a:endParaRPr lang="pt-PT"/>
          </a:p>
        </p:txBody>
      </p:sp>
    </p:spTree>
    <p:extLst>
      <p:ext uri="{BB962C8B-B14F-4D97-AF65-F5344CB8AC3E}">
        <p14:creationId xmlns:p14="http://schemas.microsoft.com/office/powerpoint/2010/main" val="223893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computed silhouette score for this experiment, with k=120, is≈0.5025 which isn’t horrible but isn’t good either. For the Bisecting </a:t>
            </a:r>
            <a:r>
              <a:rPr lang="en-US" dirty="0" err="1"/>
              <a:t>KMeans</a:t>
            </a:r>
            <a:r>
              <a:rPr lang="en-US" dirty="0"/>
              <a:t> model, the full dataset was used. Albeit very computationally expensive, it’s still much faster than Gaussian Mixture Model. The computed silhouette score for this experiment, with k=120, is≈0.4842 which is even worse than the previous experience. Reasons for these scores were not explored and it might be due to multiple reasons. The value of k might not have been a good one, the random seed picked for initialization was not appropriate, or there are simply too many dimensions for the algorithms to be effective (especially in Gaussian Mixture). At least the Gaussian Mixture model should have provided better clustering considering it does not assume clusters spherical like </a:t>
            </a:r>
            <a:r>
              <a:rPr lang="en-US" dirty="0" err="1"/>
              <a:t>KMeans</a:t>
            </a:r>
            <a:r>
              <a:rPr lang="en-US" dirty="0"/>
              <a:t>. Moreover, maybe it does in other conditions.</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14</a:t>
            </a:fld>
            <a:endParaRPr lang="pt-PT"/>
          </a:p>
        </p:txBody>
      </p:sp>
    </p:spTree>
    <p:extLst>
      <p:ext uri="{BB962C8B-B14F-4D97-AF65-F5344CB8AC3E}">
        <p14:creationId xmlns:p14="http://schemas.microsoft.com/office/powerpoint/2010/main" val="248433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essence of the problem described in this project, anomaly detection, is perfectly captured by the nature of clustering solutions like </a:t>
            </a:r>
            <a:r>
              <a:rPr lang="en-US" dirty="0" err="1"/>
              <a:t>KMeans</a:t>
            </a:r>
            <a:r>
              <a:rPr lang="en-US" dirty="0"/>
              <a:t> since these ultimately group data points into clusters. Any data point not inside the distance threshold of the cluster may be considered an anomaly. Picking a good value of k is one of the most important tasks that a data scientist must do when implementing a clustering solution. A value of k that is too high, in the limit, will provide a cluster for each data point while a value of k that is too low will increase the average diameter of the clusters and potentially group unrelated data points in the same cluster. Using cluster evaluating methods like the elbow graph, entropy score and the silhouette coefficient allow to get a better sense of how many clusters should be used. In problems like this, feature normalization also plays a big role since that step alone can completely change the output of a clustering pipeline, as seen previously. It decreases the cost (distance between data points) and prevents some features from drowning out other features. With the aid of visualization tools and PCA it’s also possible to see the distribution of the data, the most relevant features and how data points are clustered. It is also possible to verify that it’s relatively easy and relatively fast to cluster millions of data points using a vanilla </a:t>
            </a:r>
            <a:r>
              <a:rPr lang="en-US" dirty="0" err="1"/>
              <a:t>KMeans</a:t>
            </a:r>
            <a:r>
              <a:rPr lang="en-US" dirty="0"/>
              <a:t> algorithm implementation, at least when comparing with other algorithms like Gaussian Mixture or Bisecting </a:t>
            </a:r>
            <a:r>
              <a:rPr lang="en-US" dirty="0" err="1"/>
              <a:t>KMeans</a:t>
            </a:r>
            <a:r>
              <a:rPr lang="en-US"/>
              <a:t>. </a:t>
            </a:r>
            <a:endParaRPr lang="en-US" dirty="0"/>
          </a:p>
          <a:p>
            <a:endParaRPr lang="en-US" dirty="0"/>
          </a:p>
          <a:p>
            <a:r>
              <a:rPr lang="en-US" dirty="0"/>
              <a:t>With all this being said, the dataset can still be processed in many ways. While it was almost exclusively processed using </a:t>
            </a:r>
            <a:r>
              <a:rPr lang="en-US" dirty="0" err="1"/>
              <a:t>KMeans</a:t>
            </a:r>
            <a:r>
              <a:rPr lang="en-US" dirty="0"/>
              <a:t> with Euclidean distance by default, another distance measure like Manhattan-distance, implemented by k-medians, could be used, even though it’s not supported by Spark. Spark only supports Euclidian and Cosine distances, the latter one being used for textual problems. Given more time and computational resources, deeper investigation could be made involving Gaussian Mixture model and other algorithms.</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15</a:t>
            </a:fld>
            <a:endParaRPr lang="pt-PT"/>
          </a:p>
        </p:txBody>
      </p:sp>
    </p:spTree>
    <p:extLst>
      <p:ext uri="{BB962C8B-B14F-4D97-AF65-F5344CB8AC3E}">
        <p14:creationId xmlns:p14="http://schemas.microsoft.com/office/powerpoint/2010/main" val="158202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previously mentioned, the algorithm used for solving this problem is K-means clustering, an unsupervised learning technique and one of the most popular clustering algorithms. This algorithm tries to find k clusters in a dataset, a hyperparameter given by the data scientist trying to solve the problem. Finding a good value for k is one of the main points of this project and it allows for grouping of connections based on their type. Any connection not close to one of these groups/clusters is a potential anomaly in the dataset.</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2</a:t>
            </a:fld>
            <a:endParaRPr lang="pt-PT"/>
          </a:p>
        </p:txBody>
      </p:sp>
    </p:spTree>
    <p:extLst>
      <p:ext uri="{BB962C8B-B14F-4D97-AF65-F5344CB8AC3E}">
        <p14:creationId xmlns:p14="http://schemas.microsoft.com/office/powerpoint/2010/main" val="394512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K-means clustering requires numeric features, these either must be dropped or transformed into nonnumeric features. For now, features like “</a:t>
            </a:r>
            <a:r>
              <a:rPr lang="en-US" dirty="0" err="1"/>
              <a:t>protocol_type</a:t>
            </a:r>
            <a:r>
              <a:rPr lang="en-US" dirty="0"/>
              <a:t>” and “service” will be ignored. Using a </a:t>
            </a:r>
            <a:r>
              <a:rPr lang="en-US" dirty="0" err="1"/>
              <a:t>VectorAssembler</a:t>
            </a:r>
            <a:r>
              <a:rPr lang="en-US" dirty="0"/>
              <a:t> to create a feature vector, a standard </a:t>
            </a:r>
            <a:r>
              <a:rPr lang="en-US" dirty="0" err="1"/>
              <a:t>KMeans</a:t>
            </a:r>
            <a:r>
              <a:rPr lang="en-US" dirty="0"/>
              <a:t> implementation to create the model and setting these as stages for a Pipeline it’s possible to run a simple clustering task. With no processing, besides dropping nonnumeric features, we get the following results:</a:t>
            </a:r>
          </a:p>
          <a:p>
            <a:endParaRPr lang="en-US" dirty="0"/>
          </a:p>
          <a:p>
            <a:r>
              <a:rPr lang="en-US" dirty="0"/>
              <a:t>Only 2 clusters were formed (k=2), which is clearly not enough. Not only that, only one data point was assigned to cluster 1 while all others were assigned to cluster 0. This is an example of bad clustering. Many values of k must be tried in order to have a good clustering. Clustering is considered good if each data point is “near” its closest centroid. The main idea is to minimize the cost, in this case, the sum of squared distances of points to their nearest centroid. </a:t>
            </a:r>
          </a:p>
          <a:p>
            <a:endParaRPr lang="en-US" dirty="0"/>
          </a:p>
          <a:p>
            <a:r>
              <a:rPr lang="en-US" dirty="0"/>
              <a:t>Initially, the following values for k were tried: {20, 40, 60, 80, 100}. The following clustering function was used to compute the training cost for each value of k:</a:t>
            </a:r>
          </a:p>
          <a:p>
            <a:endParaRPr lang="en-US" dirty="0"/>
          </a:p>
          <a:p>
            <a:r>
              <a:rPr lang="en-US" dirty="0"/>
              <a:t>The score is now lower across the board. In any case, the goal is to find a value of k, which by increasing it stops reducing the training cost substantially. This will provide the best clustering / computation cost ratio</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4</a:t>
            </a:fld>
            <a:endParaRPr lang="pt-PT"/>
          </a:p>
        </p:txBody>
      </p:sp>
    </p:spTree>
    <p:extLst>
      <p:ext uri="{BB962C8B-B14F-4D97-AF65-F5344CB8AC3E}">
        <p14:creationId xmlns:p14="http://schemas.microsoft.com/office/powerpoint/2010/main" val="3682367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many machine learning algorithms, feature normalization can be very useful for clustering since it improves the numerical stability of the model and it changes the numeric distances between the nodes. Each feature value is converted to standard score using the formula</a:t>
            </a:r>
          </a:p>
          <a:p>
            <a:r>
              <a:rPr lang="en-US" dirty="0"/>
              <a:t>Where µ is the mean of the feature’s value and σ is the standard deviation. Feature normalization can be applied programmatically by using the </a:t>
            </a:r>
            <a:r>
              <a:rPr lang="en-US" dirty="0" err="1"/>
              <a:t>StandardScaler</a:t>
            </a:r>
            <a:r>
              <a:rPr lang="en-US" dirty="0"/>
              <a:t> class. After adding the </a:t>
            </a:r>
            <a:r>
              <a:rPr lang="en-US" dirty="0" err="1"/>
              <a:t>StandardScaler</a:t>
            </a:r>
            <a:r>
              <a:rPr lang="en-US" dirty="0"/>
              <a:t> to the clustering pipeline, the same test can be run with higher values of k</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5</a:t>
            </a:fld>
            <a:endParaRPr lang="pt-PT"/>
          </a:p>
        </p:txBody>
      </p:sp>
    </p:spTree>
    <p:extLst>
      <p:ext uri="{BB962C8B-B14F-4D97-AF65-F5344CB8AC3E}">
        <p14:creationId xmlns:p14="http://schemas.microsoft.com/office/powerpoint/2010/main" val="115335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nonnumeric features like “</a:t>
            </a:r>
            <a:r>
              <a:rPr lang="en-US" dirty="0" err="1"/>
              <a:t>protocol_type</a:t>
            </a:r>
            <a:r>
              <a:rPr lang="en-US" dirty="0"/>
              <a:t>” and “service” that were dropped before should be used since they provide valuable information. However, since </a:t>
            </a:r>
            <a:r>
              <a:rPr lang="en-US" dirty="0" err="1"/>
              <a:t>KMeans</a:t>
            </a:r>
            <a:r>
              <a:rPr lang="en-US" dirty="0"/>
              <a:t> clustering does not support nonnumeric features they must be transformed into numeric features. Using a </a:t>
            </a:r>
            <a:r>
              <a:rPr lang="en-US" dirty="0" err="1"/>
              <a:t>StringIndexer</a:t>
            </a:r>
            <a:r>
              <a:rPr lang="en-US" dirty="0"/>
              <a:t> and an </a:t>
            </a:r>
            <a:r>
              <a:rPr lang="en-US" dirty="0" err="1"/>
              <a:t>OneHotEncoder</a:t>
            </a:r>
            <a:r>
              <a:rPr lang="en-US" dirty="0"/>
              <a:t> it’s possible to perform this transformation and encode each of the new numeric values into a vector. This small pipeline was incorporated in the main clustering function as follows:</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6</a:t>
            </a:fld>
            <a:endParaRPr lang="pt-PT"/>
          </a:p>
        </p:txBody>
      </p:sp>
    </p:spTree>
    <p:extLst>
      <p:ext uri="{BB962C8B-B14F-4D97-AF65-F5344CB8AC3E}">
        <p14:creationId xmlns:p14="http://schemas.microsoft.com/office/powerpoint/2010/main" val="387734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 labelled with the same value, for example, “</a:t>
            </a:r>
            <a:r>
              <a:rPr lang="en-US" dirty="0" err="1"/>
              <a:t>smurf</a:t>
            </a:r>
            <a:r>
              <a:rPr lang="en-US" dirty="0"/>
              <a:t>” should end up in one or two clusters. A good clustering should not group together points with many different labels. This is the principle of homogeneity. A weighted average of entropy can be used as a cluster score because it will validate the quality of the produced clusters. Low entropy means more homogeneity in the clusters. </a:t>
            </a:r>
          </a:p>
          <a:p>
            <a:r>
              <a:rPr lang="en-US" dirty="0"/>
              <a:t>Where S is represented by the result variable and 𝑃𝑖 is the probability derived by the fraction of 𝑣𝑖 and n (the sum of label counts).</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7</a:t>
            </a:fld>
            <a:endParaRPr lang="pt-PT"/>
          </a:p>
        </p:txBody>
      </p:sp>
    </p:spTree>
    <p:extLst>
      <p:ext uri="{BB962C8B-B14F-4D97-AF65-F5344CB8AC3E}">
        <p14:creationId xmlns:p14="http://schemas.microsoft.com/office/powerpoint/2010/main" val="138639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approach for the project consisted of using different values of k, that is, different numbers of clusters in multiple experiences to figure out the cost associated with it. The lower the cost(the sum of squared distances of points to their nearest </a:t>
            </a:r>
            <a:r>
              <a:rPr lang="en-US" dirty="0" err="1"/>
              <a:t>centre</a:t>
            </a:r>
            <a:r>
              <a:rPr lang="en-US" dirty="0"/>
              <a:t>) for a value k, the better the value. Typically, a greater value of k produces lower cost. However, it’s more computationally expensive so the goal was to pick a value of k where the cost started decreasing less, or not decreasing at all. This was easier to notice with an elbow graph. However, this approach is not completely reliable. As such, a more sophisticated approach used for picking a value for k is the silhouette coefficient. It contrasts the average distance to elements in the same cluster with the average distance to elements in other clusters. The silhouette value ranges from -1 to 1 where a value closer to 1 indicates that the objects are well clustered and a value closer to -1 might indicate poor clustering configuration or presence of outliers, meaning, excessive number of clusters or not enough clusters. </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8</a:t>
            </a:fld>
            <a:endParaRPr lang="pt-PT"/>
          </a:p>
        </p:txBody>
      </p:sp>
    </p:spTree>
    <p:extLst>
      <p:ext uri="{BB962C8B-B14F-4D97-AF65-F5344CB8AC3E}">
        <p14:creationId xmlns:p14="http://schemas.microsoft.com/office/powerpoint/2010/main" val="875388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models were also applied, namely, Gaussian Mixture and Bisecting </a:t>
            </a:r>
            <a:r>
              <a:rPr lang="en-US" dirty="0" err="1"/>
              <a:t>KMeans</a:t>
            </a:r>
            <a:r>
              <a:rPr lang="en-US" dirty="0"/>
              <a:t>. However, these models are very computationally expensive and only one value of k was used for the experiment, which is 120. The previously defined clustering evaluator was used to measure the performance of both the algorithms For the Gaussian Mixture model, given it’s an extremely slow algorithm, only 1% of the dataset was used, about 50.000 connections which is more than enough data for clustering. </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9</a:t>
            </a:fld>
            <a:endParaRPr lang="pt-PT"/>
          </a:p>
        </p:txBody>
      </p:sp>
    </p:spTree>
    <p:extLst>
      <p:ext uri="{BB962C8B-B14F-4D97-AF65-F5344CB8AC3E}">
        <p14:creationId xmlns:p14="http://schemas.microsoft.com/office/powerpoint/2010/main" val="404048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PCA (Principal Component Analysis), it’s possible to have a better understanding of the data and the features that have a greater weight on calculations. Since visualization is not possible using a Spark </a:t>
            </a:r>
            <a:r>
              <a:rPr lang="en-US" dirty="0" err="1"/>
              <a:t>DataFrame</a:t>
            </a:r>
            <a:r>
              <a:rPr lang="en-US" dirty="0"/>
              <a:t> and it’s not feasible to pull 4.9 million records to a non-distributed Pandas </a:t>
            </a:r>
            <a:r>
              <a:rPr lang="en-US" dirty="0" err="1"/>
              <a:t>DataFrame</a:t>
            </a:r>
            <a:r>
              <a:rPr lang="en-US" dirty="0"/>
              <a:t> only a sample of 1% (about 50.000 records) was used</a:t>
            </a:r>
          </a:p>
          <a:p>
            <a:r>
              <a:rPr lang="en-US" dirty="0"/>
              <a:t>This L-Shape makes sense since the features </a:t>
            </a:r>
            <a:r>
              <a:rPr lang="en-US" dirty="0" err="1"/>
              <a:t>src_bytes</a:t>
            </a:r>
            <a:r>
              <a:rPr lang="en-US" dirty="0"/>
              <a:t> and </a:t>
            </a:r>
            <a:r>
              <a:rPr lang="en-US" dirty="0" err="1"/>
              <a:t>dst_bytes</a:t>
            </a:r>
            <a:r>
              <a:rPr lang="en-US" dirty="0"/>
              <a:t> have values that are on a much larger scale than the other features, which have values 0 or 1. This also means that features must be normalized.</a:t>
            </a:r>
            <a:endParaRPr lang="en-GB" dirty="0"/>
          </a:p>
        </p:txBody>
      </p:sp>
      <p:sp>
        <p:nvSpPr>
          <p:cNvPr id="4" name="Slide Number Placeholder 3"/>
          <p:cNvSpPr>
            <a:spLocks noGrp="1"/>
          </p:cNvSpPr>
          <p:nvPr>
            <p:ph type="sldNum" sz="quarter" idx="5"/>
          </p:nvPr>
        </p:nvSpPr>
        <p:spPr/>
        <p:txBody>
          <a:bodyPr/>
          <a:lstStyle/>
          <a:p>
            <a:fld id="{D0112286-3E9E-4FF6-83E2-D6A8F409F0CA}" type="slidenum">
              <a:rPr lang="pt-PT" smtClean="0"/>
              <a:t>11</a:t>
            </a:fld>
            <a:endParaRPr lang="pt-PT"/>
          </a:p>
        </p:txBody>
      </p:sp>
    </p:spTree>
    <p:extLst>
      <p:ext uri="{BB962C8B-B14F-4D97-AF65-F5344CB8AC3E}">
        <p14:creationId xmlns:p14="http://schemas.microsoft.com/office/powerpoint/2010/main" val="48369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E144-EDA5-4210-8AC0-99BAA0C52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384F8537-76E1-479B-A3AE-3797BDAA1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A9C08EB8-D42B-4698-9B1D-76C3FBCB25C6}"/>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E65E1428-C52A-4FFE-9922-A5DFFAEEE7D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CA401812-28C8-4459-AAF3-7BE15D5142EA}"/>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205757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66A0-EC5F-4B0D-A30E-F8FAE7A5F23C}"/>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1C5D8714-0BC1-4D4D-B85F-EA76D34FA4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6B79283-EAEB-48A1-A3F2-12217DF7D15A}"/>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3D9AF271-CA79-4302-9E8D-DCA5150E7EA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9D9406BA-0345-4515-98A2-897B620919B5}"/>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185080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11FC4-BCD4-4ECD-980D-24B3DF93C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C3CA7BD3-B270-440B-BD7A-DC7D89ACB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60B20057-6C65-4788-A89C-C6204594E2A2}"/>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36D08AD2-DF05-4E0D-A131-64B77EE81C38}"/>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5AC9ED05-70C0-4B3B-8712-7987C3CB45C5}"/>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386826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582-EA65-4F5A-8E2A-47C83BCBBB75}"/>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06606E5B-6F8E-439F-890A-09DECE644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14DC4374-D047-4071-A461-DBCE3A397366}"/>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D03B48F3-5796-44E5-A89C-C4E796DD197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CEE93505-89DB-4423-BA41-1D00D67FC61C}"/>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11199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2CC-2154-480F-8C5B-7A84DAA3F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5A75AA82-109B-427C-B62E-ED533ECEA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20C35-F9A1-4F4A-B5B1-638519B75924}"/>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5369826D-4ADB-4A7B-A344-411FE61433F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5D13094-C24C-40FE-A74F-E6F721AA4303}"/>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108236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62C0-5734-4FB0-ADDA-906D5314F171}"/>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456CA265-3FE2-4754-9E0B-0548D3148C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37D035DD-CE22-44D6-8727-0F6D7FFF68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4B070176-9D6D-4B57-A384-071B78CBB2EF}"/>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6" name="Footer Placeholder 5">
            <a:extLst>
              <a:ext uri="{FF2B5EF4-FFF2-40B4-BE49-F238E27FC236}">
                <a16:creationId xmlns:a16="http://schemas.microsoft.com/office/drawing/2014/main" id="{869DD3F2-E950-42CF-AEB7-F1C74793C496}"/>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211923EA-9D18-480C-A5B8-9B1C4575F3EF}"/>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42886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528E-D7C7-4E24-8644-1FCFEBDAA45C}"/>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9F7BDF73-C027-4FD3-9172-2E907CD41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B57C1-71E6-4442-BA66-345F7512C1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3E1061FD-4B7D-4470-B492-B6BEAC070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F4009-9716-4AD4-94D3-7C3042EA2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57206BA2-E831-4B74-8342-ECBCDF31E2A5}"/>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8" name="Footer Placeholder 7">
            <a:extLst>
              <a:ext uri="{FF2B5EF4-FFF2-40B4-BE49-F238E27FC236}">
                <a16:creationId xmlns:a16="http://schemas.microsoft.com/office/drawing/2014/main" id="{37306446-2939-4824-BA44-8234E82C5A5D}"/>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6BF6FFA5-F9B8-4820-A550-32C1AAA92EBD}"/>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59519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A50D-A1C8-42D6-8B4C-446680673669}"/>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9B57C991-C25C-48C4-B641-444E4FEC1EFC}"/>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4" name="Footer Placeholder 3">
            <a:extLst>
              <a:ext uri="{FF2B5EF4-FFF2-40B4-BE49-F238E27FC236}">
                <a16:creationId xmlns:a16="http://schemas.microsoft.com/office/drawing/2014/main" id="{29BB948E-BB1D-4429-BC9B-9F11268BA3F2}"/>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80662FFF-8C07-4B73-BE11-32FC9C86493E}"/>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260318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0F637-856B-4F56-8552-1C1457C352FE}"/>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3" name="Footer Placeholder 2">
            <a:extLst>
              <a:ext uri="{FF2B5EF4-FFF2-40B4-BE49-F238E27FC236}">
                <a16:creationId xmlns:a16="http://schemas.microsoft.com/office/drawing/2014/main" id="{8B9181FA-BAFF-4D00-A48F-9FB315F093F9}"/>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0B0A2B4C-42A8-412F-B56C-954346B701D0}"/>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167049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CF9-55A8-4EA3-A0D3-6AB48EDDC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74F37046-8939-4F10-BE2F-89CEACC5F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C80EED8F-2D75-4C7B-8673-D4A91E555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E4C42-24B7-49FD-945C-C3B6840436DB}"/>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6" name="Footer Placeholder 5">
            <a:extLst>
              <a:ext uri="{FF2B5EF4-FFF2-40B4-BE49-F238E27FC236}">
                <a16:creationId xmlns:a16="http://schemas.microsoft.com/office/drawing/2014/main" id="{D8835BF0-EEAF-42E3-BAE4-AD85225F3BC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588DEFCD-1F2B-48A0-AE91-15EAF42C29B0}"/>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71039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FB2D-446F-4A85-80F1-9BBD6B89E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5BB45151-5009-414B-9AC5-B98103647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41C8BAE2-AC01-4886-A1F2-F3581FA45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A810F-6909-428B-ABB8-3057BEDEE095}"/>
              </a:ext>
            </a:extLst>
          </p:cNvPr>
          <p:cNvSpPr>
            <a:spLocks noGrp="1"/>
          </p:cNvSpPr>
          <p:nvPr>
            <p:ph type="dt" sz="half" idx="10"/>
          </p:nvPr>
        </p:nvSpPr>
        <p:spPr/>
        <p:txBody>
          <a:bodyPr/>
          <a:lstStyle/>
          <a:p>
            <a:fld id="{FC844D8D-4494-4DD4-914B-26648200F80F}" type="datetimeFigureOut">
              <a:rPr lang="pt-PT" smtClean="0"/>
              <a:t>16/01/2020</a:t>
            </a:fld>
            <a:endParaRPr lang="pt-PT"/>
          </a:p>
        </p:txBody>
      </p:sp>
      <p:sp>
        <p:nvSpPr>
          <p:cNvPr id="6" name="Footer Placeholder 5">
            <a:extLst>
              <a:ext uri="{FF2B5EF4-FFF2-40B4-BE49-F238E27FC236}">
                <a16:creationId xmlns:a16="http://schemas.microsoft.com/office/drawing/2014/main" id="{25534A4A-4A63-49AC-83D1-1AB29CA551D6}"/>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F77F88A-F35A-4C2A-8E0B-D0FD56CF6456}"/>
              </a:ext>
            </a:extLst>
          </p:cNvPr>
          <p:cNvSpPr>
            <a:spLocks noGrp="1"/>
          </p:cNvSpPr>
          <p:nvPr>
            <p:ph type="sldNum" sz="quarter" idx="12"/>
          </p:nvPr>
        </p:nvSpPr>
        <p:spPr/>
        <p:txBody>
          <a:bodyPr/>
          <a:lstStyle/>
          <a:p>
            <a:fld id="{B5B42EBD-297A-4640-905D-D602CC6F61D5}" type="slidenum">
              <a:rPr lang="pt-PT" smtClean="0"/>
              <a:t>‹#›</a:t>
            </a:fld>
            <a:endParaRPr lang="pt-PT"/>
          </a:p>
        </p:txBody>
      </p:sp>
    </p:spTree>
    <p:extLst>
      <p:ext uri="{BB962C8B-B14F-4D97-AF65-F5344CB8AC3E}">
        <p14:creationId xmlns:p14="http://schemas.microsoft.com/office/powerpoint/2010/main" val="114624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1D24C-DF94-41A8-B1FD-C3D40BDB4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CF27A633-2327-4B10-B070-D7E4FB0CA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5A1324AA-0704-4D04-B382-3B0B16DD3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44D8D-4494-4DD4-914B-26648200F80F}" type="datetimeFigureOut">
              <a:rPr lang="pt-PT" smtClean="0"/>
              <a:t>16/01/2020</a:t>
            </a:fld>
            <a:endParaRPr lang="pt-PT"/>
          </a:p>
        </p:txBody>
      </p:sp>
      <p:sp>
        <p:nvSpPr>
          <p:cNvPr id="5" name="Footer Placeholder 4">
            <a:extLst>
              <a:ext uri="{FF2B5EF4-FFF2-40B4-BE49-F238E27FC236}">
                <a16:creationId xmlns:a16="http://schemas.microsoft.com/office/drawing/2014/main" id="{CE3F260C-FC96-4D7D-BA77-508242D58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D848BBDF-73EC-4E33-BBD4-0F4F7A51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42EBD-297A-4640-905D-D602CC6F61D5}" type="slidenum">
              <a:rPr lang="pt-PT" smtClean="0"/>
              <a:t>‹#›</a:t>
            </a:fld>
            <a:endParaRPr lang="pt-PT"/>
          </a:p>
        </p:txBody>
      </p:sp>
    </p:spTree>
    <p:extLst>
      <p:ext uri="{BB962C8B-B14F-4D97-AF65-F5344CB8AC3E}">
        <p14:creationId xmlns:p14="http://schemas.microsoft.com/office/powerpoint/2010/main" val="2681560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D381-9072-4D3A-A131-C463BE8E49C8}"/>
              </a:ext>
            </a:extLst>
          </p:cNvPr>
          <p:cNvSpPr>
            <a:spLocks noGrp="1"/>
          </p:cNvSpPr>
          <p:nvPr>
            <p:ph type="ctrTitle"/>
          </p:nvPr>
        </p:nvSpPr>
        <p:spPr>
          <a:xfrm>
            <a:off x="1619250" y="959643"/>
            <a:ext cx="9144000" cy="1281113"/>
          </a:xfrm>
        </p:spPr>
        <p:txBody>
          <a:bodyPr>
            <a:normAutofit fontScale="90000"/>
          </a:bodyPr>
          <a:lstStyle/>
          <a:p>
            <a:r>
              <a:rPr lang="en-US" sz="4400"/>
              <a:t>Anomaly Detection in Network Traffic with K-means Clustering using PySpark</a:t>
            </a:r>
            <a:endParaRPr lang="pt-PT" sz="4400" dirty="0"/>
          </a:p>
        </p:txBody>
      </p:sp>
      <p:sp>
        <p:nvSpPr>
          <p:cNvPr id="3" name="Subtitle 2">
            <a:extLst>
              <a:ext uri="{FF2B5EF4-FFF2-40B4-BE49-F238E27FC236}">
                <a16:creationId xmlns:a16="http://schemas.microsoft.com/office/drawing/2014/main" id="{22F1F30F-7839-413A-A880-84F7025D0D4F}"/>
              </a:ext>
            </a:extLst>
          </p:cNvPr>
          <p:cNvSpPr>
            <a:spLocks noGrp="1"/>
          </p:cNvSpPr>
          <p:nvPr>
            <p:ph type="subTitle" idx="1"/>
          </p:nvPr>
        </p:nvSpPr>
        <p:spPr>
          <a:xfrm>
            <a:off x="1619250" y="2577059"/>
            <a:ext cx="9144000" cy="547881"/>
          </a:xfrm>
        </p:spPr>
        <p:txBody>
          <a:bodyPr/>
          <a:lstStyle/>
          <a:p>
            <a:r>
              <a:rPr lang="pt-PT"/>
              <a:t>Algorithms for Big Data</a:t>
            </a:r>
          </a:p>
          <a:p>
            <a:endParaRPr lang="pt-PT" dirty="0"/>
          </a:p>
        </p:txBody>
      </p:sp>
      <p:sp>
        <p:nvSpPr>
          <p:cNvPr id="4" name="TextBox 3">
            <a:extLst>
              <a:ext uri="{FF2B5EF4-FFF2-40B4-BE49-F238E27FC236}">
                <a16:creationId xmlns:a16="http://schemas.microsoft.com/office/drawing/2014/main" id="{700E5065-2131-454F-8278-5510577FF926}"/>
              </a:ext>
            </a:extLst>
          </p:cNvPr>
          <p:cNvSpPr txBox="1"/>
          <p:nvPr/>
        </p:nvSpPr>
        <p:spPr>
          <a:xfrm>
            <a:off x="1524000" y="5390965"/>
            <a:ext cx="9144000" cy="369332"/>
          </a:xfrm>
          <a:prstGeom prst="rect">
            <a:avLst/>
          </a:prstGeom>
          <a:noFill/>
        </p:spPr>
        <p:txBody>
          <a:bodyPr wrap="square" rtlCol="0">
            <a:spAutoFit/>
          </a:bodyPr>
          <a:lstStyle/>
          <a:p>
            <a:pPr algn="ctr"/>
            <a:r>
              <a:rPr lang="pt-PT"/>
              <a:t>Tiago Filipe Martinho Soares</a:t>
            </a:r>
            <a:endParaRPr lang="pt-PT" dirty="0"/>
          </a:p>
        </p:txBody>
      </p:sp>
      <p:pic>
        <p:nvPicPr>
          <p:cNvPr id="5" name="Picture 4">
            <a:extLst>
              <a:ext uri="{FF2B5EF4-FFF2-40B4-BE49-F238E27FC236}">
                <a16:creationId xmlns:a16="http://schemas.microsoft.com/office/drawing/2014/main" id="{DF0C94B3-E5F6-4C21-BEC0-D2D0E2433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6862" y="3429000"/>
            <a:ext cx="1524740" cy="1524740"/>
          </a:xfrm>
          <a:prstGeom prst="rect">
            <a:avLst/>
          </a:prstGeom>
        </p:spPr>
      </p:pic>
    </p:spTree>
    <p:extLst>
      <p:ext uri="{BB962C8B-B14F-4D97-AF65-F5344CB8AC3E}">
        <p14:creationId xmlns:p14="http://schemas.microsoft.com/office/powerpoint/2010/main" val="73704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BB7C6E-32F7-42E0-A9C6-A1E8AB93D63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Results analysis and discussion</a:t>
            </a:r>
          </a:p>
        </p:txBody>
      </p:sp>
    </p:spTree>
    <p:extLst>
      <p:ext uri="{BB962C8B-B14F-4D97-AF65-F5344CB8AC3E}">
        <p14:creationId xmlns:p14="http://schemas.microsoft.com/office/powerpoint/2010/main" val="83129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en-US" dirty="0"/>
              <a:t>Using PCA for visualization</a:t>
            </a:r>
            <a:endParaRPr lang="pt-PT" dirty="0"/>
          </a:p>
        </p:txBody>
      </p:sp>
      <p:pic>
        <p:nvPicPr>
          <p:cNvPr id="7" name="Picture 6">
            <a:extLst>
              <a:ext uri="{FF2B5EF4-FFF2-40B4-BE49-F238E27FC236}">
                <a16:creationId xmlns:a16="http://schemas.microsoft.com/office/drawing/2014/main" id="{9C933F4C-6199-46B7-8C3C-1594EB57EB16}"/>
              </a:ext>
            </a:extLst>
          </p:cNvPr>
          <p:cNvPicPr>
            <a:picLocks noChangeAspect="1"/>
          </p:cNvPicPr>
          <p:nvPr/>
        </p:nvPicPr>
        <p:blipFill>
          <a:blip r:embed="rId3"/>
          <a:stretch>
            <a:fillRect/>
          </a:stretch>
        </p:blipFill>
        <p:spPr>
          <a:xfrm>
            <a:off x="8013357" y="1928709"/>
            <a:ext cx="3630641" cy="3562261"/>
          </a:xfrm>
          <a:prstGeom prst="rect">
            <a:avLst/>
          </a:prstGeom>
        </p:spPr>
      </p:pic>
      <p:pic>
        <p:nvPicPr>
          <p:cNvPr id="8" name="Picture 7">
            <a:extLst>
              <a:ext uri="{FF2B5EF4-FFF2-40B4-BE49-F238E27FC236}">
                <a16:creationId xmlns:a16="http://schemas.microsoft.com/office/drawing/2014/main" id="{7421196F-B698-4E19-B52B-0D8FC30E8B2C}"/>
              </a:ext>
            </a:extLst>
          </p:cNvPr>
          <p:cNvPicPr>
            <a:picLocks noChangeAspect="1"/>
          </p:cNvPicPr>
          <p:nvPr/>
        </p:nvPicPr>
        <p:blipFill>
          <a:blip r:embed="rId4"/>
          <a:stretch>
            <a:fillRect/>
          </a:stretch>
        </p:blipFill>
        <p:spPr>
          <a:xfrm>
            <a:off x="352717" y="2000143"/>
            <a:ext cx="3598244" cy="3562261"/>
          </a:xfrm>
          <a:prstGeom prst="rect">
            <a:avLst/>
          </a:prstGeom>
        </p:spPr>
      </p:pic>
      <p:pic>
        <p:nvPicPr>
          <p:cNvPr id="9" name="Picture 8">
            <a:extLst>
              <a:ext uri="{FF2B5EF4-FFF2-40B4-BE49-F238E27FC236}">
                <a16:creationId xmlns:a16="http://schemas.microsoft.com/office/drawing/2014/main" id="{00B06762-1218-497C-9AB8-44044FD1011F}"/>
              </a:ext>
            </a:extLst>
          </p:cNvPr>
          <p:cNvPicPr>
            <a:picLocks noChangeAspect="1"/>
          </p:cNvPicPr>
          <p:nvPr/>
        </p:nvPicPr>
        <p:blipFill>
          <a:blip r:embed="rId5"/>
          <a:stretch>
            <a:fillRect/>
          </a:stretch>
        </p:blipFill>
        <p:spPr>
          <a:xfrm>
            <a:off x="4048048" y="2000143"/>
            <a:ext cx="3616508" cy="3562261"/>
          </a:xfrm>
          <a:prstGeom prst="rect">
            <a:avLst/>
          </a:prstGeom>
        </p:spPr>
      </p:pic>
      <p:sp>
        <p:nvSpPr>
          <p:cNvPr id="10" name="TextBox 9">
            <a:extLst>
              <a:ext uri="{FF2B5EF4-FFF2-40B4-BE49-F238E27FC236}">
                <a16:creationId xmlns:a16="http://schemas.microsoft.com/office/drawing/2014/main" id="{3B2DA94C-A4E9-48F1-9B8D-80AF856C21FA}"/>
              </a:ext>
            </a:extLst>
          </p:cNvPr>
          <p:cNvSpPr txBox="1"/>
          <p:nvPr/>
        </p:nvSpPr>
        <p:spPr>
          <a:xfrm>
            <a:off x="1477850" y="5767119"/>
            <a:ext cx="1911778" cy="267169"/>
          </a:xfrm>
          <a:prstGeom prst="rect">
            <a:avLst/>
          </a:prstGeom>
          <a:noFill/>
        </p:spPr>
        <p:txBody>
          <a:bodyPr wrap="square" rtlCol="0">
            <a:normAutofit fontScale="92500" lnSpcReduction="20000"/>
          </a:bodyPr>
          <a:lstStyle/>
          <a:p>
            <a:pPr algn="ctr">
              <a:spcAft>
                <a:spcPts val="600"/>
              </a:spcAft>
            </a:pPr>
            <a:r>
              <a:rPr lang="en-GB" sz="1400" dirty="0"/>
              <a:t>Pre-normalization</a:t>
            </a:r>
          </a:p>
        </p:txBody>
      </p:sp>
      <p:sp>
        <p:nvSpPr>
          <p:cNvPr id="11" name="TextBox 10">
            <a:extLst>
              <a:ext uri="{FF2B5EF4-FFF2-40B4-BE49-F238E27FC236}">
                <a16:creationId xmlns:a16="http://schemas.microsoft.com/office/drawing/2014/main" id="{6B13ECDE-D13E-48FC-96B8-41AD9277640C}"/>
              </a:ext>
            </a:extLst>
          </p:cNvPr>
          <p:cNvSpPr txBox="1"/>
          <p:nvPr/>
        </p:nvSpPr>
        <p:spPr>
          <a:xfrm>
            <a:off x="4590524" y="5728991"/>
            <a:ext cx="3074032" cy="305297"/>
          </a:xfrm>
          <a:prstGeom prst="rect">
            <a:avLst/>
          </a:prstGeom>
          <a:noFill/>
        </p:spPr>
        <p:txBody>
          <a:bodyPr wrap="square" rtlCol="0">
            <a:normAutofit/>
          </a:bodyPr>
          <a:lstStyle/>
          <a:p>
            <a:pPr algn="ctr">
              <a:spcAft>
                <a:spcPts val="600"/>
              </a:spcAft>
            </a:pPr>
            <a:r>
              <a:rPr lang="en-GB" sz="1400" dirty="0"/>
              <a:t>Post-normalization</a:t>
            </a:r>
          </a:p>
        </p:txBody>
      </p:sp>
      <p:sp>
        <p:nvSpPr>
          <p:cNvPr id="12" name="TextBox 11">
            <a:extLst>
              <a:ext uri="{FF2B5EF4-FFF2-40B4-BE49-F238E27FC236}">
                <a16:creationId xmlns:a16="http://schemas.microsoft.com/office/drawing/2014/main" id="{FF2EF4EB-BEE2-4CF6-8316-0678511DB7DB}"/>
              </a:ext>
            </a:extLst>
          </p:cNvPr>
          <p:cNvSpPr txBox="1"/>
          <p:nvPr/>
        </p:nvSpPr>
        <p:spPr>
          <a:xfrm>
            <a:off x="8462661" y="5728991"/>
            <a:ext cx="3074032" cy="305297"/>
          </a:xfrm>
          <a:prstGeom prst="rect">
            <a:avLst/>
          </a:prstGeom>
          <a:noFill/>
        </p:spPr>
        <p:txBody>
          <a:bodyPr wrap="square" rtlCol="0">
            <a:normAutofit/>
          </a:bodyPr>
          <a:lstStyle/>
          <a:p>
            <a:pPr algn="ctr">
              <a:spcAft>
                <a:spcPts val="600"/>
              </a:spcAft>
            </a:pPr>
            <a:r>
              <a:rPr lang="en-GB" sz="1400" dirty="0"/>
              <a:t>With categorical features</a:t>
            </a:r>
          </a:p>
        </p:txBody>
      </p:sp>
    </p:spTree>
    <p:extLst>
      <p:ext uri="{BB962C8B-B14F-4D97-AF65-F5344CB8AC3E}">
        <p14:creationId xmlns:p14="http://schemas.microsoft.com/office/powerpoint/2010/main" val="32654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a:t>Results of different </a:t>
            </a:r>
            <a:r>
              <a:rPr lang="en-GB"/>
              <a:t>methods</a:t>
            </a:r>
            <a:r>
              <a:rPr lang="pt-PT"/>
              <a:t> for picking k</a:t>
            </a:r>
            <a:endParaRPr lang="pt-PT" dirty="0"/>
          </a:p>
        </p:txBody>
      </p:sp>
      <p:pic>
        <p:nvPicPr>
          <p:cNvPr id="4" name="Picture 3">
            <a:extLst>
              <a:ext uri="{FF2B5EF4-FFF2-40B4-BE49-F238E27FC236}">
                <a16:creationId xmlns:a16="http://schemas.microsoft.com/office/drawing/2014/main" id="{1A9505D6-5F00-4903-B47B-9B3A039F7EFD}"/>
              </a:ext>
            </a:extLst>
          </p:cNvPr>
          <p:cNvPicPr>
            <a:picLocks noChangeAspect="1"/>
          </p:cNvPicPr>
          <p:nvPr/>
        </p:nvPicPr>
        <p:blipFill>
          <a:blip r:embed="rId3"/>
          <a:stretch>
            <a:fillRect/>
          </a:stretch>
        </p:blipFill>
        <p:spPr>
          <a:xfrm>
            <a:off x="7779798" y="2731056"/>
            <a:ext cx="3067050" cy="1971675"/>
          </a:xfrm>
          <a:prstGeom prst="rect">
            <a:avLst/>
          </a:prstGeom>
        </p:spPr>
      </p:pic>
      <p:pic>
        <p:nvPicPr>
          <p:cNvPr id="5" name="Picture 4">
            <a:extLst>
              <a:ext uri="{FF2B5EF4-FFF2-40B4-BE49-F238E27FC236}">
                <a16:creationId xmlns:a16="http://schemas.microsoft.com/office/drawing/2014/main" id="{0675DC92-604D-4216-9C1E-D6110AA7D015}"/>
              </a:ext>
            </a:extLst>
          </p:cNvPr>
          <p:cNvPicPr>
            <a:picLocks noChangeAspect="1"/>
          </p:cNvPicPr>
          <p:nvPr/>
        </p:nvPicPr>
        <p:blipFill>
          <a:blip r:embed="rId4"/>
          <a:stretch>
            <a:fillRect/>
          </a:stretch>
        </p:blipFill>
        <p:spPr>
          <a:xfrm>
            <a:off x="4276725" y="2773919"/>
            <a:ext cx="3105150" cy="1885950"/>
          </a:xfrm>
          <a:prstGeom prst="rect">
            <a:avLst/>
          </a:prstGeom>
        </p:spPr>
      </p:pic>
      <p:pic>
        <p:nvPicPr>
          <p:cNvPr id="6" name="Picture 5">
            <a:extLst>
              <a:ext uri="{FF2B5EF4-FFF2-40B4-BE49-F238E27FC236}">
                <a16:creationId xmlns:a16="http://schemas.microsoft.com/office/drawing/2014/main" id="{39ECA055-BC34-4937-85DA-623787BBB8E7}"/>
              </a:ext>
            </a:extLst>
          </p:cNvPr>
          <p:cNvPicPr>
            <a:picLocks noChangeAspect="1"/>
          </p:cNvPicPr>
          <p:nvPr/>
        </p:nvPicPr>
        <p:blipFill>
          <a:blip r:embed="rId5"/>
          <a:stretch>
            <a:fillRect/>
          </a:stretch>
        </p:blipFill>
        <p:spPr>
          <a:xfrm>
            <a:off x="811752" y="2773919"/>
            <a:ext cx="3067050" cy="1885950"/>
          </a:xfrm>
          <a:prstGeom prst="rect">
            <a:avLst/>
          </a:prstGeom>
        </p:spPr>
      </p:pic>
      <p:sp>
        <p:nvSpPr>
          <p:cNvPr id="7" name="TextBox 6">
            <a:extLst>
              <a:ext uri="{FF2B5EF4-FFF2-40B4-BE49-F238E27FC236}">
                <a16:creationId xmlns:a16="http://schemas.microsoft.com/office/drawing/2014/main" id="{0B020326-B831-4BF7-9FE1-F1A5EFE68F8A}"/>
              </a:ext>
            </a:extLst>
          </p:cNvPr>
          <p:cNvSpPr txBox="1"/>
          <p:nvPr/>
        </p:nvSpPr>
        <p:spPr>
          <a:xfrm>
            <a:off x="1242058" y="4829452"/>
            <a:ext cx="2206438" cy="369332"/>
          </a:xfrm>
          <a:prstGeom prst="rect">
            <a:avLst/>
          </a:prstGeom>
          <a:noFill/>
        </p:spPr>
        <p:txBody>
          <a:bodyPr wrap="none" rtlCol="0">
            <a:spAutoFit/>
          </a:bodyPr>
          <a:lstStyle/>
          <a:p>
            <a:r>
              <a:rPr lang="en-GB" dirty="0"/>
              <a:t>K-means training cost</a:t>
            </a:r>
          </a:p>
        </p:txBody>
      </p:sp>
      <p:sp>
        <p:nvSpPr>
          <p:cNvPr id="9" name="TextBox 8">
            <a:extLst>
              <a:ext uri="{FF2B5EF4-FFF2-40B4-BE49-F238E27FC236}">
                <a16:creationId xmlns:a16="http://schemas.microsoft.com/office/drawing/2014/main" id="{3DD93399-F91A-4A32-837C-300EB86C6A7D}"/>
              </a:ext>
            </a:extLst>
          </p:cNvPr>
          <p:cNvSpPr txBox="1"/>
          <p:nvPr/>
        </p:nvSpPr>
        <p:spPr>
          <a:xfrm>
            <a:off x="5495257" y="4820574"/>
            <a:ext cx="916661" cy="369332"/>
          </a:xfrm>
          <a:prstGeom prst="rect">
            <a:avLst/>
          </a:prstGeom>
          <a:noFill/>
        </p:spPr>
        <p:txBody>
          <a:bodyPr wrap="none" rtlCol="0">
            <a:spAutoFit/>
          </a:bodyPr>
          <a:lstStyle/>
          <a:p>
            <a:r>
              <a:rPr lang="en-GB" dirty="0"/>
              <a:t>Entropy</a:t>
            </a:r>
          </a:p>
        </p:txBody>
      </p:sp>
      <p:sp>
        <p:nvSpPr>
          <p:cNvPr id="10" name="TextBox 9">
            <a:extLst>
              <a:ext uri="{FF2B5EF4-FFF2-40B4-BE49-F238E27FC236}">
                <a16:creationId xmlns:a16="http://schemas.microsoft.com/office/drawing/2014/main" id="{5C56135C-7B43-4922-A227-10E979B16773}"/>
              </a:ext>
            </a:extLst>
          </p:cNvPr>
          <p:cNvSpPr txBox="1"/>
          <p:nvPr/>
        </p:nvSpPr>
        <p:spPr>
          <a:xfrm>
            <a:off x="8224371" y="4829452"/>
            <a:ext cx="2177904" cy="369332"/>
          </a:xfrm>
          <a:prstGeom prst="rect">
            <a:avLst/>
          </a:prstGeom>
          <a:noFill/>
        </p:spPr>
        <p:txBody>
          <a:bodyPr wrap="none" rtlCol="0">
            <a:spAutoFit/>
          </a:bodyPr>
          <a:lstStyle/>
          <a:p>
            <a:r>
              <a:rPr lang="en-GB" dirty="0"/>
              <a:t>Silhouette coefficient</a:t>
            </a:r>
          </a:p>
        </p:txBody>
      </p:sp>
    </p:spTree>
    <p:extLst>
      <p:ext uri="{BB962C8B-B14F-4D97-AF65-F5344CB8AC3E}">
        <p14:creationId xmlns:p14="http://schemas.microsoft.com/office/powerpoint/2010/main" val="328850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Detected</a:t>
            </a:r>
            <a:r>
              <a:rPr lang="pt-PT" dirty="0"/>
              <a:t> </a:t>
            </a:r>
            <a:r>
              <a:rPr lang="pt-PT" dirty="0" err="1"/>
              <a:t>anomalies</a:t>
            </a:r>
            <a:r>
              <a:rPr lang="pt-PT" dirty="0"/>
              <a:t> </a:t>
            </a:r>
            <a:r>
              <a:rPr lang="pt-PT" dirty="0" err="1"/>
              <a:t>with</a:t>
            </a:r>
            <a:r>
              <a:rPr lang="pt-PT" dirty="0"/>
              <a:t> k-</a:t>
            </a:r>
            <a:r>
              <a:rPr lang="pt-PT" dirty="0" err="1"/>
              <a:t>means</a:t>
            </a:r>
            <a:endParaRPr lang="pt-PT" dirty="0"/>
          </a:p>
        </p:txBody>
      </p:sp>
      <p:sp>
        <p:nvSpPr>
          <p:cNvPr id="3" name="TextBox 2">
            <a:extLst>
              <a:ext uri="{FF2B5EF4-FFF2-40B4-BE49-F238E27FC236}">
                <a16:creationId xmlns:a16="http://schemas.microsoft.com/office/drawing/2014/main" id="{33C15E4C-7A59-4B19-86F3-4254399F3461}"/>
              </a:ext>
            </a:extLst>
          </p:cNvPr>
          <p:cNvSpPr txBox="1"/>
          <p:nvPr/>
        </p:nvSpPr>
        <p:spPr>
          <a:xfrm>
            <a:off x="1118586" y="2068497"/>
            <a:ext cx="9969624"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 connection is a potential anomaly if its distance to the nearest centroid exceeds a given threshold, in this case, the 100</a:t>
            </a:r>
            <a:r>
              <a:rPr lang="en-GB" baseline="30000" dirty="0"/>
              <a:t>th</a:t>
            </a:r>
            <a:r>
              <a:rPr lang="en-GB" dirty="0"/>
              <a:t>-farthest data point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100 potential anomalies, roughly 0.00002% of the dataset, were found</a:t>
            </a:r>
          </a:p>
        </p:txBody>
      </p:sp>
      <p:pic>
        <p:nvPicPr>
          <p:cNvPr id="4" name="Picture 3">
            <a:extLst>
              <a:ext uri="{FF2B5EF4-FFF2-40B4-BE49-F238E27FC236}">
                <a16:creationId xmlns:a16="http://schemas.microsoft.com/office/drawing/2014/main" id="{737C9910-5A51-4C1B-9190-5EB3443287B8}"/>
              </a:ext>
            </a:extLst>
          </p:cNvPr>
          <p:cNvPicPr>
            <a:picLocks noChangeAspect="1"/>
          </p:cNvPicPr>
          <p:nvPr/>
        </p:nvPicPr>
        <p:blipFill>
          <a:blip r:embed="rId3"/>
          <a:stretch>
            <a:fillRect/>
          </a:stretch>
        </p:blipFill>
        <p:spPr>
          <a:xfrm>
            <a:off x="1465001" y="3884761"/>
            <a:ext cx="9117274" cy="1041192"/>
          </a:xfrm>
          <a:prstGeom prst="rect">
            <a:avLst/>
          </a:prstGeom>
        </p:spPr>
      </p:pic>
      <p:sp>
        <p:nvSpPr>
          <p:cNvPr id="5" name="TextBox 4">
            <a:extLst>
              <a:ext uri="{FF2B5EF4-FFF2-40B4-BE49-F238E27FC236}">
                <a16:creationId xmlns:a16="http://schemas.microsoft.com/office/drawing/2014/main" id="{15D9368D-6657-44C4-9B65-BB39DEB9C71D}"/>
              </a:ext>
            </a:extLst>
          </p:cNvPr>
          <p:cNvSpPr txBox="1"/>
          <p:nvPr/>
        </p:nvSpPr>
        <p:spPr>
          <a:xfrm>
            <a:off x="4791075" y="5234111"/>
            <a:ext cx="2219325" cy="307777"/>
          </a:xfrm>
          <a:prstGeom prst="rect">
            <a:avLst/>
          </a:prstGeom>
          <a:noFill/>
        </p:spPr>
        <p:txBody>
          <a:bodyPr wrap="square" rtlCol="0">
            <a:spAutoFit/>
          </a:bodyPr>
          <a:lstStyle/>
          <a:p>
            <a:r>
              <a:rPr lang="en-GB" sz="1400" dirty="0"/>
              <a:t>Potential anomaly example</a:t>
            </a:r>
          </a:p>
        </p:txBody>
      </p:sp>
    </p:spTree>
    <p:extLst>
      <p:ext uri="{BB962C8B-B14F-4D97-AF65-F5344CB8AC3E}">
        <p14:creationId xmlns:p14="http://schemas.microsoft.com/office/powerpoint/2010/main" val="379056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Comparison</a:t>
            </a:r>
            <a:r>
              <a:rPr lang="pt-PT" dirty="0"/>
              <a:t> </a:t>
            </a:r>
            <a:r>
              <a:rPr lang="pt-PT" dirty="0" err="1"/>
              <a:t>of</a:t>
            </a:r>
            <a:r>
              <a:rPr lang="pt-PT" dirty="0"/>
              <a:t> </a:t>
            </a:r>
            <a:r>
              <a:rPr lang="pt-PT" dirty="0" err="1"/>
              <a:t>algorithms</a:t>
            </a:r>
            <a:endParaRPr lang="pt-PT" dirty="0"/>
          </a:p>
        </p:txBody>
      </p:sp>
      <p:sp>
        <p:nvSpPr>
          <p:cNvPr id="3" name="TextBox 2">
            <a:extLst>
              <a:ext uri="{FF2B5EF4-FFF2-40B4-BE49-F238E27FC236}">
                <a16:creationId xmlns:a16="http://schemas.microsoft.com/office/drawing/2014/main" id="{CE2A7862-6F30-40EA-9874-0495EADA9381}"/>
              </a:ext>
            </a:extLst>
          </p:cNvPr>
          <p:cNvSpPr txBox="1"/>
          <p:nvPr/>
        </p:nvSpPr>
        <p:spPr>
          <a:xfrm>
            <a:off x="838200" y="2272683"/>
            <a:ext cx="10200443" cy="2031325"/>
          </a:xfrm>
          <a:prstGeom prst="rect">
            <a:avLst/>
          </a:prstGeom>
          <a:noFill/>
        </p:spPr>
        <p:txBody>
          <a:bodyPr wrap="square" rtlCol="0">
            <a:spAutoFit/>
          </a:bodyPr>
          <a:lstStyle/>
          <a:p>
            <a:r>
              <a:rPr lang="pt-PT" dirty="0" err="1"/>
              <a:t>Using</a:t>
            </a:r>
            <a:r>
              <a:rPr lang="pt-PT" dirty="0"/>
              <a:t> </a:t>
            </a:r>
            <a:r>
              <a:rPr lang="pt-PT" dirty="0" err="1"/>
              <a:t>the</a:t>
            </a:r>
            <a:r>
              <a:rPr lang="pt-PT" dirty="0"/>
              <a:t> </a:t>
            </a:r>
            <a:r>
              <a:rPr lang="en-GB" dirty="0"/>
              <a:t>silhouette</a:t>
            </a:r>
            <a:r>
              <a:rPr lang="pt-PT" dirty="0"/>
              <a:t> </a:t>
            </a:r>
            <a:r>
              <a:rPr lang="en-GB" dirty="0"/>
              <a:t>coefficient and k=120 the following results were obtained for each algorithm:</a:t>
            </a:r>
          </a:p>
          <a:p>
            <a:endParaRPr lang="en-GB" dirty="0"/>
          </a:p>
          <a:p>
            <a:endParaRPr lang="en-GB" dirty="0"/>
          </a:p>
          <a:p>
            <a:endParaRPr lang="en-GB" dirty="0"/>
          </a:p>
          <a:p>
            <a:pPr marL="285750" indent="-285750">
              <a:buFont typeface="Arial" panose="020B0604020202020204" pitchFamily="34" charset="0"/>
              <a:buChar char="•"/>
            </a:pPr>
            <a:r>
              <a:rPr lang="en-GB" dirty="0"/>
              <a:t>K-means</a:t>
            </a:r>
            <a:r>
              <a:rPr lang="pt-PT" dirty="0"/>
              <a:t> ≈ 0.9438</a:t>
            </a:r>
          </a:p>
          <a:p>
            <a:pPr marL="285750" indent="-285750">
              <a:buFont typeface="Arial" panose="020B0604020202020204" pitchFamily="34" charset="0"/>
              <a:buChar char="•"/>
            </a:pPr>
            <a:r>
              <a:rPr lang="pt-PT" dirty="0" err="1"/>
              <a:t>Gaussian</a:t>
            </a:r>
            <a:r>
              <a:rPr lang="pt-PT" dirty="0"/>
              <a:t> </a:t>
            </a:r>
            <a:r>
              <a:rPr lang="pt-PT" dirty="0" err="1"/>
              <a:t>Mixture</a:t>
            </a:r>
            <a:r>
              <a:rPr lang="pt-PT" dirty="0"/>
              <a:t> </a:t>
            </a:r>
            <a:r>
              <a:rPr lang="pt-PT" dirty="0" err="1"/>
              <a:t>Model</a:t>
            </a:r>
            <a:r>
              <a:rPr lang="pt-PT" dirty="0"/>
              <a:t> ≈ 0.5025</a:t>
            </a:r>
          </a:p>
          <a:p>
            <a:pPr marL="285750" indent="-285750">
              <a:buFont typeface="Arial" panose="020B0604020202020204" pitchFamily="34" charset="0"/>
              <a:buChar char="•"/>
            </a:pPr>
            <a:r>
              <a:rPr lang="pt-PT" dirty="0" err="1"/>
              <a:t>Bisecting</a:t>
            </a:r>
            <a:r>
              <a:rPr lang="pt-PT" dirty="0"/>
              <a:t> k-</a:t>
            </a:r>
            <a:r>
              <a:rPr lang="pt-PT" dirty="0" err="1"/>
              <a:t>means</a:t>
            </a:r>
            <a:r>
              <a:rPr lang="pt-PT" dirty="0"/>
              <a:t> ≈ 0.4842</a:t>
            </a:r>
          </a:p>
        </p:txBody>
      </p:sp>
      <p:sp>
        <p:nvSpPr>
          <p:cNvPr id="4" name="TextBox 3">
            <a:extLst>
              <a:ext uri="{FF2B5EF4-FFF2-40B4-BE49-F238E27FC236}">
                <a16:creationId xmlns:a16="http://schemas.microsoft.com/office/drawing/2014/main" id="{E00CD198-A140-4F6A-9401-5159F8F7B54A}"/>
              </a:ext>
            </a:extLst>
          </p:cNvPr>
          <p:cNvSpPr txBox="1"/>
          <p:nvPr/>
        </p:nvSpPr>
        <p:spPr>
          <a:xfrm>
            <a:off x="838200" y="4811696"/>
            <a:ext cx="10877850" cy="646331"/>
          </a:xfrm>
          <a:prstGeom prst="rect">
            <a:avLst/>
          </a:prstGeom>
          <a:noFill/>
        </p:spPr>
        <p:txBody>
          <a:bodyPr wrap="none" rtlCol="0">
            <a:spAutoFit/>
          </a:bodyPr>
          <a:lstStyle/>
          <a:p>
            <a:r>
              <a:rPr lang="en-GB" dirty="0"/>
              <a:t>Both Gaussian Mixture Model and Bisecting k-means are very computationally expensive. Reasons for worse score</a:t>
            </a:r>
          </a:p>
          <a:p>
            <a:r>
              <a:rPr lang="en-GB" dirty="0"/>
              <a:t>might include dimensionality of features, random seed picked for initialization, etc</a:t>
            </a:r>
          </a:p>
        </p:txBody>
      </p:sp>
    </p:spTree>
    <p:extLst>
      <p:ext uri="{BB962C8B-B14F-4D97-AF65-F5344CB8AC3E}">
        <p14:creationId xmlns:p14="http://schemas.microsoft.com/office/powerpoint/2010/main" val="114006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Conclusion</a:t>
            </a:r>
            <a:r>
              <a:rPr lang="pt-PT" dirty="0"/>
              <a:t> </a:t>
            </a:r>
            <a:r>
              <a:rPr lang="pt-PT" dirty="0" err="1"/>
              <a:t>and</a:t>
            </a:r>
            <a:r>
              <a:rPr lang="pt-PT" dirty="0"/>
              <a:t> future </a:t>
            </a:r>
            <a:r>
              <a:rPr lang="pt-PT" dirty="0" err="1"/>
              <a:t>work</a:t>
            </a:r>
            <a:endParaRPr lang="pt-PT" dirty="0"/>
          </a:p>
        </p:txBody>
      </p:sp>
      <p:sp>
        <p:nvSpPr>
          <p:cNvPr id="4" name="TextBox 3">
            <a:extLst>
              <a:ext uri="{FF2B5EF4-FFF2-40B4-BE49-F238E27FC236}">
                <a16:creationId xmlns:a16="http://schemas.microsoft.com/office/drawing/2014/main" id="{1AD875F1-7BC8-4459-B05A-8B65338B0B1F}"/>
              </a:ext>
            </a:extLst>
          </p:cNvPr>
          <p:cNvSpPr txBox="1"/>
          <p:nvPr/>
        </p:nvSpPr>
        <p:spPr>
          <a:xfrm>
            <a:off x="838199" y="3826276"/>
            <a:ext cx="922389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Use different distance measures like Manhattan-distance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More investigation with Gaussian Mixture Model and other algorithms given more time and computational resources</a:t>
            </a:r>
          </a:p>
        </p:txBody>
      </p:sp>
      <p:sp>
        <p:nvSpPr>
          <p:cNvPr id="5" name="TextBox 4">
            <a:extLst>
              <a:ext uri="{FF2B5EF4-FFF2-40B4-BE49-F238E27FC236}">
                <a16:creationId xmlns:a16="http://schemas.microsoft.com/office/drawing/2014/main" id="{EF543DFF-CC0B-40DD-B40C-7B80CF80553E}"/>
              </a:ext>
            </a:extLst>
          </p:cNvPr>
          <p:cNvSpPr txBox="1"/>
          <p:nvPr/>
        </p:nvSpPr>
        <p:spPr>
          <a:xfrm>
            <a:off x="838199" y="1984281"/>
            <a:ext cx="9223899"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The essence of the problem (anomaly detection) is a great example to understand how clustering solutions 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Picking a good value of k is the central, most important task, that a data scientist must do when implementing a clustering solution</a:t>
            </a:r>
          </a:p>
        </p:txBody>
      </p:sp>
    </p:spTree>
    <p:extLst>
      <p:ext uri="{BB962C8B-B14F-4D97-AF65-F5344CB8AC3E}">
        <p14:creationId xmlns:p14="http://schemas.microsoft.com/office/powerpoint/2010/main" val="408048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a:solidFill>
                  <a:srgbClr val="FFFFFF"/>
                </a:solidFill>
                <a:latin typeface="+mj-lt"/>
                <a:ea typeface="+mj-ea"/>
                <a:cs typeface="+mj-cs"/>
              </a:rPr>
              <a:t>Problem description and dataset</a:t>
            </a:r>
          </a:p>
        </p:txBody>
      </p:sp>
      <p:sp>
        <p:nvSpPr>
          <p:cNvPr id="4" name="TextBox 3">
            <a:extLst>
              <a:ext uri="{FF2B5EF4-FFF2-40B4-BE49-F238E27FC236}">
                <a16:creationId xmlns:a16="http://schemas.microsoft.com/office/drawing/2014/main" id="{D10A3A22-8BE0-4963-9CE8-39A3B4D9677A}"/>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200" dirty="0">
                <a:solidFill>
                  <a:srgbClr val="000000"/>
                </a:solidFill>
              </a:rPr>
              <a:t>The goal is to find k clusters that allow for an optimal grouping of connections based on their type. Any connection not close to one of these clusters is a potential anomaly in the dataset.</a:t>
            </a:r>
          </a:p>
          <a:p>
            <a:pPr marL="342900" indent="-228600">
              <a:lnSpc>
                <a:spcPct val="90000"/>
              </a:lnSpc>
              <a:spcAft>
                <a:spcPts val="600"/>
              </a:spcAft>
              <a:buFont typeface="Arial" panose="020B0604020202020204" pitchFamily="34" charset="0"/>
              <a:buChar char="•"/>
            </a:pPr>
            <a:endParaRPr lang="en-US" sz="2200" dirty="0">
              <a:solidFill>
                <a:srgbClr val="000000"/>
              </a:solidFill>
            </a:endParaRPr>
          </a:p>
          <a:p>
            <a:pPr marL="342900" indent="-228600">
              <a:lnSpc>
                <a:spcPct val="90000"/>
              </a:lnSpc>
              <a:spcAft>
                <a:spcPts val="600"/>
              </a:spcAft>
              <a:buFont typeface="Arial" panose="020B0604020202020204" pitchFamily="34" charset="0"/>
              <a:buChar char="•"/>
            </a:pPr>
            <a:endParaRPr lang="en-US" sz="2200" dirty="0">
              <a:solidFill>
                <a:srgbClr val="000000"/>
              </a:solidFill>
            </a:endParaRPr>
          </a:p>
          <a:p>
            <a:pPr marL="342900" indent="-228600">
              <a:lnSpc>
                <a:spcPct val="90000"/>
              </a:lnSpc>
              <a:spcAft>
                <a:spcPts val="600"/>
              </a:spcAft>
              <a:buFont typeface="Arial" panose="020B0604020202020204" pitchFamily="34" charset="0"/>
              <a:buChar char="•"/>
            </a:pPr>
            <a:r>
              <a:rPr lang="en-US" sz="2200" dirty="0">
                <a:solidFill>
                  <a:srgbClr val="000000"/>
                </a:solidFill>
              </a:rPr>
              <a:t>The dataset contains about 4.9 million connections and is 708MB in size.</a:t>
            </a:r>
          </a:p>
          <a:p>
            <a:pPr marL="342900" indent="-228600">
              <a:lnSpc>
                <a:spcPct val="90000"/>
              </a:lnSpc>
              <a:spcAft>
                <a:spcPts val="600"/>
              </a:spcAft>
              <a:buFont typeface="Arial" panose="020B0604020202020204" pitchFamily="34" charset="0"/>
              <a:buChar char="•"/>
            </a:pPr>
            <a:endParaRPr lang="en-US" sz="2200" dirty="0">
              <a:solidFill>
                <a:srgbClr val="000000"/>
              </a:solidFill>
            </a:endParaRPr>
          </a:p>
          <a:p>
            <a:pPr>
              <a:lnSpc>
                <a:spcPct val="90000"/>
              </a:lnSpc>
              <a:spcAft>
                <a:spcPts val="600"/>
              </a:spcAft>
            </a:pPr>
            <a:r>
              <a:rPr lang="en-US" sz="2200" dirty="0">
                <a:solidFill>
                  <a:srgbClr val="000000"/>
                </a:solidFill>
              </a:rPr>
              <a:t>0,tcp,http,SF,181,5450,0,0,0,0,0,1,0,0,0,0,0,0,0,0,0,0,8,8,0.00,0.00,0.00,0.00,1.00,0.0 0,0.00,9,9,1.00,0.00,0.11,0.00,0.00,0.00,0.00,0.00,normal.</a:t>
            </a:r>
          </a:p>
        </p:txBody>
      </p:sp>
    </p:spTree>
    <p:extLst>
      <p:ext uri="{BB962C8B-B14F-4D97-AF65-F5344CB8AC3E}">
        <p14:creationId xmlns:p14="http://schemas.microsoft.com/office/powerpoint/2010/main" val="316913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97E9DA-0B58-406B-9CC6-4182CB9CC4B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Approach</a:t>
            </a:r>
          </a:p>
        </p:txBody>
      </p:sp>
    </p:spTree>
    <p:extLst>
      <p:ext uri="{BB962C8B-B14F-4D97-AF65-F5344CB8AC3E}">
        <p14:creationId xmlns:p14="http://schemas.microsoft.com/office/powerpoint/2010/main" val="280925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Initial</a:t>
            </a:r>
            <a:r>
              <a:rPr lang="pt-PT" dirty="0"/>
              <a:t> k-</a:t>
            </a:r>
            <a:r>
              <a:rPr lang="pt-PT" dirty="0" err="1"/>
              <a:t>means</a:t>
            </a:r>
            <a:r>
              <a:rPr lang="pt-PT" dirty="0"/>
              <a:t> </a:t>
            </a:r>
            <a:r>
              <a:rPr lang="pt-PT" dirty="0" err="1"/>
              <a:t>clustering</a:t>
            </a:r>
            <a:endParaRPr lang="pt-PT" dirty="0"/>
          </a:p>
        </p:txBody>
      </p:sp>
      <p:pic>
        <p:nvPicPr>
          <p:cNvPr id="3" name="Picture 2">
            <a:extLst>
              <a:ext uri="{FF2B5EF4-FFF2-40B4-BE49-F238E27FC236}">
                <a16:creationId xmlns:a16="http://schemas.microsoft.com/office/drawing/2014/main" id="{BAECE902-DE22-4600-A259-61B269A4CF30}"/>
              </a:ext>
            </a:extLst>
          </p:cNvPr>
          <p:cNvPicPr>
            <a:picLocks noChangeAspect="1"/>
          </p:cNvPicPr>
          <p:nvPr/>
        </p:nvPicPr>
        <p:blipFill>
          <a:blip r:embed="rId3"/>
          <a:stretch>
            <a:fillRect/>
          </a:stretch>
        </p:blipFill>
        <p:spPr>
          <a:xfrm>
            <a:off x="838200" y="1757363"/>
            <a:ext cx="2387273" cy="4071937"/>
          </a:xfrm>
          <a:prstGeom prst="rect">
            <a:avLst/>
          </a:prstGeom>
        </p:spPr>
      </p:pic>
      <p:sp>
        <p:nvSpPr>
          <p:cNvPr id="4" name="TextBox 3">
            <a:extLst>
              <a:ext uri="{FF2B5EF4-FFF2-40B4-BE49-F238E27FC236}">
                <a16:creationId xmlns:a16="http://schemas.microsoft.com/office/drawing/2014/main" id="{2F7A312D-7D30-4C1B-8163-ABE18D2A45EC}"/>
              </a:ext>
            </a:extLst>
          </p:cNvPr>
          <p:cNvSpPr txBox="1"/>
          <p:nvPr/>
        </p:nvSpPr>
        <p:spPr>
          <a:xfrm>
            <a:off x="1260311" y="5895975"/>
            <a:ext cx="1543050" cy="369332"/>
          </a:xfrm>
          <a:prstGeom prst="rect">
            <a:avLst/>
          </a:prstGeom>
          <a:noFill/>
        </p:spPr>
        <p:txBody>
          <a:bodyPr wrap="square" rtlCol="0">
            <a:spAutoFit/>
          </a:bodyPr>
          <a:lstStyle/>
          <a:p>
            <a:r>
              <a:rPr lang="en-GB" dirty="0"/>
              <a:t>k=2 (default)</a:t>
            </a:r>
          </a:p>
        </p:txBody>
      </p:sp>
      <p:cxnSp>
        <p:nvCxnSpPr>
          <p:cNvPr id="12" name="Straight Connector 11">
            <a:extLst>
              <a:ext uri="{FF2B5EF4-FFF2-40B4-BE49-F238E27FC236}">
                <a16:creationId xmlns:a16="http://schemas.microsoft.com/office/drawing/2014/main" id="{849CFA81-A093-4D6D-9FD1-8A62AFE1F2AF}"/>
              </a:ext>
            </a:extLst>
          </p:cNvPr>
          <p:cNvCxnSpPr/>
          <p:nvPr/>
        </p:nvCxnSpPr>
        <p:spPr>
          <a:xfrm>
            <a:off x="3613211" y="1757363"/>
            <a:ext cx="0" cy="4252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EEAD818-78AE-48A5-8003-40390A570DE2}"/>
              </a:ext>
            </a:extLst>
          </p:cNvPr>
          <p:cNvPicPr>
            <a:picLocks noChangeAspect="1"/>
          </p:cNvPicPr>
          <p:nvPr/>
        </p:nvPicPr>
        <p:blipFill>
          <a:blip r:embed="rId4"/>
          <a:stretch>
            <a:fillRect/>
          </a:stretch>
        </p:blipFill>
        <p:spPr>
          <a:xfrm>
            <a:off x="3744945" y="1757363"/>
            <a:ext cx="8053480" cy="1354713"/>
          </a:xfrm>
          <a:prstGeom prst="rect">
            <a:avLst/>
          </a:prstGeom>
        </p:spPr>
      </p:pic>
      <p:pic>
        <p:nvPicPr>
          <p:cNvPr id="16" name="Picture 15">
            <a:extLst>
              <a:ext uri="{FF2B5EF4-FFF2-40B4-BE49-F238E27FC236}">
                <a16:creationId xmlns:a16="http://schemas.microsoft.com/office/drawing/2014/main" id="{790BDCC8-EED9-4735-8B33-253EC6BE67F9}"/>
              </a:ext>
            </a:extLst>
          </p:cNvPr>
          <p:cNvPicPr>
            <a:picLocks noChangeAspect="1"/>
          </p:cNvPicPr>
          <p:nvPr/>
        </p:nvPicPr>
        <p:blipFill>
          <a:blip r:embed="rId5"/>
          <a:stretch>
            <a:fillRect/>
          </a:stretch>
        </p:blipFill>
        <p:spPr>
          <a:xfrm>
            <a:off x="6131151" y="3351789"/>
            <a:ext cx="2757277" cy="2728852"/>
          </a:xfrm>
          <a:prstGeom prst="rect">
            <a:avLst/>
          </a:prstGeom>
        </p:spPr>
      </p:pic>
    </p:spTree>
    <p:extLst>
      <p:ext uri="{BB962C8B-B14F-4D97-AF65-F5344CB8AC3E}">
        <p14:creationId xmlns:p14="http://schemas.microsoft.com/office/powerpoint/2010/main" val="212610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a:t>Feature normalization</a:t>
            </a:r>
            <a:endParaRPr lang="pt-PT" dirty="0"/>
          </a:p>
        </p:txBody>
      </p:sp>
      <p:pic>
        <p:nvPicPr>
          <p:cNvPr id="3" name="Picture 2">
            <a:extLst>
              <a:ext uri="{FF2B5EF4-FFF2-40B4-BE49-F238E27FC236}">
                <a16:creationId xmlns:a16="http://schemas.microsoft.com/office/drawing/2014/main" id="{D65B8D80-FA06-4D59-8A17-6E8D025CC605}"/>
              </a:ext>
            </a:extLst>
          </p:cNvPr>
          <p:cNvPicPr>
            <a:picLocks noChangeAspect="1"/>
          </p:cNvPicPr>
          <p:nvPr/>
        </p:nvPicPr>
        <p:blipFill>
          <a:blip r:embed="rId3"/>
          <a:stretch>
            <a:fillRect/>
          </a:stretch>
        </p:blipFill>
        <p:spPr>
          <a:xfrm>
            <a:off x="838200" y="1926653"/>
            <a:ext cx="2466975" cy="638175"/>
          </a:xfrm>
          <a:prstGeom prst="rect">
            <a:avLst/>
          </a:prstGeom>
        </p:spPr>
      </p:pic>
      <p:pic>
        <p:nvPicPr>
          <p:cNvPr id="5" name="Picture 4">
            <a:extLst>
              <a:ext uri="{FF2B5EF4-FFF2-40B4-BE49-F238E27FC236}">
                <a16:creationId xmlns:a16="http://schemas.microsoft.com/office/drawing/2014/main" id="{015661B6-22C8-43BF-A9B5-A0A8067637B9}"/>
              </a:ext>
            </a:extLst>
          </p:cNvPr>
          <p:cNvPicPr>
            <a:picLocks noChangeAspect="1"/>
          </p:cNvPicPr>
          <p:nvPr/>
        </p:nvPicPr>
        <p:blipFill>
          <a:blip r:embed="rId4"/>
          <a:stretch>
            <a:fillRect/>
          </a:stretch>
        </p:blipFill>
        <p:spPr>
          <a:xfrm>
            <a:off x="3474869" y="1618324"/>
            <a:ext cx="7787798" cy="1254832"/>
          </a:xfrm>
          <a:prstGeom prst="rect">
            <a:avLst/>
          </a:prstGeom>
        </p:spPr>
      </p:pic>
      <p:pic>
        <p:nvPicPr>
          <p:cNvPr id="6" name="Picture 5">
            <a:extLst>
              <a:ext uri="{FF2B5EF4-FFF2-40B4-BE49-F238E27FC236}">
                <a16:creationId xmlns:a16="http://schemas.microsoft.com/office/drawing/2014/main" id="{C968EDBD-777C-4AF8-B4F7-571C4E642CFA}"/>
              </a:ext>
            </a:extLst>
          </p:cNvPr>
          <p:cNvPicPr>
            <a:picLocks noChangeAspect="1"/>
          </p:cNvPicPr>
          <p:nvPr/>
        </p:nvPicPr>
        <p:blipFill>
          <a:blip r:embed="rId5"/>
          <a:stretch>
            <a:fillRect/>
          </a:stretch>
        </p:blipFill>
        <p:spPr>
          <a:xfrm>
            <a:off x="3914556" y="3081125"/>
            <a:ext cx="3649218" cy="3575347"/>
          </a:xfrm>
          <a:prstGeom prst="rect">
            <a:avLst/>
          </a:prstGeom>
        </p:spPr>
      </p:pic>
    </p:spTree>
    <p:extLst>
      <p:ext uri="{BB962C8B-B14F-4D97-AF65-F5344CB8AC3E}">
        <p14:creationId xmlns:p14="http://schemas.microsoft.com/office/powerpoint/2010/main" val="250901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Categorical</a:t>
            </a:r>
            <a:r>
              <a:rPr lang="pt-PT" dirty="0"/>
              <a:t> </a:t>
            </a:r>
            <a:r>
              <a:rPr lang="pt-PT" dirty="0" err="1"/>
              <a:t>variables</a:t>
            </a:r>
            <a:endParaRPr lang="pt-PT" dirty="0"/>
          </a:p>
        </p:txBody>
      </p:sp>
      <p:pic>
        <p:nvPicPr>
          <p:cNvPr id="4" name="Picture 3">
            <a:extLst>
              <a:ext uri="{FF2B5EF4-FFF2-40B4-BE49-F238E27FC236}">
                <a16:creationId xmlns:a16="http://schemas.microsoft.com/office/drawing/2014/main" id="{FF36BB87-0679-41FF-A919-76A745970990}"/>
              </a:ext>
            </a:extLst>
          </p:cNvPr>
          <p:cNvPicPr>
            <a:picLocks noChangeAspect="1"/>
          </p:cNvPicPr>
          <p:nvPr/>
        </p:nvPicPr>
        <p:blipFill>
          <a:blip r:embed="rId3"/>
          <a:stretch>
            <a:fillRect/>
          </a:stretch>
        </p:blipFill>
        <p:spPr>
          <a:xfrm>
            <a:off x="7048500" y="1690688"/>
            <a:ext cx="4695825" cy="4476750"/>
          </a:xfrm>
          <a:prstGeom prst="rect">
            <a:avLst/>
          </a:prstGeom>
        </p:spPr>
      </p:pic>
      <p:pic>
        <p:nvPicPr>
          <p:cNvPr id="5" name="Picture 4">
            <a:extLst>
              <a:ext uri="{FF2B5EF4-FFF2-40B4-BE49-F238E27FC236}">
                <a16:creationId xmlns:a16="http://schemas.microsoft.com/office/drawing/2014/main" id="{565E59D9-1927-47DD-A5E8-82746940B116}"/>
              </a:ext>
            </a:extLst>
          </p:cNvPr>
          <p:cNvPicPr>
            <a:picLocks noChangeAspect="1"/>
          </p:cNvPicPr>
          <p:nvPr/>
        </p:nvPicPr>
        <p:blipFill>
          <a:blip r:embed="rId4"/>
          <a:stretch>
            <a:fillRect/>
          </a:stretch>
        </p:blipFill>
        <p:spPr>
          <a:xfrm>
            <a:off x="447675" y="3090493"/>
            <a:ext cx="6564969" cy="1633537"/>
          </a:xfrm>
          <a:prstGeom prst="rect">
            <a:avLst/>
          </a:prstGeom>
        </p:spPr>
      </p:pic>
    </p:spTree>
    <p:extLst>
      <p:ext uri="{BB962C8B-B14F-4D97-AF65-F5344CB8AC3E}">
        <p14:creationId xmlns:p14="http://schemas.microsoft.com/office/powerpoint/2010/main" val="311810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a:t>Entropy as cluster score</a:t>
            </a:r>
            <a:endParaRPr lang="pt-PT" dirty="0"/>
          </a:p>
        </p:txBody>
      </p:sp>
      <p:pic>
        <p:nvPicPr>
          <p:cNvPr id="3" name="Picture 2">
            <a:extLst>
              <a:ext uri="{FF2B5EF4-FFF2-40B4-BE49-F238E27FC236}">
                <a16:creationId xmlns:a16="http://schemas.microsoft.com/office/drawing/2014/main" id="{ABDC4212-E5B1-4224-B040-8599ADFE0A61}"/>
              </a:ext>
            </a:extLst>
          </p:cNvPr>
          <p:cNvPicPr>
            <a:picLocks noChangeAspect="1"/>
          </p:cNvPicPr>
          <p:nvPr/>
        </p:nvPicPr>
        <p:blipFill>
          <a:blip r:embed="rId3"/>
          <a:stretch>
            <a:fillRect/>
          </a:stretch>
        </p:blipFill>
        <p:spPr>
          <a:xfrm>
            <a:off x="1052974" y="2179560"/>
            <a:ext cx="1533525" cy="742950"/>
          </a:xfrm>
          <a:prstGeom prst="rect">
            <a:avLst/>
          </a:prstGeom>
        </p:spPr>
      </p:pic>
      <p:pic>
        <p:nvPicPr>
          <p:cNvPr id="6" name="Picture 5">
            <a:extLst>
              <a:ext uri="{FF2B5EF4-FFF2-40B4-BE49-F238E27FC236}">
                <a16:creationId xmlns:a16="http://schemas.microsoft.com/office/drawing/2014/main" id="{6A39B519-2EF1-4F91-B888-C9F3D08EA767}"/>
              </a:ext>
            </a:extLst>
          </p:cNvPr>
          <p:cNvPicPr>
            <a:picLocks noChangeAspect="1"/>
          </p:cNvPicPr>
          <p:nvPr/>
        </p:nvPicPr>
        <p:blipFill>
          <a:blip r:embed="rId4"/>
          <a:stretch>
            <a:fillRect/>
          </a:stretch>
        </p:blipFill>
        <p:spPr>
          <a:xfrm>
            <a:off x="2918352" y="1800225"/>
            <a:ext cx="4191000" cy="1628775"/>
          </a:xfrm>
          <a:prstGeom prst="rect">
            <a:avLst/>
          </a:prstGeom>
        </p:spPr>
      </p:pic>
      <p:pic>
        <p:nvPicPr>
          <p:cNvPr id="7" name="Picture 6">
            <a:extLst>
              <a:ext uri="{FF2B5EF4-FFF2-40B4-BE49-F238E27FC236}">
                <a16:creationId xmlns:a16="http://schemas.microsoft.com/office/drawing/2014/main" id="{F7DA9613-D559-4E2D-8CC6-82CECAF232D0}"/>
              </a:ext>
            </a:extLst>
          </p:cNvPr>
          <p:cNvPicPr>
            <a:picLocks noChangeAspect="1"/>
          </p:cNvPicPr>
          <p:nvPr/>
        </p:nvPicPr>
        <p:blipFill>
          <a:blip r:embed="rId5"/>
          <a:stretch>
            <a:fillRect/>
          </a:stretch>
        </p:blipFill>
        <p:spPr>
          <a:xfrm>
            <a:off x="1052975" y="3808334"/>
            <a:ext cx="6138288" cy="2166337"/>
          </a:xfrm>
          <a:prstGeom prst="rect">
            <a:avLst/>
          </a:prstGeom>
        </p:spPr>
      </p:pic>
      <p:pic>
        <p:nvPicPr>
          <p:cNvPr id="8" name="Picture 7">
            <a:extLst>
              <a:ext uri="{FF2B5EF4-FFF2-40B4-BE49-F238E27FC236}">
                <a16:creationId xmlns:a16="http://schemas.microsoft.com/office/drawing/2014/main" id="{F1E7FE86-BD47-4B82-93CF-B0699D18FF4B}"/>
              </a:ext>
            </a:extLst>
          </p:cNvPr>
          <p:cNvPicPr>
            <a:picLocks noChangeAspect="1"/>
          </p:cNvPicPr>
          <p:nvPr/>
        </p:nvPicPr>
        <p:blipFill>
          <a:blip r:embed="rId6"/>
          <a:stretch>
            <a:fillRect/>
          </a:stretch>
        </p:blipFill>
        <p:spPr>
          <a:xfrm>
            <a:off x="7523116" y="1942776"/>
            <a:ext cx="3591680" cy="3496000"/>
          </a:xfrm>
          <a:prstGeom prst="rect">
            <a:avLst/>
          </a:prstGeom>
        </p:spPr>
      </p:pic>
    </p:spTree>
    <p:extLst>
      <p:ext uri="{BB962C8B-B14F-4D97-AF65-F5344CB8AC3E}">
        <p14:creationId xmlns:p14="http://schemas.microsoft.com/office/powerpoint/2010/main" val="61709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a:t>Silhouette Coefficient</a:t>
            </a:r>
            <a:endParaRPr lang="pt-PT" dirty="0"/>
          </a:p>
        </p:txBody>
      </p:sp>
      <p:sp>
        <p:nvSpPr>
          <p:cNvPr id="3" name="TextBox 2">
            <a:extLst>
              <a:ext uri="{FF2B5EF4-FFF2-40B4-BE49-F238E27FC236}">
                <a16:creationId xmlns:a16="http://schemas.microsoft.com/office/drawing/2014/main" id="{2A5EFC32-9643-4898-A83D-63E1036B3A84}"/>
              </a:ext>
            </a:extLst>
          </p:cNvPr>
          <p:cNvSpPr txBox="1"/>
          <p:nvPr/>
        </p:nvSpPr>
        <p:spPr>
          <a:xfrm>
            <a:off x="838200" y="2485748"/>
            <a:ext cx="10578483" cy="2031325"/>
          </a:xfrm>
          <a:prstGeom prst="rect">
            <a:avLst/>
          </a:prstGeom>
          <a:noFill/>
        </p:spPr>
        <p:txBody>
          <a:bodyPr wrap="square" rtlCol="0">
            <a:spAutoFit/>
          </a:bodyPr>
          <a:lstStyle/>
          <a:p>
            <a:pPr marL="285750" indent="-285750">
              <a:buFont typeface="Arial" panose="020B0604020202020204" pitchFamily="34" charset="0"/>
              <a:buChar char="•"/>
            </a:pPr>
            <a:r>
              <a:rPr lang="en-GB" dirty="0"/>
              <a:t>More sophisticated approach since it contrasts the average distance to elements in the same cluster with the average distance to elements in other clusters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silhouette value ranges from -1 to 1 where a value closer to 1 indicates that the objects are well clustered and a value closer to -1 might indicate poor clustering configuration or presence of outliers</a:t>
            </a:r>
          </a:p>
          <a:p>
            <a:endParaRPr lang="en-GB" dirty="0"/>
          </a:p>
          <a:p>
            <a:pPr marL="285750" indent="-285750">
              <a:buFont typeface="Arial" panose="020B0604020202020204" pitchFamily="34" charset="0"/>
              <a:buChar char="•"/>
            </a:pPr>
            <a:r>
              <a:rPr lang="en-GB" dirty="0"/>
              <a:t>The </a:t>
            </a:r>
            <a:r>
              <a:rPr lang="en-GB" dirty="0" err="1"/>
              <a:t>ClusteringEvaluator</a:t>
            </a:r>
            <a:r>
              <a:rPr lang="en-GB" dirty="0"/>
              <a:t> class supports the use of the Silhouette Coefficient</a:t>
            </a:r>
          </a:p>
        </p:txBody>
      </p:sp>
    </p:spTree>
    <p:extLst>
      <p:ext uri="{BB962C8B-B14F-4D97-AF65-F5344CB8AC3E}">
        <p14:creationId xmlns:p14="http://schemas.microsoft.com/office/powerpoint/2010/main" val="404951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2C3-95B7-4315-8422-3DDFE502B967}"/>
              </a:ext>
            </a:extLst>
          </p:cNvPr>
          <p:cNvSpPr>
            <a:spLocks noGrp="1"/>
          </p:cNvSpPr>
          <p:nvPr>
            <p:ph type="title"/>
          </p:nvPr>
        </p:nvSpPr>
        <p:spPr/>
        <p:txBody>
          <a:bodyPr/>
          <a:lstStyle/>
          <a:p>
            <a:r>
              <a:rPr lang="pt-PT" dirty="0" err="1"/>
              <a:t>Gaussian</a:t>
            </a:r>
            <a:r>
              <a:rPr lang="pt-PT" dirty="0"/>
              <a:t> </a:t>
            </a:r>
            <a:r>
              <a:rPr lang="pt-PT" dirty="0" err="1"/>
              <a:t>Mixture</a:t>
            </a:r>
            <a:r>
              <a:rPr lang="pt-PT" dirty="0"/>
              <a:t> </a:t>
            </a:r>
            <a:r>
              <a:rPr lang="pt-PT" dirty="0" err="1"/>
              <a:t>and</a:t>
            </a:r>
            <a:r>
              <a:rPr lang="pt-PT" dirty="0"/>
              <a:t> </a:t>
            </a:r>
            <a:r>
              <a:rPr lang="pt-PT" dirty="0" err="1"/>
              <a:t>Bisecting</a:t>
            </a:r>
            <a:r>
              <a:rPr lang="pt-PT" dirty="0"/>
              <a:t> k-</a:t>
            </a:r>
            <a:r>
              <a:rPr lang="pt-PT" dirty="0" err="1"/>
              <a:t>means</a:t>
            </a:r>
            <a:endParaRPr lang="pt-PT" dirty="0"/>
          </a:p>
        </p:txBody>
      </p:sp>
      <p:sp>
        <p:nvSpPr>
          <p:cNvPr id="3" name="TextBox 2">
            <a:extLst>
              <a:ext uri="{FF2B5EF4-FFF2-40B4-BE49-F238E27FC236}">
                <a16:creationId xmlns:a16="http://schemas.microsoft.com/office/drawing/2014/main" id="{3D56B192-8253-44CA-8235-2BF68DE250C8}"/>
              </a:ext>
            </a:extLst>
          </p:cNvPr>
          <p:cNvSpPr txBox="1"/>
          <p:nvPr/>
        </p:nvSpPr>
        <p:spPr>
          <a:xfrm>
            <a:off x="838200" y="3057802"/>
            <a:ext cx="10744200"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a:t>Only 1% of the dataset used for Gaussian  Mixture Model (about 50 000 connections)</a:t>
            </a:r>
          </a:p>
          <a:p>
            <a:endParaRPr lang="en-GB" sz="2000" dirty="0"/>
          </a:p>
          <a:p>
            <a:pPr marL="285750" indent="-285750">
              <a:buFont typeface="Arial" panose="020B0604020202020204" pitchFamily="34" charset="0"/>
              <a:buChar char="•"/>
            </a:pPr>
            <a:r>
              <a:rPr lang="en-GB" sz="2000" dirty="0"/>
              <a:t>The full dataset was used when using Bisecting k-means</a:t>
            </a:r>
          </a:p>
        </p:txBody>
      </p:sp>
    </p:spTree>
    <p:extLst>
      <p:ext uri="{BB962C8B-B14F-4D97-AF65-F5344CB8AC3E}">
        <p14:creationId xmlns:p14="http://schemas.microsoft.com/office/powerpoint/2010/main" val="334990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2296</Words>
  <Application>Microsoft Office PowerPoint</Application>
  <PresentationFormat>Widescreen</PresentationFormat>
  <Paragraphs>97</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Anomaly Detection in Network Traffic with K-means Clustering using PySpark</vt:lpstr>
      <vt:lpstr>Problem description and dataset</vt:lpstr>
      <vt:lpstr>Approach</vt:lpstr>
      <vt:lpstr>Initial k-means clustering</vt:lpstr>
      <vt:lpstr>Feature normalization</vt:lpstr>
      <vt:lpstr>Categorical variables</vt:lpstr>
      <vt:lpstr>Entropy as cluster score</vt:lpstr>
      <vt:lpstr>Silhouette Coefficient</vt:lpstr>
      <vt:lpstr>Gaussian Mixture and Bisecting k-means</vt:lpstr>
      <vt:lpstr>Results analysis and discussion</vt:lpstr>
      <vt:lpstr>Using PCA for visualization</vt:lpstr>
      <vt:lpstr>Results of different methods for picking k</vt:lpstr>
      <vt:lpstr>Detected anomalies with k-means</vt:lpstr>
      <vt:lpstr>Comparison of algorithms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Network Traffic with K-means Clustering using PySpark</dc:title>
  <dc:creator>Tiago Martinho</dc:creator>
  <cp:lastModifiedBy>Tiago Martinho</cp:lastModifiedBy>
  <cp:revision>14</cp:revision>
  <dcterms:created xsi:type="dcterms:W3CDTF">2020-01-16T12:57:15Z</dcterms:created>
  <dcterms:modified xsi:type="dcterms:W3CDTF">2020-01-16T15:09:15Z</dcterms:modified>
</cp:coreProperties>
</file>