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41511-24CA-4793-8FBF-DB13A8999E6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972166-2FE1-4BBA-BA5A-8FDD15BBA271}">
      <dgm:prSet phldrT="[Text]"/>
      <dgm:spPr/>
      <dgm:t>
        <a:bodyPr/>
        <a:lstStyle/>
        <a:p>
          <a:r>
            <a:rPr lang="en-GB" dirty="0"/>
            <a:t>Create database and external tables (</a:t>
          </a:r>
          <a:r>
            <a:rPr lang="en-GB" dirty="0" err="1"/>
            <a:t>movielens_external</a:t>
          </a:r>
          <a:r>
            <a:rPr lang="en-GB" dirty="0"/>
            <a:t>)</a:t>
          </a:r>
        </a:p>
      </dgm:t>
    </dgm:pt>
    <dgm:pt modelId="{25279F0B-333D-481B-AD94-0410B2C85439}" type="parTrans" cxnId="{F8C201BE-35D3-4DFD-B1E9-0046A1E379BA}">
      <dgm:prSet/>
      <dgm:spPr/>
      <dgm:t>
        <a:bodyPr/>
        <a:lstStyle/>
        <a:p>
          <a:endParaRPr lang="en-GB"/>
        </a:p>
      </dgm:t>
    </dgm:pt>
    <dgm:pt modelId="{02D2B5A3-DFC1-4FB3-AD09-F4C8C77ED708}" type="sibTrans" cxnId="{F8C201BE-35D3-4DFD-B1E9-0046A1E379BA}">
      <dgm:prSet/>
      <dgm:spPr/>
      <dgm:t>
        <a:bodyPr/>
        <a:lstStyle/>
        <a:p>
          <a:endParaRPr lang="en-GB"/>
        </a:p>
      </dgm:t>
    </dgm:pt>
    <dgm:pt modelId="{62669CB4-B233-483B-8E44-1718FC7D5A52}">
      <dgm:prSet phldrT="[Text]"/>
      <dgm:spPr/>
      <dgm:t>
        <a:bodyPr/>
        <a:lstStyle/>
        <a:p>
          <a:r>
            <a:rPr lang="en-GB" dirty="0"/>
            <a:t>Define DW model and queries for data ingestion</a:t>
          </a:r>
        </a:p>
      </dgm:t>
    </dgm:pt>
    <dgm:pt modelId="{822D7FEA-2C4E-4EFF-8A5E-DED8D95E6127}" type="parTrans" cxnId="{D28E4D28-30B5-4698-B22B-2B3B583FF03E}">
      <dgm:prSet/>
      <dgm:spPr/>
      <dgm:t>
        <a:bodyPr/>
        <a:lstStyle/>
        <a:p>
          <a:endParaRPr lang="en-GB"/>
        </a:p>
      </dgm:t>
    </dgm:pt>
    <dgm:pt modelId="{7574D4AF-16B7-4150-9148-DA524FAE7951}" type="sibTrans" cxnId="{D28E4D28-30B5-4698-B22B-2B3B583FF03E}">
      <dgm:prSet/>
      <dgm:spPr/>
      <dgm:t>
        <a:bodyPr/>
        <a:lstStyle/>
        <a:p>
          <a:endParaRPr lang="en-GB"/>
        </a:p>
      </dgm:t>
    </dgm:pt>
    <dgm:pt modelId="{6DC1B65F-A43F-4341-9BC4-63DA066925FA}">
      <dgm:prSet phldrT="[Text]"/>
      <dgm:spPr/>
      <dgm:t>
        <a:bodyPr/>
        <a:lstStyle/>
        <a:p>
          <a:r>
            <a:rPr lang="en-GB" dirty="0"/>
            <a:t>Create optimized DW database and tables (</a:t>
          </a:r>
          <a:r>
            <a:rPr lang="en-GB" dirty="0" err="1"/>
            <a:t>movielens</a:t>
          </a:r>
          <a:r>
            <a:rPr lang="en-GB" dirty="0"/>
            <a:t>)</a:t>
          </a:r>
        </a:p>
      </dgm:t>
    </dgm:pt>
    <dgm:pt modelId="{A3178392-6C0F-460A-B96B-845233CFC013}" type="parTrans" cxnId="{9F055F25-30AF-4010-BBF5-AED63C6929E2}">
      <dgm:prSet/>
      <dgm:spPr/>
      <dgm:t>
        <a:bodyPr/>
        <a:lstStyle/>
        <a:p>
          <a:endParaRPr lang="en-GB"/>
        </a:p>
      </dgm:t>
    </dgm:pt>
    <dgm:pt modelId="{08BE4D8E-E80F-487B-AE91-8187852B0B20}" type="sibTrans" cxnId="{9F055F25-30AF-4010-BBF5-AED63C6929E2}">
      <dgm:prSet/>
      <dgm:spPr/>
      <dgm:t>
        <a:bodyPr/>
        <a:lstStyle/>
        <a:p>
          <a:endParaRPr lang="en-GB"/>
        </a:p>
      </dgm:t>
    </dgm:pt>
    <dgm:pt modelId="{AFA2B156-D552-40D4-A342-2B96527ADCA0}" type="pres">
      <dgm:prSet presAssocID="{F1C41511-24CA-4793-8FBF-DB13A8999E67}" presName="Name0" presStyleCnt="0">
        <dgm:presLayoutVars>
          <dgm:dir/>
          <dgm:resizeHandles val="exact"/>
        </dgm:presLayoutVars>
      </dgm:prSet>
      <dgm:spPr/>
    </dgm:pt>
    <dgm:pt modelId="{188BE19D-8287-40CB-96AF-EF471F56CD20}" type="pres">
      <dgm:prSet presAssocID="{8E972166-2FE1-4BBA-BA5A-8FDD15BBA271}" presName="node" presStyleLbl="node1" presStyleIdx="0" presStyleCnt="3">
        <dgm:presLayoutVars>
          <dgm:bulletEnabled val="1"/>
        </dgm:presLayoutVars>
      </dgm:prSet>
      <dgm:spPr/>
    </dgm:pt>
    <dgm:pt modelId="{4CA8F179-B5D1-4B1E-BD7F-8AF6D29219F2}" type="pres">
      <dgm:prSet presAssocID="{02D2B5A3-DFC1-4FB3-AD09-F4C8C77ED708}" presName="sibTrans" presStyleLbl="sibTrans2D1" presStyleIdx="0" presStyleCnt="2"/>
      <dgm:spPr/>
    </dgm:pt>
    <dgm:pt modelId="{3DD6177A-39C9-482C-A86B-F19D959388A9}" type="pres">
      <dgm:prSet presAssocID="{02D2B5A3-DFC1-4FB3-AD09-F4C8C77ED708}" presName="connectorText" presStyleLbl="sibTrans2D1" presStyleIdx="0" presStyleCnt="2"/>
      <dgm:spPr/>
    </dgm:pt>
    <dgm:pt modelId="{5E07B2B6-FF73-492D-83AD-13CF3D018D39}" type="pres">
      <dgm:prSet presAssocID="{62669CB4-B233-483B-8E44-1718FC7D5A52}" presName="node" presStyleLbl="node1" presStyleIdx="1" presStyleCnt="3">
        <dgm:presLayoutVars>
          <dgm:bulletEnabled val="1"/>
        </dgm:presLayoutVars>
      </dgm:prSet>
      <dgm:spPr/>
    </dgm:pt>
    <dgm:pt modelId="{A0A9418A-D37F-4314-B1E4-B5765806662F}" type="pres">
      <dgm:prSet presAssocID="{7574D4AF-16B7-4150-9148-DA524FAE7951}" presName="sibTrans" presStyleLbl="sibTrans2D1" presStyleIdx="1" presStyleCnt="2"/>
      <dgm:spPr/>
    </dgm:pt>
    <dgm:pt modelId="{A1F3113C-B460-44B8-8E2F-C28BE7BDF1CD}" type="pres">
      <dgm:prSet presAssocID="{7574D4AF-16B7-4150-9148-DA524FAE7951}" presName="connectorText" presStyleLbl="sibTrans2D1" presStyleIdx="1" presStyleCnt="2"/>
      <dgm:spPr/>
    </dgm:pt>
    <dgm:pt modelId="{4292D512-BDC4-4460-969A-9186A869244B}" type="pres">
      <dgm:prSet presAssocID="{6DC1B65F-A43F-4341-9BC4-63DA066925FA}" presName="node" presStyleLbl="node1" presStyleIdx="2" presStyleCnt="3">
        <dgm:presLayoutVars>
          <dgm:bulletEnabled val="1"/>
        </dgm:presLayoutVars>
      </dgm:prSet>
      <dgm:spPr/>
    </dgm:pt>
  </dgm:ptLst>
  <dgm:cxnLst>
    <dgm:cxn modelId="{9F055F25-30AF-4010-BBF5-AED63C6929E2}" srcId="{F1C41511-24CA-4793-8FBF-DB13A8999E67}" destId="{6DC1B65F-A43F-4341-9BC4-63DA066925FA}" srcOrd="2" destOrd="0" parTransId="{A3178392-6C0F-460A-B96B-845233CFC013}" sibTransId="{08BE4D8E-E80F-487B-AE91-8187852B0B20}"/>
    <dgm:cxn modelId="{D28E4D28-30B5-4698-B22B-2B3B583FF03E}" srcId="{F1C41511-24CA-4793-8FBF-DB13A8999E67}" destId="{62669CB4-B233-483B-8E44-1718FC7D5A52}" srcOrd="1" destOrd="0" parTransId="{822D7FEA-2C4E-4EFF-8A5E-DED8D95E6127}" sibTransId="{7574D4AF-16B7-4150-9148-DA524FAE7951}"/>
    <dgm:cxn modelId="{1AF3C62A-451E-4641-8032-C89A32EF1E74}" type="presOf" srcId="{F1C41511-24CA-4793-8FBF-DB13A8999E67}" destId="{AFA2B156-D552-40D4-A342-2B96527ADCA0}" srcOrd="0" destOrd="0" presId="urn:microsoft.com/office/officeart/2005/8/layout/process1"/>
    <dgm:cxn modelId="{6FB1D136-DD9B-42C0-8467-1B67B18FDD1B}" type="presOf" srcId="{62669CB4-B233-483B-8E44-1718FC7D5A52}" destId="{5E07B2B6-FF73-492D-83AD-13CF3D018D39}" srcOrd="0" destOrd="0" presId="urn:microsoft.com/office/officeart/2005/8/layout/process1"/>
    <dgm:cxn modelId="{B16DF84D-1E50-4C72-99CA-FEB9A77F386C}" type="presOf" srcId="{7574D4AF-16B7-4150-9148-DA524FAE7951}" destId="{A0A9418A-D37F-4314-B1E4-B5765806662F}" srcOrd="0" destOrd="0" presId="urn:microsoft.com/office/officeart/2005/8/layout/process1"/>
    <dgm:cxn modelId="{86D3EB59-1558-4D6C-839B-F48A01483ABD}" type="presOf" srcId="{7574D4AF-16B7-4150-9148-DA524FAE7951}" destId="{A1F3113C-B460-44B8-8E2F-C28BE7BDF1CD}" srcOrd="1" destOrd="0" presId="urn:microsoft.com/office/officeart/2005/8/layout/process1"/>
    <dgm:cxn modelId="{45165E81-DFBB-4531-8FE8-2B1FCABC32D6}" type="presOf" srcId="{6DC1B65F-A43F-4341-9BC4-63DA066925FA}" destId="{4292D512-BDC4-4460-969A-9186A869244B}" srcOrd="0" destOrd="0" presId="urn:microsoft.com/office/officeart/2005/8/layout/process1"/>
    <dgm:cxn modelId="{F8C201BE-35D3-4DFD-B1E9-0046A1E379BA}" srcId="{F1C41511-24CA-4793-8FBF-DB13A8999E67}" destId="{8E972166-2FE1-4BBA-BA5A-8FDD15BBA271}" srcOrd="0" destOrd="0" parTransId="{25279F0B-333D-481B-AD94-0410B2C85439}" sibTransId="{02D2B5A3-DFC1-4FB3-AD09-F4C8C77ED708}"/>
    <dgm:cxn modelId="{0C0404CE-A606-4DE9-ACEB-53BC09447C84}" type="presOf" srcId="{02D2B5A3-DFC1-4FB3-AD09-F4C8C77ED708}" destId="{3DD6177A-39C9-482C-A86B-F19D959388A9}" srcOrd="1" destOrd="0" presId="urn:microsoft.com/office/officeart/2005/8/layout/process1"/>
    <dgm:cxn modelId="{F5AE97DF-FAC0-4FBF-B5FF-A2F63E16DBF2}" type="presOf" srcId="{8E972166-2FE1-4BBA-BA5A-8FDD15BBA271}" destId="{188BE19D-8287-40CB-96AF-EF471F56CD20}" srcOrd="0" destOrd="0" presId="urn:microsoft.com/office/officeart/2005/8/layout/process1"/>
    <dgm:cxn modelId="{468BF1FE-97A8-49E0-9839-5931F4D7EC61}" type="presOf" srcId="{02D2B5A3-DFC1-4FB3-AD09-F4C8C77ED708}" destId="{4CA8F179-B5D1-4B1E-BD7F-8AF6D29219F2}" srcOrd="0" destOrd="0" presId="urn:microsoft.com/office/officeart/2005/8/layout/process1"/>
    <dgm:cxn modelId="{BBDB8F8F-1340-4759-8703-27E6061170F2}" type="presParOf" srcId="{AFA2B156-D552-40D4-A342-2B96527ADCA0}" destId="{188BE19D-8287-40CB-96AF-EF471F56CD20}" srcOrd="0" destOrd="0" presId="urn:microsoft.com/office/officeart/2005/8/layout/process1"/>
    <dgm:cxn modelId="{55EAC0DC-D554-48B1-B805-66D4E1F2D62E}" type="presParOf" srcId="{AFA2B156-D552-40D4-A342-2B96527ADCA0}" destId="{4CA8F179-B5D1-4B1E-BD7F-8AF6D29219F2}" srcOrd="1" destOrd="0" presId="urn:microsoft.com/office/officeart/2005/8/layout/process1"/>
    <dgm:cxn modelId="{D8EDBAF0-589C-418C-9871-FE2A1F0D527A}" type="presParOf" srcId="{4CA8F179-B5D1-4B1E-BD7F-8AF6D29219F2}" destId="{3DD6177A-39C9-482C-A86B-F19D959388A9}" srcOrd="0" destOrd="0" presId="urn:microsoft.com/office/officeart/2005/8/layout/process1"/>
    <dgm:cxn modelId="{B87B4A6E-7F58-4987-AC95-0DBA987159D2}" type="presParOf" srcId="{AFA2B156-D552-40D4-A342-2B96527ADCA0}" destId="{5E07B2B6-FF73-492D-83AD-13CF3D018D39}" srcOrd="2" destOrd="0" presId="urn:microsoft.com/office/officeart/2005/8/layout/process1"/>
    <dgm:cxn modelId="{7546CB82-54EB-4CDC-A2FC-0A4A2E27B0BF}" type="presParOf" srcId="{AFA2B156-D552-40D4-A342-2B96527ADCA0}" destId="{A0A9418A-D37F-4314-B1E4-B5765806662F}" srcOrd="3" destOrd="0" presId="urn:microsoft.com/office/officeart/2005/8/layout/process1"/>
    <dgm:cxn modelId="{8DF22702-BA2E-4E2F-BFE7-D8DC141F7451}" type="presParOf" srcId="{A0A9418A-D37F-4314-B1E4-B5765806662F}" destId="{A1F3113C-B460-44B8-8E2F-C28BE7BDF1CD}" srcOrd="0" destOrd="0" presId="urn:microsoft.com/office/officeart/2005/8/layout/process1"/>
    <dgm:cxn modelId="{5B2D4D9E-A13F-47BB-AB1E-C3053AD61E4B}" type="presParOf" srcId="{AFA2B156-D552-40D4-A342-2B96527ADCA0}" destId="{4292D512-BDC4-4460-969A-9186A869244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BE19D-8287-40CB-96AF-EF471F56CD20}">
      <dsp:nvSpPr>
        <dsp:cNvPr id="0" name=""/>
        <dsp:cNvSpPr/>
      </dsp:nvSpPr>
      <dsp:spPr>
        <a:xfrm>
          <a:off x="8438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Create database and external tables (</a:t>
          </a:r>
          <a:r>
            <a:rPr lang="en-GB" sz="2000" kern="1200" dirty="0" err="1"/>
            <a:t>movielens_external</a:t>
          </a:r>
          <a:r>
            <a:rPr lang="en-GB" sz="2000" kern="1200" dirty="0"/>
            <a:t>)</a:t>
          </a:r>
        </a:p>
      </dsp:txBody>
      <dsp:txXfrm>
        <a:off x="52761" y="1078365"/>
        <a:ext cx="2433544" cy="1424668"/>
      </dsp:txXfrm>
    </dsp:sp>
    <dsp:sp modelId="{4CA8F179-B5D1-4B1E-BD7F-8AF6D29219F2}">
      <dsp:nvSpPr>
        <dsp:cNvPr id="0" name=""/>
        <dsp:cNvSpPr/>
      </dsp:nvSpPr>
      <dsp:spPr>
        <a:xfrm>
          <a:off x="2782847" y="14779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782847" y="1603049"/>
        <a:ext cx="374293" cy="375301"/>
      </dsp:txXfrm>
    </dsp:sp>
    <dsp:sp modelId="{5E07B2B6-FF73-492D-83AD-13CF3D018D39}">
      <dsp:nvSpPr>
        <dsp:cNvPr id="0" name=""/>
        <dsp:cNvSpPr/>
      </dsp:nvSpPr>
      <dsp:spPr>
        <a:xfrm>
          <a:off x="3539504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Define DW model and queries for data ingestion</a:t>
          </a:r>
        </a:p>
      </dsp:txBody>
      <dsp:txXfrm>
        <a:off x="3583827" y="1078365"/>
        <a:ext cx="2433544" cy="1424668"/>
      </dsp:txXfrm>
    </dsp:sp>
    <dsp:sp modelId="{A0A9418A-D37F-4314-B1E4-B5765806662F}">
      <dsp:nvSpPr>
        <dsp:cNvPr id="0" name=""/>
        <dsp:cNvSpPr/>
      </dsp:nvSpPr>
      <dsp:spPr>
        <a:xfrm>
          <a:off x="6313914" y="14779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313914" y="1603049"/>
        <a:ext cx="374293" cy="375301"/>
      </dsp:txXfrm>
    </dsp:sp>
    <dsp:sp modelId="{4292D512-BDC4-4460-969A-9186A869244B}">
      <dsp:nvSpPr>
        <dsp:cNvPr id="0" name=""/>
        <dsp:cNvSpPr/>
      </dsp:nvSpPr>
      <dsp:spPr>
        <a:xfrm>
          <a:off x="7070571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Create optimized DW database and tables (</a:t>
          </a:r>
          <a:r>
            <a:rPr lang="en-GB" sz="2000" kern="1200" dirty="0" err="1"/>
            <a:t>movielens</a:t>
          </a:r>
          <a:r>
            <a:rPr lang="en-GB" sz="2000" kern="1200" dirty="0"/>
            <a:t>)</a:t>
          </a:r>
        </a:p>
      </dsp:txBody>
      <dsp:txXfrm>
        <a:off x="7114894" y="1078365"/>
        <a:ext cx="2433544" cy="142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2719-F8BC-4C17-8C7F-15D356A1F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Movielens</a:t>
            </a:r>
            <a:r>
              <a:rPr lang="en-GB" dirty="0"/>
              <a:t> 27m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6FDF2-FA7A-49AB-956D-7A5179F17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Dataset analysis using HDP, Hive, </a:t>
            </a:r>
            <a:br>
              <a:rPr lang="en-GB" dirty="0"/>
            </a:br>
            <a:r>
              <a:rPr lang="en-GB" dirty="0"/>
              <a:t>Power BI and Azure ML</a:t>
            </a:r>
          </a:p>
        </p:txBody>
      </p:sp>
    </p:spTree>
    <p:extLst>
      <p:ext uri="{BB962C8B-B14F-4D97-AF65-F5344CB8AC3E}">
        <p14:creationId xmlns:p14="http://schemas.microsoft.com/office/powerpoint/2010/main" val="309280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68F9-511E-4B70-89DB-732DC33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3.1</a:t>
            </a:r>
            <a:br>
              <a:rPr lang="en-GB" dirty="0"/>
            </a:br>
            <a:r>
              <a:rPr lang="en-GB" dirty="0"/>
              <a:t>Hive ODBC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2DD86F-3D5E-4253-8297-2E2A5805F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2096" y="2994991"/>
            <a:ext cx="4066995" cy="288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6D38D3-1745-40CB-AEF4-D30D3E3A8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85" t="17795" r="17269" b="41285"/>
          <a:stretch/>
        </p:blipFill>
        <p:spPr>
          <a:xfrm>
            <a:off x="7726832" y="1581866"/>
            <a:ext cx="2777521" cy="1179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7B0D8-5227-496C-8AFA-7516E9086ECD}"/>
              </a:ext>
            </a:extLst>
          </p:cNvPr>
          <p:cNvSpPr txBox="1"/>
          <p:nvPr/>
        </p:nvSpPr>
        <p:spPr>
          <a:xfrm>
            <a:off x="1371600" y="2411896"/>
            <a:ext cx="5242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3.1.1 – Download and install HDP ODBC driver</a:t>
            </a:r>
          </a:p>
          <a:p>
            <a:r>
              <a:rPr lang="en-GB" dirty="0"/>
              <a:t>3.1.2 – Check if ODBC driver is available in our system</a:t>
            </a:r>
          </a:p>
          <a:p>
            <a:r>
              <a:rPr lang="en-GB" dirty="0"/>
              <a:t>3.1.3 – Use the Hive connector in Power BI</a:t>
            </a:r>
          </a:p>
        </p:txBody>
      </p:sp>
    </p:spTree>
    <p:extLst>
      <p:ext uri="{BB962C8B-B14F-4D97-AF65-F5344CB8AC3E}">
        <p14:creationId xmlns:p14="http://schemas.microsoft.com/office/powerpoint/2010/main" val="403583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68F9-511E-4B70-89DB-732DC33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3.2</a:t>
            </a:r>
            <a:br>
              <a:rPr lang="en-GB" dirty="0"/>
            </a:br>
            <a:r>
              <a:rPr lang="en-GB" dirty="0"/>
              <a:t>Azure ML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AA7E0-5934-4377-8C4C-540425362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08" t="23167" r="2500" b="15881"/>
          <a:stretch/>
        </p:blipFill>
        <p:spPr>
          <a:xfrm>
            <a:off x="6344530" y="812547"/>
            <a:ext cx="5373858" cy="5232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2E0E84-4ACC-42E7-B839-7A6998367DCA}"/>
              </a:ext>
            </a:extLst>
          </p:cNvPr>
          <p:cNvSpPr txBox="1"/>
          <p:nvPr/>
        </p:nvSpPr>
        <p:spPr>
          <a:xfrm>
            <a:off x="1371600" y="2411896"/>
            <a:ext cx="4475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3.2.1 – Upload dataset to Azure ML</a:t>
            </a:r>
          </a:p>
          <a:p>
            <a:r>
              <a:rPr lang="en-GB" dirty="0"/>
              <a:t>3.2.2 – Create a Matchbox recommender model</a:t>
            </a:r>
          </a:p>
          <a:p>
            <a:r>
              <a:rPr lang="en-GB" dirty="0"/>
              <a:t>3.2.3 – Save as a web service (see image)</a:t>
            </a:r>
          </a:p>
          <a:p>
            <a:r>
              <a:rPr lang="en-GB" dirty="0"/>
              <a:t>3.2.4 – Use and adapt generated REST R code</a:t>
            </a:r>
          </a:p>
        </p:txBody>
      </p:sp>
    </p:spTree>
    <p:extLst>
      <p:ext uri="{BB962C8B-B14F-4D97-AF65-F5344CB8AC3E}">
        <p14:creationId xmlns:p14="http://schemas.microsoft.com/office/powerpoint/2010/main" val="345002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37E1-C28C-4A6F-AD01-61A0FDF3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3.3</a:t>
            </a:r>
            <a:br>
              <a:rPr lang="en-GB" dirty="0"/>
            </a:br>
            <a:r>
              <a:rPr lang="en-GB" dirty="0"/>
              <a:t>Power BI </a:t>
            </a:r>
            <a:r>
              <a:rPr lang="en-GB" dirty="0">
                <a:sym typeface="Wingdings" panose="05000000000000000000" pitchFamily="2" charset="2"/>
              </a:rPr>
              <a:t></a:t>
            </a:r>
            <a:r>
              <a:rPr lang="en-GB" dirty="0"/>
              <a:t>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45F0-EF03-4C22-BD96-793746C9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02696" cy="2068964"/>
          </a:xfrm>
          <a:noFill/>
        </p:spPr>
        <p:txBody>
          <a:bodyPr wrap="square" rtlCol="0">
            <a:spAutoFit/>
          </a:bodyPr>
          <a:lstStyle/>
          <a:p>
            <a:pPr marL="0" indent="0" defTabSz="457200">
              <a:buNone/>
            </a:pPr>
            <a:r>
              <a:rPr lang="en-GB" sz="1800" dirty="0">
                <a:solidFill>
                  <a:schemeClr val="tx1"/>
                </a:solidFill>
              </a:rPr>
              <a:t>3.3.1 – Get data from Hive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3.3.2 – Duplicate the table in Power BI Query Editor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3.3.3 – Develop and test our R script in </a:t>
            </a:r>
            <a:r>
              <a:rPr lang="en-GB" sz="1800" dirty="0" err="1">
                <a:solidFill>
                  <a:schemeClr val="tx1"/>
                </a:solidFill>
              </a:rPr>
              <a:t>Rstudio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3.3.4 – Deploy the R Custom Script in Power BI Query Editor</a:t>
            </a:r>
          </a:p>
          <a:p>
            <a:pPr marL="0" defTabSz="457200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F6632-8BE6-4BB6-9E0B-5DECFBC5A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699" y="2876395"/>
            <a:ext cx="5004044" cy="2991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24FA87-9771-49AB-B880-A8A02951E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85" t="6022" r="10000" b="81123"/>
          <a:stretch/>
        </p:blipFill>
        <p:spPr>
          <a:xfrm>
            <a:off x="7774207" y="1718604"/>
            <a:ext cx="3123028" cy="8352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FAA9AD-7051-4996-A396-6CA8198A06AE}"/>
              </a:ext>
            </a:extLst>
          </p:cNvPr>
          <p:cNvSpPr/>
          <p:nvPr/>
        </p:nvSpPr>
        <p:spPr>
          <a:xfrm>
            <a:off x="9805182" y="1718604"/>
            <a:ext cx="407963" cy="775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6619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FCE3-CF52-4C1E-8750-7379E060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en-GB" dirty="0"/>
              <a:t>STEP 4</a:t>
            </a:r>
            <a:br>
              <a:rPr lang="en-GB" dirty="0"/>
            </a:br>
            <a:r>
              <a:rPr lang="en-GB" dirty="0" err="1"/>
              <a:t>Movielens</a:t>
            </a:r>
            <a:r>
              <a:rPr lang="en-GB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2780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26EA-41B2-4061-97C3-D903F18E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21E7-B1CE-4B0C-A6EF-1A90865C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 – Configuring HDP sandbox 2.6.5</a:t>
            </a:r>
          </a:p>
          <a:p>
            <a:r>
              <a:rPr lang="en-GB" dirty="0"/>
              <a:t>2 – Configuring Hive</a:t>
            </a:r>
          </a:p>
          <a:p>
            <a:pPr lvl="1"/>
            <a:r>
              <a:rPr lang="en-GB" dirty="0"/>
              <a:t>2.1 – Create database and external tables (</a:t>
            </a:r>
            <a:r>
              <a:rPr lang="en-GB" dirty="0" err="1"/>
              <a:t>movielens_external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2.2 – Define DW model and queries for data ingestion</a:t>
            </a:r>
          </a:p>
          <a:p>
            <a:pPr lvl="1"/>
            <a:r>
              <a:rPr lang="en-GB" dirty="0"/>
              <a:t>2.3 – Create optimized DW database and tables (</a:t>
            </a:r>
            <a:r>
              <a:rPr lang="en-GB" dirty="0" err="1"/>
              <a:t>movielens</a:t>
            </a:r>
            <a:r>
              <a:rPr lang="en-GB" dirty="0"/>
              <a:t>)</a:t>
            </a:r>
          </a:p>
          <a:p>
            <a:r>
              <a:rPr lang="en-GB" dirty="0"/>
              <a:t>3 – Power BI and Azure ML</a:t>
            </a:r>
          </a:p>
          <a:p>
            <a:pPr lvl="1"/>
            <a:r>
              <a:rPr lang="en-GB" dirty="0"/>
              <a:t>3.1 – Hive ODBC connection</a:t>
            </a:r>
          </a:p>
          <a:p>
            <a:pPr lvl="1"/>
            <a:r>
              <a:rPr lang="en-GB" dirty="0"/>
              <a:t>3.2 – Azure ML connection</a:t>
            </a:r>
          </a:p>
          <a:p>
            <a:pPr lvl="1"/>
            <a:r>
              <a:rPr lang="en-GB" dirty="0"/>
              <a:t>3.3 – Power BI </a:t>
            </a:r>
            <a:r>
              <a:rPr lang="en-GB" dirty="0">
                <a:sym typeface="Wingdings" panose="05000000000000000000" pitchFamily="2" charset="2"/>
              </a:rPr>
              <a:t></a:t>
            </a:r>
            <a:r>
              <a:rPr lang="en-GB" dirty="0"/>
              <a:t> Azure ML</a:t>
            </a:r>
          </a:p>
          <a:p>
            <a:r>
              <a:rPr lang="en-GB" dirty="0"/>
              <a:t>4 – </a:t>
            </a:r>
            <a:r>
              <a:rPr lang="en-GB" dirty="0" err="1"/>
              <a:t>Movielens</a:t>
            </a:r>
            <a:r>
              <a:rPr lang="en-GB" dirty="0"/>
              <a:t> analysis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9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62A0-A34E-44F9-B14A-F02A1330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</a:t>
            </a:r>
            <a:br>
              <a:rPr lang="en-GB" dirty="0"/>
            </a:br>
            <a:r>
              <a:rPr lang="en-GB" dirty="0"/>
              <a:t>Configuring HDP sandbox 2.6.5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5A44-99DC-4A14-A6C1-9516D4A9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41304"/>
          </a:xfrm>
        </p:spPr>
        <p:txBody>
          <a:bodyPr>
            <a:normAutofit/>
          </a:bodyPr>
          <a:lstStyle/>
          <a:p>
            <a:r>
              <a:rPr lang="en-GB" dirty="0"/>
              <a:t>1.1 – Run HDP in VM of choice (in our case VMWare)</a:t>
            </a:r>
          </a:p>
          <a:p>
            <a:r>
              <a:rPr lang="en-GB" dirty="0"/>
              <a:t>1.2 – Copy dataset files to HDP system using WinSCP</a:t>
            </a:r>
          </a:p>
          <a:p>
            <a:r>
              <a:rPr lang="en-GB" dirty="0"/>
              <a:t>1.3 – Put files in HDFS using SSH and HDFS commands. Place the .csv files in specific folders to make Hive HQL development easier</a:t>
            </a:r>
          </a:p>
          <a:p>
            <a:pPr lvl="1"/>
            <a:r>
              <a:rPr lang="en-US" sz="1200" dirty="0" err="1"/>
              <a:t>ssh</a:t>
            </a:r>
            <a:r>
              <a:rPr lang="en-US" sz="1200" dirty="0"/>
              <a:t> maria_dev@192.168.145.145 -p 2222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/movies.csv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/movies/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/tags.csv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/tags/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/genome-tags.csv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/genome-tags/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/genome-scores.csv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/genome-scores/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/ratings.csv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/ratings/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/links.csv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/links/</a:t>
            </a:r>
          </a:p>
        </p:txBody>
      </p:sp>
    </p:spTree>
    <p:extLst>
      <p:ext uri="{BB962C8B-B14F-4D97-AF65-F5344CB8AC3E}">
        <p14:creationId xmlns:p14="http://schemas.microsoft.com/office/powerpoint/2010/main" val="57444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5D8A-15B5-488B-80BB-8039FCFB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</a:t>
            </a:r>
            <a:br>
              <a:rPr lang="en-GB" dirty="0"/>
            </a:br>
            <a:r>
              <a:rPr lang="en-GB" dirty="0"/>
              <a:t>Configuring Hive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BE921A-B018-4B50-BA5C-D70B89CAE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39272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86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5D8A-15B5-488B-80BB-8039FCFB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2.1</a:t>
            </a:r>
            <a:br>
              <a:rPr lang="en-GB" dirty="0"/>
            </a:br>
            <a:r>
              <a:rPr lang="en-GB" dirty="0"/>
              <a:t>Configuring Hive - Create external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396E8-677E-47B8-B6ED-0A435AD849E1}"/>
              </a:ext>
            </a:extLst>
          </p:cNvPr>
          <p:cNvSpPr/>
          <p:nvPr/>
        </p:nvSpPr>
        <p:spPr>
          <a:xfrm>
            <a:off x="1371600" y="2171701"/>
            <a:ext cx="10581860" cy="4000500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if not exists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movielens_external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movielens_external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genome_scores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relevance decimal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ROW FORMAT DELIMITED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/genome-scores'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genome_tags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tag string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    ROW FORMAT DELIMITED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/genome-tags'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links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imdbId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tmdbId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   ROW FORMAT DELIMITED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/links'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movies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title string,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genres string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  ROW FORMAT SERDE 'org.apache.hadoop.hive.serde2.OpenCSVSerde'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WITH SERDEPROPERTIES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separatorChar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= ",",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quoteChar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    = "\""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)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/movies'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tags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tag string,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tmstmp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) ROW FORMAT DELIMITED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/tags'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ratings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rating decimal,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tmstmp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) ROW FORMAT DELIMITED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/ratings'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</p:txBody>
      </p:sp>
    </p:spTree>
    <p:extLst>
      <p:ext uri="{BB962C8B-B14F-4D97-AF65-F5344CB8AC3E}">
        <p14:creationId xmlns:p14="http://schemas.microsoft.com/office/powerpoint/2010/main" val="36268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5D8A-15B5-488B-80BB-8039FCFB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STEP 2.2</a:t>
            </a:r>
            <a:br>
              <a:rPr lang="en-GB" sz="3600" dirty="0"/>
            </a:br>
            <a:r>
              <a:rPr lang="en-GB" sz="3600" dirty="0"/>
              <a:t>Define DW model and queries for data ingestion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9FE-58F7-46F0-A6CD-8D0C8EFD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Hive query view 2.0, we built several queries to feed our model</a:t>
            </a:r>
          </a:p>
          <a:p>
            <a:r>
              <a:rPr lang="en-GB" dirty="0"/>
              <a:t>Once the queries where developed and tested, we created all the DDL using the following model: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2061E-9285-481D-ABCF-97369C9E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96884"/>
              </p:ext>
            </p:extLst>
          </p:nvPr>
        </p:nvGraphicFramePr>
        <p:xfrm>
          <a:off x="2108200" y="4076700"/>
          <a:ext cx="1409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pk_datekey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D8468E-B417-4ADA-9F13-328673894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85921"/>
              </p:ext>
            </p:extLst>
          </p:nvPr>
        </p:nvGraphicFramePr>
        <p:xfrm>
          <a:off x="6870700" y="4076700"/>
          <a:ext cx="1409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dim_movies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pk_movieid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44E020-76CD-4C9E-B030-DF0BBC419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90366"/>
              </p:ext>
            </p:extLst>
          </p:nvPr>
        </p:nvGraphicFramePr>
        <p:xfrm>
          <a:off x="6870700" y="5151120"/>
          <a:ext cx="1409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3020392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dim_genres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8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pk_genreid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688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889453-197A-4CDD-A51D-FE5ABA826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09820"/>
              </p:ext>
            </p:extLst>
          </p:nvPr>
        </p:nvGraphicFramePr>
        <p:xfrm>
          <a:off x="8820150" y="4447540"/>
          <a:ext cx="23495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3020392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dim_moviegenres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8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fk_movieid</a:t>
                      </a:r>
                      <a:br>
                        <a:rPr lang="en-GB" dirty="0"/>
                      </a:br>
                      <a:r>
                        <a:rPr lang="en-GB" dirty="0" err="1"/>
                        <a:t>fk_genreid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688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1BC782-8068-4393-9EF8-97F769930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25687"/>
              </p:ext>
            </p:extLst>
          </p:nvPr>
        </p:nvGraphicFramePr>
        <p:xfrm>
          <a:off x="2105025" y="5151120"/>
          <a:ext cx="1409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pk_timekey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54BBEE-7DAA-4CF1-83D5-7340540CF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19844"/>
              </p:ext>
            </p:extLst>
          </p:nvPr>
        </p:nvGraphicFramePr>
        <p:xfrm>
          <a:off x="4489450" y="3335020"/>
          <a:ext cx="1409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dim_users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pk_userid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F089ED-FC7D-4D44-B2E8-E57915C2E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93061"/>
              </p:ext>
            </p:extLst>
          </p:nvPr>
        </p:nvGraphicFramePr>
        <p:xfrm>
          <a:off x="4489450" y="4333240"/>
          <a:ext cx="1409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 err="1"/>
                        <a:t>fact_ratings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r>
                        <a:rPr lang="en-GB" sz="1200" dirty="0" err="1"/>
                        <a:t>fk_userid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fk_movieid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fk_datekey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fk_timekey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FF4AC7-0358-47E2-BE03-1DB116223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73327"/>
              </p:ext>
            </p:extLst>
          </p:nvPr>
        </p:nvGraphicFramePr>
        <p:xfrm>
          <a:off x="4527550" y="5560060"/>
          <a:ext cx="1409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236202">
                <a:tc>
                  <a:txBody>
                    <a:bodyPr/>
                    <a:lstStyle/>
                    <a:p>
                      <a:r>
                        <a:rPr lang="en-GB" sz="1200" dirty="0" err="1"/>
                        <a:t>fact_tags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619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fk_userid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fk_movieid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fk_datekey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fk_timekey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7FE935-F91C-4B6F-B233-0D7BF937E68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514725" y="5521960"/>
            <a:ext cx="1012825" cy="58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9541FA-75DD-4C2B-97BC-F1340840AA4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514725" y="4881880"/>
            <a:ext cx="974725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AE46A2-042E-4545-9668-28F6FB1554F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517900" y="4447540"/>
            <a:ext cx="971550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A19E69-41BC-4C19-AC0F-F2033DBE56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17900" y="4447540"/>
            <a:ext cx="990599" cy="163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6DFA38-B113-4628-BECF-E8AEAA13547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194300" y="4076700"/>
            <a:ext cx="0" cy="256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7ED691F-449D-4691-8ECE-43B7DC0A78B5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>
            <a:off x="5899150" y="3705860"/>
            <a:ext cx="38100" cy="2402840"/>
          </a:xfrm>
          <a:prstGeom prst="bentConnector3">
            <a:avLst>
              <a:gd name="adj1" fmla="val 7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55DFD7-55FC-43A6-AC57-083963628A18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5899150" y="4447540"/>
            <a:ext cx="971550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3E2DB2-76AB-4FFE-8727-B3A6FC27B61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937250" y="4447540"/>
            <a:ext cx="955676" cy="166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C5B148-F0EE-4AF8-BB6C-59F260A0C5F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280400" y="4447540"/>
            <a:ext cx="539750" cy="50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4A4922A-A03F-49F2-8789-63BE0E318AB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280400" y="4953000"/>
            <a:ext cx="539750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3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F421-1235-4BFF-B361-AAB610C3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2.3</a:t>
            </a:r>
            <a:br>
              <a:rPr lang="en-GB" dirty="0"/>
            </a:br>
            <a:r>
              <a:rPr lang="en-GB" sz="3600" dirty="0"/>
              <a:t>Create optimized DW database and tables (</a:t>
            </a:r>
            <a:r>
              <a:rPr lang="en-GB" sz="3600" dirty="0" err="1"/>
              <a:t>movielens</a:t>
            </a:r>
            <a:r>
              <a:rPr lang="en-GB" sz="3600" dirty="0"/>
              <a:t>)</a:t>
            </a:r>
            <a:br>
              <a:rPr lang="en-GB" sz="3600" dirty="0"/>
            </a:br>
            <a:r>
              <a:rPr lang="en-GB" sz="2700" dirty="0"/>
              <a:t>6 query optimization techniques used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01FF-16F2-4A7A-82CD-2F4C996F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45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1200" b="1" dirty="0"/>
              <a:t>Technique #1: Use </a:t>
            </a:r>
            <a:r>
              <a:rPr lang="en-GB" sz="1200" b="1" dirty="0" err="1"/>
              <a:t>Tez</a:t>
            </a:r>
            <a:endParaRPr lang="en-GB" sz="1200" b="1" dirty="0"/>
          </a:p>
          <a:p>
            <a:pPr marL="0" indent="0">
              <a:buNone/>
            </a:pPr>
            <a:r>
              <a:rPr lang="en-GB" sz="1200" dirty="0"/>
              <a:t>set </a:t>
            </a:r>
            <a:r>
              <a:rPr lang="en-GB" sz="1200" dirty="0" err="1"/>
              <a:t>hive.execution.engine</a:t>
            </a:r>
            <a:r>
              <a:rPr lang="en-GB" sz="1200" dirty="0"/>
              <a:t>=</a:t>
            </a:r>
            <a:r>
              <a:rPr lang="en-GB" sz="1200" dirty="0" err="1"/>
              <a:t>tez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b="1" dirty="0"/>
              <a:t>Technique #2: Use </a:t>
            </a:r>
            <a:r>
              <a:rPr lang="en-GB" sz="1200" b="1" dirty="0" err="1"/>
              <a:t>ORCFile</a:t>
            </a:r>
            <a:endParaRPr lang="en-GB" sz="1200" b="1" dirty="0"/>
          </a:p>
          <a:p>
            <a:pPr marL="0" indent="0">
              <a:buNone/>
            </a:pPr>
            <a:r>
              <a:rPr lang="en-GB" sz="1200" dirty="0"/>
              <a:t>CREATE TABLE A_ORC ( ... ) STORED AS ORC </a:t>
            </a:r>
            <a:r>
              <a:rPr lang="en-GB" sz="1200" dirty="0" err="1"/>
              <a:t>tblproperties</a:t>
            </a:r>
            <a:r>
              <a:rPr lang="en-GB" sz="1200" dirty="0"/>
              <a:t> (“</a:t>
            </a:r>
            <a:r>
              <a:rPr lang="en-GB" sz="1200" dirty="0" err="1"/>
              <a:t>orc.compress</a:t>
            </a:r>
            <a:r>
              <a:rPr lang="en-GB" sz="1200" dirty="0"/>
              <a:t>" = “SNAPPY”);</a:t>
            </a:r>
          </a:p>
          <a:p>
            <a:pPr marL="0" indent="0">
              <a:buNone/>
            </a:pPr>
            <a:r>
              <a:rPr lang="en-GB" sz="1200" b="1" dirty="0"/>
              <a:t>Technique #3: Use Vectorization</a:t>
            </a:r>
          </a:p>
          <a:p>
            <a:pPr marL="0" indent="0">
              <a:buNone/>
            </a:pPr>
            <a:r>
              <a:rPr lang="en-GB" sz="1200" dirty="0"/>
              <a:t>set </a:t>
            </a:r>
            <a:r>
              <a:rPr lang="en-GB" sz="1200" dirty="0" err="1"/>
              <a:t>hive.vectorized.execution.enabled</a:t>
            </a:r>
            <a:r>
              <a:rPr lang="en-GB" sz="1200" dirty="0"/>
              <a:t> = true;</a:t>
            </a:r>
            <a:br>
              <a:rPr lang="en-GB" sz="1200" dirty="0"/>
            </a:br>
            <a:r>
              <a:rPr lang="en-GB" sz="1200" dirty="0"/>
              <a:t>set </a:t>
            </a:r>
            <a:r>
              <a:rPr lang="en-GB" sz="1200" dirty="0" err="1"/>
              <a:t>hive.vectorized.execution.reduce.enabled</a:t>
            </a:r>
            <a:r>
              <a:rPr lang="en-GB" sz="1200" dirty="0"/>
              <a:t> = true;</a:t>
            </a:r>
          </a:p>
          <a:p>
            <a:pPr marL="0" indent="0">
              <a:buNone/>
            </a:pPr>
            <a:r>
              <a:rPr lang="en-GB" sz="1200" b="1" dirty="0"/>
              <a:t>Technique #4: cost based query optimization</a:t>
            </a:r>
          </a:p>
          <a:p>
            <a:pPr marL="0" indent="0">
              <a:buNone/>
            </a:pPr>
            <a:r>
              <a:rPr lang="en-GB" sz="1200" dirty="0"/>
              <a:t>set </a:t>
            </a:r>
            <a:r>
              <a:rPr lang="en-GB" sz="1200" dirty="0" err="1"/>
              <a:t>hive.cbo.enable</a:t>
            </a:r>
            <a:r>
              <a:rPr lang="en-GB" sz="1200" dirty="0"/>
              <a:t>=true;</a:t>
            </a:r>
            <a:br>
              <a:rPr lang="en-GB" sz="1200" dirty="0"/>
            </a:br>
            <a:r>
              <a:rPr lang="en-GB" sz="1200" dirty="0"/>
              <a:t>set </a:t>
            </a:r>
            <a:r>
              <a:rPr lang="en-GB" sz="1200" dirty="0" err="1"/>
              <a:t>hive.compute.query.using.stats</a:t>
            </a:r>
            <a:r>
              <a:rPr lang="en-GB" sz="1200" dirty="0"/>
              <a:t>=true;</a:t>
            </a:r>
            <a:br>
              <a:rPr lang="en-GB" sz="1200" dirty="0"/>
            </a:br>
            <a:r>
              <a:rPr lang="en-GB" sz="1200" dirty="0"/>
              <a:t>set </a:t>
            </a:r>
            <a:r>
              <a:rPr lang="en-GB" sz="1200" dirty="0" err="1"/>
              <a:t>hive.stats.fetch.column.stats</a:t>
            </a:r>
            <a:r>
              <a:rPr lang="en-GB" sz="1200" dirty="0"/>
              <a:t>=true;</a:t>
            </a:r>
            <a:br>
              <a:rPr lang="en-GB" sz="1200" dirty="0"/>
            </a:br>
            <a:r>
              <a:rPr lang="en-GB" sz="1200" dirty="0"/>
              <a:t>set </a:t>
            </a:r>
            <a:r>
              <a:rPr lang="en-GB" sz="1200" dirty="0" err="1"/>
              <a:t>hive.stats.fetch.partition.stats</a:t>
            </a:r>
            <a:r>
              <a:rPr lang="en-GB" sz="1200" dirty="0"/>
              <a:t>=true;</a:t>
            </a:r>
          </a:p>
          <a:p>
            <a:pPr marL="0" indent="0">
              <a:buNone/>
            </a:pPr>
            <a:r>
              <a:rPr lang="en-GB" sz="1200" dirty="0" err="1"/>
              <a:t>analyze</a:t>
            </a:r>
            <a:r>
              <a:rPr lang="en-GB" sz="1200" dirty="0"/>
              <a:t> table XXXXX compute statistics;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b="1" dirty="0"/>
              <a:t>Technique #5: clustering and dynamic partitioning</a:t>
            </a:r>
          </a:p>
          <a:p>
            <a:pPr marL="0" indent="0">
              <a:buNone/>
            </a:pPr>
            <a:r>
              <a:rPr lang="en-GB" sz="1200" dirty="0"/>
              <a:t>CLUSTERED BY (XXXX) SORTED BY (XXXX) INTO XX BUCKETS</a:t>
            </a:r>
          </a:p>
          <a:p>
            <a:pPr marL="0" indent="0">
              <a:buNone/>
            </a:pPr>
            <a:r>
              <a:rPr lang="en-GB" sz="1200" dirty="0"/>
              <a:t>set </a:t>
            </a:r>
            <a:r>
              <a:rPr lang="en-GB" sz="1200" dirty="0" err="1"/>
              <a:t>hive.exec.dynamic.partition</a:t>
            </a:r>
            <a:r>
              <a:rPr lang="en-GB" sz="1200" dirty="0"/>
              <a:t>=true;</a:t>
            </a:r>
            <a:br>
              <a:rPr lang="en-GB" sz="1200" dirty="0"/>
            </a:br>
            <a:r>
              <a:rPr lang="en-GB" sz="1200" dirty="0"/>
              <a:t>set </a:t>
            </a:r>
            <a:r>
              <a:rPr lang="en-GB" sz="1200" dirty="0" err="1"/>
              <a:t>hive.exec.dynamic.partition.mode</a:t>
            </a:r>
            <a:r>
              <a:rPr lang="en-GB" sz="1200" dirty="0"/>
              <a:t>=</a:t>
            </a:r>
            <a:r>
              <a:rPr lang="en-GB" sz="1200" dirty="0" err="1"/>
              <a:t>nonstrict</a:t>
            </a:r>
            <a:r>
              <a:rPr lang="en-GB" sz="1200" dirty="0"/>
              <a:t>;</a:t>
            </a:r>
            <a:br>
              <a:rPr lang="en-GB" sz="1200" dirty="0"/>
            </a:br>
            <a:r>
              <a:rPr lang="en-GB" sz="1200" dirty="0"/>
              <a:t>PARTITIONED BY (</a:t>
            </a:r>
            <a:r>
              <a:rPr lang="en-GB" sz="1200" dirty="0" err="1"/>
              <a:t>a_year</a:t>
            </a:r>
            <a:r>
              <a:rPr lang="en-GB" sz="1200" dirty="0"/>
              <a:t> int)</a:t>
            </a:r>
          </a:p>
          <a:p>
            <a:pPr marL="0" indent="0">
              <a:buNone/>
            </a:pPr>
            <a:r>
              <a:rPr lang="en-GB" sz="1200" b="1" dirty="0"/>
              <a:t>Technique #6: write good SQL and use UDFs</a:t>
            </a:r>
          </a:p>
          <a:p>
            <a:pPr marL="0" indent="0">
              <a:buNone/>
            </a:pPr>
            <a:r>
              <a:rPr lang="en-GB" sz="1200" dirty="0"/>
              <a:t>explode(), </a:t>
            </a:r>
            <a:r>
              <a:rPr lang="en-GB" sz="1200" dirty="0" err="1"/>
              <a:t>posexplode</a:t>
            </a:r>
            <a:r>
              <a:rPr lang="en-GB" sz="1200" dirty="0"/>
              <a:t>(), LATERAL VIEW </a:t>
            </a:r>
          </a:p>
        </p:txBody>
      </p:sp>
    </p:spTree>
    <p:extLst>
      <p:ext uri="{BB962C8B-B14F-4D97-AF65-F5344CB8AC3E}">
        <p14:creationId xmlns:p14="http://schemas.microsoft.com/office/powerpoint/2010/main" val="216157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F421-1235-4BFF-B361-AAB610C3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2.3</a:t>
            </a:r>
            <a:br>
              <a:rPr lang="en-GB" dirty="0"/>
            </a:br>
            <a:r>
              <a:rPr lang="en-GB" sz="3600" dirty="0"/>
              <a:t>Create optimized DW database and tables (</a:t>
            </a:r>
            <a:r>
              <a:rPr lang="en-GB" sz="3600" dirty="0" err="1"/>
              <a:t>movielens</a:t>
            </a:r>
            <a:r>
              <a:rPr lang="en-GB" sz="3600" dirty="0"/>
              <a:t>)</a:t>
            </a:r>
            <a:br>
              <a:rPr lang="en-GB" sz="3600" dirty="0"/>
            </a:br>
            <a:r>
              <a:rPr lang="en-GB" sz="2700" dirty="0"/>
              <a:t>DW </a:t>
            </a:r>
            <a:r>
              <a:rPr lang="en-GB" sz="2700" dirty="0" err="1"/>
              <a:t>hql</a:t>
            </a:r>
            <a:r>
              <a:rPr lang="en-GB" sz="2700" dirty="0"/>
              <a:t> scripts structure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01FF-16F2-4A7A-82CD-2F4C996F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45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--Optimizations and dynamic partitioning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hive..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--Set name of table to create as variable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hivevar:table_name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=XXXX;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--Create DW database if not exists and use it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if not exists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( … 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--Clustering and partitioning definitions here if applicable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ROW FORMAT DELIMITED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',’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ORC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orc.compress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= "SNAPPY");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--Insert query results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OVERWRITE TABLE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--partition (XXX)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( …) 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movielens_external.XXXX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950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FCE3-CF52-4C1E-8750-7379E060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en-GB" dirty="0"/>
              <a:t>STEP 3</a:t>
            </a:r>
            <a:br>
              <a:rPr lang="en-GB" dirty="0"/>
            </a:br>
            <a:r>
              <a:rPr lang="en-GB" dirty="0"/>
              <a:t>Power BI and Azure ML</a:t>
            </a:r>
          </a:p>
        </p:txBody>
      </p:sp>
    </p:spTree>
    <p:extLst>
      <p:ext uri="{BB962C8B-B14F-4D97-AF65-F5344CB8AC3E}">
        <p14:creationId xmlns:p14="http://schemas.microsoft.com/office/powerpoint/2010/main" val="14651318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86</TotalTime>
  <Words>590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Courier New</vt:lpstr>
      <vt:lpstr>Franklin Gothic Book</vt:lpstr>
      <vt:lpstr>Wingdings</vt:lpstr>
      <vt:lpstr>Crop</vt:lpstr>
      <vt:lpstr>Movielens 27m</vt:lpstr>
      <vt:lpstr>Table of contents</vt:lpstr>
      <vt:lpstr>STEP 1 Configuring HDP sandbox 2.6.5</vt:lpstr>
      <vt:lpstr>STEP 2 Configuring Hive</vt:lpstr>
      <vt:lpstr>STEP 2.1 Configuring Hive - Create external tables</vt:lpstr>
      <vt:lpstr>STEP 2.2 Define DW model and queries for data ingestion </vt:lpstr>
      <vt:lpstr>STEP 2.3 Create optimized DW database and tables (movielens) 6 query optimization techniques used </vt:lpstr>
      <vt:lpstr>STEP 2.3 Create optimized DW database and tables (movielens) DW hql scripts structure </vt:lpstr>
      <vt:lpstr>STEP 3 Power BI and Azure ML</vt:lpstr>
      <vt:lpstr>STEP 3.1 Hive ODBC Connection</vt:lpstr>
      <vt:lpstr>STEP 3.2 Azure ML Model</vt:lpstr>
      <vt:lpstr>STEP 3.3 Power BI  Azure ML</vt:lpstr>
      <vt:lpstr>STEP 4 Movielens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Movielens 27m</dc:title>
  <dc:creator>Tiago Marques</dc:creator>
  <cp:lastModifiedBy>Tiago Marques</cp:lastModifiedBy>
  <cp:revision>10</cp:revision>
  <dcterms:created xsi:type="dcterms:W3CDTF">2018-11-20T15:13:11Z</dcterms:created>
  <dcterms:modified xsi:type="dcterms:W3CDTF">2018-11-20T22:40:39Z</dcterms:modified>
</cp:coreProperties>
</file>