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4" r:id="rId6"/>
    <p:sldId id="258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/>
    <p:restoredTop sz="94433"/>
  </p:normalViewPr>
  <p:slideViewPr>
    <p:cSldViewPr snapToGrid="0" snapToObjects="1">
      <p:cViewPr varScale="1">
        <p:scale>
          <a:sx n="73" d="100"/>
          <a:sy n="73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5A47-A047-5740-B7AC-3CF49979287E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E65E-69E2-C943-8D01-FBD43CADC39B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52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6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9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0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6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54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3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32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2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339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06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C468-763A-8748-8630-78160B3837F1}" type="datetimeFigureOut">
              <a:rPr lang="pt-PT" smtClean="0"/>
              <a:t>31/10/17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6DC7-3B2D-2943-B4E9-96B853DE002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187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com.pt/pt-pt/a-pt/Paginas/historia.aspx" TargetMode="External"/><Relationship Id="rId4" Type="http://schemas.openxmlformats.org/officeDocument/2006/relationships/hyperlink" Target="https://www.meo.pt/" TargetMode="External"/><Relationship Id="rId5" Type="http://schemas.openxmlformats.org/officeDocument/2006/relationships/hyperlink" Target="https://www.anacom.pt/render.jsp?categoryId=382951" TargetMode="External"/><Relationship Id="rId6" Type="http://schemas.openxmlformats.org/officeDocument/2006/relationships/hyperlink" Target="https://www.dinheirovivo.pt/empresas/637730/" TargetMode="External"/><Relationship Id="rId7" Type="http://schemas.openxmlformats.org/officeDocument/2006/relationships/hyperlink" Target="http://adslfibra.pt/operadores-telecomunicacoes" TargetMode="External"/><Relationship Id="rId8" Type="http://schemas.openxmlformats.org/officeDocument/2006/relationships/hyperlink" Target="https://pt.wikipedia.org/wiki/Portugal_Telecom#Compra_pela_Altice" TargetMode="External"/><Relationship Id="rId9" Type="http://schemas.openxmlformats.org/officeDocument/2006/relationships/hyperlink" Target="https://conteudos.meo.pt/meo/Documentos/Condicoes-Oferta-Servicos/Mod-C1001276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t.wikipedia.org/wiki/Me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845" y="6152827"/>
            <a:ext cx="2139863" cy="434997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r>
              <a:rPr lang="pt-PT" altLang="pt-PT" b="0" dirty="0"/>
              <a:t>Duarte Dias (80214) </a:t>
            </a:r>
          </a:p>
          <a:p>
            <a:pPr algn="l"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r>
              <a:rPr lang="pt-PT" altLang="pt-PT" b="0" dirty="0"/>
              <a:t>Tiago Dias (88896)</a:t>
            </a:r>
          </a:p>
          <a:p>
            <a:endParaRPr lang="pt-PT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BACDB95-AAFC-42C5-B5C4-10BAA3B6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" y="5964461"/>
            <a:ext cx="1661437" cy="6233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24" y="815723"/>
            <a:ext cx="8721551" cy="4885267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382340" y="6152827"/>
            <a:ext cx="2139863" cy="43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endParaRPr lang="pt-PT" altLang="pt-PT" dirty="0"/>
          </a:p>
          <a:p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301625" y="6075334"/>
            <a:ext cx="5588747" cy="58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r>
              <a:rPr lang="pt-PT" altLang="pt-PT" sz="6000" b="0" dirty="0"/>
              <a:t>Laboratórios de Informática</a:t>
            </a:r>
          </a:p>
          <a:p>
            <a:pPr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r>
              <a:rPr lang="pt-PT" altLang="pt-PT" sz="6000" b="0" dirty="0"/>
              <a:t>Mestrado Integrado em Engenharia de Computadores e Telemática</a:t>
            </a:r>
          </a:p>
          <a:p>
            <a:pPr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r>
              <a:rPr lang="pt-PT" altLang="pt-PT" sz="6000" b="0" dirty="0"/>
              <a:t>Ano letivo 2017-18</a:t>
            </a:r>
          </a:p>
          <a:p>
            <a:pPr algn="l">
              <a:spcBef>
                <a:spcPct val="0"/>
              </a:spcBef>
              <a:tabLst>
                <a:tab pos="723924" algn="l"/>
                <a:tab pos="1447848" algn="l"/>
                <a:tab pos="2171772" algn="l"/>
                <a:tab pos="2895697" algn="l"/>
                <a:tab pos="3619620" algn="l"/>
                <a:tab pos="4343545" algn="l"/>
                <a:tab pos="5067469" algn="l"/>
                <a:tab pos="5791393" algn="l"/>
                <a:tab pos="6515317" algn="l"/>
                <a:tab pos="7239241" algn="l"/>
                <a:tab pos="7963165" algn="l"/>
              </a:tabLst>
            </a:pPr>
            <a:endParaRPr lang="pt-PT" alt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88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b="1" i="1" dirty="0">
                <a:latin typeface="Calibri Light" charset="0"/>
                <a:ea typeface="Calibri Light" charset="0"/>
                <a:cs typeface="Calibri Light" charset="0"/>
              </a:rPr>
              <a:t>História</a:t>
            </a:r>
            <a:r>
              <a:rPr lang="pt-PT" sz="5400" b="1" i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endParaRPr lang="pt-PT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D4F1065B-A153-46E4-BAB2-9E7C9CE4D1CC}"/>
              </a:ext>
            </a:extLst>
          </p:cNvPr>
          <p:cNvSpPr/>
          <p:nvPr/>
        </p:nvSpPr>
        <p:spPr>
          <a:xfrm>
            <a:off x="569843" y="3385914"/>
            <a:ext cx="2156791" cy="100055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luxograma: Conexão 4">
            <a:extLst>
              <a:ext uri="{FF2B5EF4-FFF2-40B4-BE49-F238E27FC236}">
                <a16:creationId xmlns="" xmlns:a16="http://schemas.microsoft.com/office/drawing/2014/main" id="{6ABB50C3-0F88-41CB-AB9C-0EEB10C809BB}"/>
              </a:ext>
            </a:extLst>
          </p:cNvPr>
          <p:cNvSpPr/>
          <p:nvPr/>
        </p:nvSpPr>
        <p:spPr>
          <a:xfrm>
            <a:off x="7997270" y="3783483"/>
            <a:ext cx="242682" cy="23191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7490442-2BE8-4E1E-A971-BA59D06230F2}"/>
              </a:ext>
            </a:extLst>
          </p:cNvPr>
          <p:cNvSpPr/>
          <p:nvPr/>
        </p:nvSpPr>
        <p:spPr>
          <a:xfrm>
            <a:off x="2726634" y="3392553"/>
            <a:ext cx="2156792" cy="98727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63042AF8-5ED9-46BD-AC20-0ECBBFAB85C2}"/>
              </a:ext>
            </a:extLst>
          </p:cNvPr>
          <p:cNvSpPr/>
          <p:nvPr/>
        </p:nvSpPr>
        <p:spPr>
          <a:xfrm>
            <a:off x="4883426" y="3392553"/>
            <a:ext cx="2156791" cy="98727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FD744F39-F122-485A-AB8A-16A1BB762C0A}"/>
              </a:ext>
            </a:extLst>
          </p:cNvPr>
          <p:cNvSpPr/>
          <p:nvPr/>
        </p:nvSpPr>
        <p:spPr>
          <a:xfrm>
            <a:off x="7040217" y="3392549"/>
            <a:ext cx="2156791" cy="9872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06618F4E-BF3E-4426-846D-2CD53212F8C0}"/>
              </a:ext>
            </a:extLst>
          </p:cNvPr>
          <p:cNvSpPr/>
          <p:nvPr/>
        </p:nvSpPr>
        <p:spPr>
          <a:xfrm>
            <a:off x="9197008" y="3392554"/>
            <a:ext cx="2156792" cy="98727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Fluxograma: Conexão 9">
            <a:extLst>
              <a:ext uri="{FF2B5EF4-FFF2-40B4-BE49-F238E27FC236}">
                <a16:creationId xmlns="" xmlns:a16="http://schemas.microsoft.com/office/drawing/2014/main" id="{5A32EB85-C3B0-47E9-B9A6-64EFA2C78F2C}"/>
              </a:ext>
            </a:extLst>
          </p:cNvPr>
          <p:cNvSpPr/>
          <p:nvPr/>
        </p:nvSpPr>
        <p:spPr>
          <a:xfrm>
            <a:off x="3683688" y="3770231"/>
            <a:ext cx="242682" cy="23191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luxograma: Conexão 10">
            <a:extLst>
              <a:ext uri="{FF2B5EF4-FFF2-40B4-BE49-F238E27FC236}">
                <a16:creationId xmlns="" xmlns:a16="http://schemas.microsoft.com/office/drawing/2014/main" id="{185E86C1-BAD0-4B44-A08C-4AFED99915D4}"/>
              </a:ext>
            </a:extLst>
          </p:cNvPr>
          <p:cNvSpPr/>
          <p:nvPr/>
        </p:nvSpPr>
        <p:spPr>
          <a:xfrm>
            <a:off x="7997270" y="3770231"/>
            <a:ext cx="242682" cy="23191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luxograma: Conexão 12">
            <a:extLst>
              <a:ext uri="{FF2B5EF4-FFF2-40B4-BE49-F238E27FC236}">
                <a16:creationId xmlns="" xmlns:a16="http://schemas.microsoft.com/office/drawing/2014/main" id="{378ABBAA-AFCA-4CF9-9991-0D986368D7FA}"/>
              </a:ext>
            </a:extLst>
          </p:cNvPr>
          <p:cNvSpPr/>
          <p:nvPr/>
        </p:nvSpPr>
        <p:spPr>
          <a:xfrm>
            <a:off x="1526896" y="3770231"/>
            <a:ext cx="242682" cy="2319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luxograma: Conexão 13">
            <a:extLst>
              <a:ext uri="{FF2B5EF4-FFF2-40B4-BE49-F238E27FC236}">
                <a16:creationId xmlns="" xmlns:a16="http://schemas.microsoft.com/office/drawing/2014/main" id="{B15724AC-6D38-468E-9CE2-907BA5F3E12C}"/>
              </a:ext>
            </a:extLst>
          </p:cNvPr>
          <p:cNvSpPr/>
          <p:nvPr/>
        </p:nvSpPr>
        <p:spPr>
          <a:xfrm>
            <a:off x="5840478" y="3783483"/>
            <a:ext cx="242682" cy="2319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luxograma: Conexão 14">
            <a:extLst>
              <a:ext uri="{FF2B5EF4-FFF2-40B4-BE49-F238E27FC236}">
                <a16:creationId xmlns="" xmlns:a16="http://schemas.microsoft.com/office/drawing/2014/main" id="{CA9C9639-EC64-4D67-94F5-0D767BF77DB1}"/>
              </a:ext>
            </a:extLst>
          </p:cNvPr>
          <p:cNvSpPr/>
          <p:nvPr/>
        </p:nvSpPr>
        <p:spPr>
          <a:xfrm>
            <a:off x="10154063" y="3770219"/>
            <a:ext cx="242682" cy="2319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72120965-EEAA-46C8-9F0B-5A2E12CEC624}"/>
              </a:ext>
            </a:extLst>
          </p:cNvPr>
          <p:cNvSpPr txBox="1"/>
          <p:nvPr/>
        </p:nvSpPr>
        <p:spPr>
          <a:xfrm>
            <a:off x="1018861" y="2684668"/>
            <a:ext cx="125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2007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B9A3440F-AC56-408A-B259-46DD5F6A2B16}"/>
              </a:ext>
            </a:extLst>
          </p:cNvPr>
          <p:cNvSpPr txBox="1"/>
          <p:nvPr/>
        </p:nvSpPr>
        <p:spPr>
          <a:xfrm>
            <a:off x="3175656" y="4379823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2008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7B0FF862-D70D-4248-B566-A2F8527922EB}"/>
              </a:ext>
            </a:extLst>
          </p:cNvPr>
          <p:cNvSpPr txBox="1"/>
          <p:nvPr/>
        </p:nvSpPr>
        <p:spPr>
          <a:xfrm>
            <a:off x="5335964" y="2684668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2009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C7EC6E6-1037-4A36-84FD-D1B7AC10834A}"/>
              </a:ext>
            </a:extLst>
          </p:cNvPr>
          <p:cNvSpPr txBox="1"/>
          <p:nvPr/>
        </p:nvSpPr>
        <p:spPr>
          <a:xfrm>
            <a:off x="7490996" y="4379823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CD342D2E-9D67-4361-91D7-74C94F34609A}"/>
              </a:ext>
            </a:extLst>
          </p:cNvPr>
          <p:cNvSpPr txBox="1"/>
          <p:nvPr/>
        </p:nvSpPr>
        <p:spPr>
          <a:xfrm>
            <a:off x="9647789" y="2684668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2011</a:t>
            </a:r>
          </a:p>
        </p:txBody>
      </p:sp>
      <p:sp>
        <p:nvSpPr>
          <p:cNvPr id="24" name="Seta: Para Baixo 23">
            <a:extLst>
              <a:ext uri="{FF2B5EF4-FFF2-40B4-BE49-F238E27FC236}">
                <a16:creationId xmlns="" xmlns:a16="http://schemas.microsoft.com/office/drawing/2014/main" id="{B7F68EBD-C36F-4404-B32A-DCE11CF31956}"/>
              </a:ext>
            </a:extLst>
          </p:cNvPr>
          <p:cNvSpPr/>
          <p:nvPr/>
        </p:nvSpPr>
        <p:spPr>
          <a:xfrm>
            <a:off x="1334944" y="4386467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Baixo 24">
            <a:extLst>
              <a:ext uri="{FF2B5EF4-FFF2-40B4-BE49-F238E27FC236}">
                <a16:creationId xmlns="" xmlns:a16="http://schemas.microsoft.com/office/drawing/2014/main" id="{4B3CE2DB-20D1-4354-B1EB-B55D3304AB06}"/>
              </a:ext>
            </a:extLst>
          </p:cNvPr>
          <p:cNvSpPr/>
          <p:nvPr/>
        </p:nvSpPr>
        <p:spPr>
          <a:xfrm>
            <a:off x="5648527" y="4386467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Para Baixo 25">
            <a:extLst>
              <a:ext uri="{FF2B5EF4-FFF2-40B4-BE49-F238E27FC236}">
                <a16:creationId xmlns="" xmlns:a16="http://schemas.microsoft.com/office/drawing/2014/main" id="{10DB9284-F44C-4722-84BE-8B48794F01B8}"/>
              </a:ext>
            </a:extLst>
          </p:cNvPr>
          <p:cNvSpPr/>
          <p:nvPr/>
        </p:nvSpPr>
        <p:spPr>
          <a:xfrm>
            <a:off x="9962110" y="4386467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Seta: Para Baixo 26">
            <a:extLst>
              <a:ext uri="{FF2B5EF4-FFF2-40B4-BE49-F238E27FC236}">
                <a16:creationId xmlns="" xmlns:a16="http://schemas.microsoft.com/office/drawing/2014/main" id="{4C619F14-041B-482F-B301-DF7993FDF23A}"/>
              </a:ext>
            </a:extLst>
          </p:cNvPr>
          <p:cNvSpPr/>
          <p:nvPr/>
        </p:nvSpPr>
        <p:spPr>
          <a:xfrm rot="10800000">
            <a:off x="3491738" y="2523501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Seta: Para Baixo 27">
            <a:extLst>
              <a:ext uri="{FF2B5EF4-FFF2-40B4-BE49-F238E27FC236}">
                <a16:creationId xmlns="" xmlns:a16="http://schemas.microsoft.com/office/drawing/2014/main" id="{46A6331E-A2C1-4BE7-B65B-C559DFE5DC5C}"/>
              </a:ext>
            </a:extLst>
          </p:cNvPr>
          <p:cNvSpPr/>
          <p:nvPr/>
        </p:nvSpPr>
        <p:spPr>
          <a:xfrm rot="10800000">
            <a:off x="7805319" y="2516870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966CD484-C43D-482E-B46A-FF02D82FAAC2}"/>
              </a:ext>
            </a:extLst>
          </p:cNvPr>
          <p:cNvSpPr txBox="1"/>
          <p:nvPr/>
        </p:nvSpPr>
        <p:spPr>
          <a:xfrm>
            <a:off x="422408" y="5380380"/>
            <a:ext cx="261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A Meo surge com a oferta de televisão paga da Portugal Telecom (PT).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97C80970-DD0F-48F0-AF50-FF99B960D11D}"/>
              </a:ext>
            </a:extLst>
          </p:cNvPr>
          <p:cNvSpPr txBox="1"/>
          <p:nvPr/>
        </p:nvSpPr>
        <p:spPr>
          <a:xfrm>
            <a:off x="2651051" y="1721463"/>
            <a:ext cx="255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 A Portugal Telecom (PT) lança a MEO satélite.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6610FA15-626C-4D21-A0DA-F5CC62D1F134}"/>
              </a:ext>
            </a:extLst>
          </p:cNvPr>
          <p:cNvSpPr txBox="1"/>
          <p:nvPr/>
        </p:nvSpPr>
        <p:spPr>
          <a:xfrm>
            <a:off x="4047765" y="5316213"/>
            <a:ext cx="3828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A PT anunciou que o serviço triple-play está também disponível pela rede de fibra ótica cuja velocidades podem atingir os 400 Megabits por segundo.</a:t>
            </a: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B6832695-42F5-439D-A60C-FDDDA1C9B6DF}"/>
              </a:ext>
            </a:extLst>
          </p:cNvPr>
          <p:cNvSpPr txBox="1"/>
          <p:nvPr/>
        </p:nvSpPr>
        <p:spPr>
          <a:xfrm>
            <a:off x="6612991" y="1370087"/>
            <a:ext cx="3253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A MEO superou os 700 mil clientes, chegando aos computadores dos seus usuários.</a:t>
            </a:r>
          </a:p>
          <a:p>
            <a:endParaRPr lang="pt-PT" dirty="0"/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6F90E78C-9F76-42B7-9793-6260D7AC5E08}"/>
              </a:ext>
            </a:extLst>
          </p:cNvPr>
          <p:cNvSpPr txBox="1"/>
          <p:nvPr/>
        </p:nvSpPr>
        <p:spPr>
          <a:xfrm>
            <a:off x="8605522" y="5355970"/>
            <a:ext cx="333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A MEO alcançou um milhão de subscritores e foi eleita a melhor marca em Portugal. Neste mesmo ano é lançada a Meo Go.</a:t>
            </a:r>
          </a:p>
        </p:txBody>
      </p:sp>
    </p:spTree>
    <p:extLst>
      <p:ext uri="{BB962C8B-B14F-4D97-AF65-F5344CB8AC3E}">
        <p14:creationId xmlns:p14="http://schemas.microsoft.com/office/powerpoint/2010/main" val="13319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F3EFD2-3192-4D19-AFDB-D0F947B0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b="1" i="1" dirty="0">
                <a:latin typeface="Calibri Light" charset="0"/>
                <a:ea typeface="Calibri Light" charset="0"/>
                <a:cs typeface="Calibri Light" charset="0"/>
              </a:rPr>
              <a:t>História </a:t>
            </a:r>
            <a:endParaRPr lang="pt-PT" sz="5000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BAA7DEB5-996F-4F72-A27A-4C46F2D3FF5F}"/>
              </a:ext>
            </a:extLst>
          </p:cNvPr>
          <p:cNvSpPr/>
          <p:nvPr/>
        </p:nvSpPr>
        <p:spPr>
          <a:xfrm>
            <a:off x="569843" y="3385914"/>
            <a:ext cx="2156791" cy="100055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6E24B179-E05A-4232-AB20-22481790D48E}"/>
              </a:ext>
            </a:extLst>
          </p:cNvPr>
          <p:cNvSpPr/>
          <p:nvPr/>
        </p:nvSpPr>
        <p:spPr>
          <a:xfrm>
            <a:off x="2726634" y="3392553"/>
            <a:ext cx="2156792" cy="98727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D3330368-24D3-4E56-B22D-2E57A92D7356}"/>
              </a:ext>
            </a:extLst>
          </p:cNvPr>
          <p:cNvSpPr/>
          <p:nvPr/>
        </p:nvSpPr>
        <p:spPr>
          <a:xfrm>
            <a:off x="4883426" y="3392553"/>
            <a:ext cx="2156791" cy="98727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F460391-3C81-434B-84BE-145F55B7BDAB}"/>
              </a:ext>
            </a:extLst>
          </p:cNvPr>
          <p:cNvSpPr/>
          <p:nvPr/>
        </p:nvSpPr>
        <p:spPr>
          <a:xfrm>
            <a:off x="7040217" y="3392549"/>
            <a:ext cx="2156791" cy="9872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4D06B9AE-7800-46C5-9836-B4E60044E644}"/>
              </a:ext>
            </a:extLst>
          </p:cNvPr>
          <p:cNvSpPr/>
          <p:nvPr/>
        </p:nvSpPr>
        <p:spPr>
          <a:xfrm>
            <a:off x="9197008" y="3392554"/>
            <a:ext cx="2156792" cy="98727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luxograma: Conexão 8">
            <a:extLst>
              <a:ext uri="{FF2B5EF4-FFF2-40B4-BE49-F238E27FC236}">
                <a16:creationId xmlns="" xmlns:a16="http://schemas.microsoft.com/office/drawing/2014/main" id="{FF3485B4-2DA7-4E39-B051-88EF877CC46D}"/>
              </a:ext>
            </a:extLst>
          </p:cNvPr>
          <p:cNvSpPr/>
          <p:nvPr/>
        </p:nvSpPr>
        <p:spPr>
          <a:xfrm>
            <a:off x="1526896" y="3770231"/>
            <a:ext cx="242682" cy="2319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Fluxograma: Conexão 9">
            <a:extLst>
              <a:ext uri="{FF2B5EF4-FFF2-40B4-BE49-F238E27FC236}">
                <a16:creationId xmlns="" xmlns:a16="http://schemas.microsoft.com/office/drawing/2014/main" id="{EAF4FA12-4DE5-4091-A454-86393FF66DB9}"/>
              </a:ext>
            </a:extLst>
          </p:cNvPr>
          <p:cNvSpPr/>
          <p:nvPr/>
        </p:nvSpPr>
        <p:spPr>
          <a:xfrm>
            <a:off x="3683688" y="3770231"/>
            <a:ext cx="242682" cy="23191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luxograma: Conexão 10">
            <a:extLst>
              <a:ext uri="{FF2B5EF4-FFF2-40B4-BE49-F238E27FC236}">
                <a16:creationId xmlns="" xmlns:a16="http://schemas.microsoft.com/office/drawing/2014/main" id="{E3D8F487-2F10-47B7-B8F2-021686E14CF6}"/>
              </a:ext>
            </a:extLst>
          </p:cNvPr>
          <p:cNvSpPr/>
          <p:nvPr/>
        </p:nvSpPr>
        <p:spPr>
          <a:xfrm>
            <a:off x="5840478" y="3783483"/>
            <a:ext cx="242682" cy="2319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Fluxograma: Conexão 11">
            <a:extLst>
              <a:ext uri="{FF2B5EF4-FFF2-40B4-BE49-F238E27FC236}">
                <a16:creationId xmlns="" xmlns:a16="http://schemas.microsoft.com/office/drawing/2014/main" id="{8740E338-BFAE-4C30-AA4E-C2E49F24DD82}"/>
              </a:ext>
            </a:extLst>
          </p:cNvPr>
          <p:cNvSpPr/>
          <p:nvPr/>
        </p:nvSpPr>
        <p:spPr>
          <a:xfrm>
            <a:off x="7997270" y="3770231"/>
            <a:ext cx="242682" cy="23191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luxograma: Conexão 12">
            <a:extLst>
              <a:ext uri="{FF2B5EF4-FFF2-40B4-BE49-F238E27FC236}">
                <a16:creationId xmlns="" xmlns:a16="http://schemas.microsoft.com/office/drawing/2014/main" id="{13481294-1EC7-4115-9113-8961B4B99E4E}"/>
              </a:ext>
            </a:extLst>
          </p:cNvPr>
          <p:cNvSpPr/>
          <p:nvPr/>
        </p:nvSpPr>
        <p:spPr>
          <a:xfrm>
            <a:off x="10154063" y="3770219"/>
            <a:ext cx="242682" cy="2319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CAB2165F-1449-4BD0-B4F0-55FB373AAF60}"/>
              </a:ext>
            </a:extLst>
          </p:cNvPr>
          <p:cNvSpPr txBox="1"/>
          <p:nvPr/>
        </p:nvSpPr>
        <p:spPr>
          <a:xfrm>
            <a:off x="1018861" y="2684668"/>
            <a:ext cx="125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2F9D2078-18C5-41CA-B669-9DA82411AD34}"/>
              </a:ext>
            </a:extLst>
          </p:cNvPr>
          <p:cNvSpPr txBox="1"/>
          <p:nvPr/>
        </p:nvSpPr>
        <p:spPr>
          <a:xfrm>
            <a:off x="3175656" y="4379823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4B7F119A-3313-4BB9-82FB-6C4B72ECD3D1}"/>
              </a:ext>
            </a:extLst>
          </p:cNvPr>
          <p:cNvSpPr txBox="1"/>
          <p:nvPr/>
        </p:nvSpPr>
        <p:spPr>
          <a:xfrm>
            <a:off x="5335964" y="2684668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9D2C50AA-8094-466E-84DF-3A3859412B96}"/>
              </a:ext>
            </a:extLst>
          </p:cNvPr>
          <p:cNvSpPr txBox="1"/>
          <p:nvPr/>
        </p:nvSpPr>
        <p:spPr>
          <a:xfrm>
            <a:off x="7490996" y="4379823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55A62B1-13D5-4642-8B77-96D3933542F7}"/>
              </a:ext>
            </a:extLst>
          </p:cNvPr>
          <p:cNvSpPr txBox="1"/>
          <p:nvPr/>
        </p:nvSpPr>
        <p:spPr>
          <a:xfrm>
            <a:off x="9647789" y="2684668"/>
            <a:ext cx="12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accent5"/>
                </a:solidFill>
              </a:rPr>
              <a:t>2017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="" xmlns:a16="http://schemas.microsoft.com/office/drawing/2014/main" id="{A270B70E-1D30-4113-85E4-D8C2F498E0B0}"/>
              </a:ext>
            </a:extLst>
          </p:cNvPr>
          <p:cNvSpPr/>
          <p:nvPr/>
        </p:nvSpPr>
        <p:spPr>
          <a:xfrm>
            <a:off x="1334944" y="4386467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: Para Baixo 20">
            <a:extLst>
              <a:ext uri="{FF2B5EF4-FFF2-40B4-BE49-F238E27FC236}">
                <a16:creationId xmlns="" xmlns:a16="http://schemas.microsoft.com/office/drawing/2014/main" id="{BC320A7A-4F86-4A6B-9973-CACA52D07786}"/>
              </a:ext>
            </a:extLst>
          </p:cNvPr>
          <p:cNvSpPr/>
          <p:nvPr/>
        </p:nvSpPr>
        <p:spPr>
          <a:xfrm>
            <a:off x="5648527" y="4386467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Baixo 21">
            <a:extLst>
              <a:ext uri="{FF2B5EF4-FFF2-40B4-BE49-F238E27FC236}">
                <a16:creationId xmlns="" xmlns:a16="http://schemas.microsoft.com/office/drawing/2014/main" id="{062BFC89-98B8-4F48-A05F-BDF2DAE0F11D}"/>
              </a:ext>
            </a:extLst>
          </p:cNvPr>
          <p:cNvSpPr/>
          <p:nvPr/>
        </p:nvSpPr>
        <p:spPr>
          <a:xfrm>
            <a:off x="9962110" y="4386467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Baixo 22">
            <a:extLst>
              <a:ext uri="{FF2B5EF4-FFF2-40B4-BE49-F238E27FC236}">
                <a16:creationId xmlns="" xmlns:a16="http://schemas.microsoft.com/office/drawing/2014/main" id="{FCCA5CF6-C67D-42B3-AE90-D84FF9029C31}"/>
              </a:ext>
            </a:extLst>
          </p:cNvPr>
          <p:cNvSpPr/>
          <p:nvPr/>
        </p:nvSpPr>
        <p:spPr>
          <a:xfrm rot="10800000">
            <a:off x="3491738" y="2523501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Baixo 23">
            <a:extLst>
              <a:ext uri="{FF2B5EF4-FFF2-40B4-BE49-F238E27FC236}">
                <a16:creationId xmlns="" xmlns:a16="http://schemas.microsoft.com/office/drawing/2014/main" id="{FC3BEC3D-08A8-401F-885E-31748E532C53}"/>
              </a:ext>
            </a:extLst>
          </p:cNvPr>
          <p:cNvSpPr/>
          <p:nvPr/>
        </p:nvSpPr>
        <p:spPr>
          <a:xfrm rot="10800000">
            <a:off x="7805319" y="2516870"/>
            <a:ext cx="626583" cy="86905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6074852-6EC9-495C-8D9E-79EFC0BB0D7C}"/>
              </a:ext>
            </a:extLst>
          </p:cNvPr>
          <p:cNvSpPr txBox="1"/>
          <p:nvPr/>
        </p:nvSpPr>
        <p:spPr>
          <a:xfrm>
            <a:off x="209884" y="5380380"/>
            <a:ext cx="350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Lançamento da MEO Cloud, do serviço MEO Kanal e da aplicação TMN drive para smartphones com tráfego gratuito para clientes MEO.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4E84D2E7-9CF0-4BF8-A6DD-15864439A486}"/>
              </a:ext>
            </a:extLst>
          </p:cNvPr>
          <p:cNvSpPr txBox="1"/>
          <p:nvPr/>
        </p:nvSpPr>
        <p:spPr>
          <a:xfrm>
            <a:off x="1769578" y="1714624"/>
            <a:ext cx="431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Lançamento do M4O, a primeira oferta convergente de um serviço quadruple play.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8498C19D-BB5B-44CC-84DC-629D4F3DFC66}"/>
              </a:ext>
            </a:extLst>
          </p:cNvPr>
          <p:cNvSpPr txBox="1"/>
          <p:nvPr/>
        </p:nvSpPr>
        <p:spPr>
          <a:xfrm>
            <a:off x="4657152" y="5518879"/>
            <a:ext cx="260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A marca MEO substituiu a marca TMN, na operação de serviço móveis.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BE965656-A73F-4443-9105-82E6734996A6}"/>
              </a:ext>
            </a:extLst>
          </p:cNvPr>
          <p:cNvSpPr txBox="1"/>
          <p:nvPr/>
        </p:nvSpPr>
        <p:spPr>
          <a:xfrm>
            <a:off x="6722876" y="1502100"/>
            <a:ext cx="303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A MEO revoluciona a experiência de ver TV com o lançamento do novo interface</a:t>
            </a:r>
            <a:r>
              <a:rPr lang="pt-PT" dirty="0"/>
              <a:t>.​​​​​​​​​​​​​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369FCBB8-5D0A-4DF8-859F-A3E9A558A8CC}"/>
              </a:ext>
            </a:extLst>
          </p:cNvPr>
          <p:cNvSpPr txBox="1"/>
          <p:nvPr/>
        </p:nvSpPr>
        <p:spPr>
          <a:xfrm>
            <a:off x="8118610" y="5310861"/>
            <a:ext cx="3850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Foi anunciado que a marca MEO, assim como a marca Portugal Telecom, irão desaparecer até ao segundo trimestre de 2018, passando ambas a designar-se "Altice“.</a:t>
            </a:r>
          </a:p>
        </p:txBody>
      </p:sp>
    </p:spTree>
    <p:extLst>
      <p:ext uri="{BB962C8B-B14F-4D97-AF65-F5344CB8AC3E}">
        <p14:creationId xmlns:p14="http://schemas.microsoft.com/office/powerpoint/2010/main" val="23285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b="1" i="1" dirty="0"/>
              <a:t>Serviços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199" y="1690688"/>
            <a:ext cx="8217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sz="3600" dirty="0" smtClean="0"/>
              <a:t>Televisão </a:t>
            </a:r>
          </a:p>
          <a:p>
            <a:pPr marL="285750" indent="-285750">
              <a:buFont typeface="Arial" charset="0"/>
              <a:buChar char="•"/>
            </a:pPr>
            <a:r>
              <a:rPr lang="pt-PT" sz="3600" dirty="0" smtClean="0"/>
              <a:t>Internet </a:t>
            </a:r>
          </a:p>
          <a:p>
            <a:pPr marL="285750" indent="-285750">
              <a:buFont typeface="Arial" charset="0"/>
              <a:buChar char="•"/>
            </a:pPr>
            <a:r>
              <a:rPr lang="pt-PT" sz="3600" dirty="0" smtClean="0"/>
              <a:t>Telefone / Telemóvel</a:t>
            </a:r>
          </a:p>
          <a:p>
            <a:pPr marL="285750" indent="-285750">
              <a:buFont typeface="Arial" charset="0"/>
              <a:buChar char="•"/>
            </a:pPr>
            <a:r>
              <a:rPr lang="pt-PT" sz="3600" dirty="0" smtClean="0"/>
              <a:t>MEO </a:t>
            </a:r>
            <a:r>
              <a:rPr lang="pt-PT" sz="3600" dirty="0" err="1" smtClean="0"/>
              <a:t>VideoClube</a:t>
            </a:r>
            <a:r>
              <a:rPr lang="pt-PT" sz="3600" dirty="0" smtClean="0"/>
              <a:t>/</a:t>
            </a:r>
            <a:r>
              <a:rPr lang="pt-PT" sz="3600" dirty="0" err="1" smtClean="0"/>
              <a:t>Go</a:t>
            </a:r>
            <a:r>
              <a:rPr lang="pt-PT" sz="3600" dirty="0" smtClean="0"/>
              <a:t>/</a:t>
            </a:r>
            <a:r>
              <a:rPr lang="pt-PT" sz="3600" dirty="0" err="1" smtClean="0"/>
              <a:t>Music</a:t>
            </a:r>
            <a:r>
              <a:rPr lang="pt-PT" sz="3600" dirty="0" smtClean="0"/>
              <a:t>/</a:t>
            </a:r>
            <a:r>
              <a:rPr lang="pt-PT" sz="3600" dirty="0" err="1" smtClean="0"/>
              <a:t>Kanal</a:t>
            </a:r>
            <a:r>
              <a:rPr lang="pt-PT" sz="3600" dirty="0" smtClean="0"/>
              <a:t>/... </a:t>
            </a:r>
            <a:endParaRPr lang="pt-PT" sz="3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6" y="856500"/>
            <a:ext cx="1996117" cy="1988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78" y="4613375"/>
            <a:ext cx="5689600" cy="1422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6" y="4324401"/>
            <a:ext cx="2000347" cy="20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Posição de Conteúdo 19" descr="Uma imagem com captura de ecrã&#10;&#10;Descrição gerada com confiança muito alta">
            <a:extLst>
              <a:ext uri="{FF2B5EF4-FFF2-40B4-BE49-F238E27FC236}">
                <a16:creationId xmlns="" xmlns:a16="http://schemas.microsoft.com/office/drawing/2014/main" id="{819AF525-DD3A-4D4E-A47D-BD1669A0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874" y="365125"/>
            <a:ext cx="6623917" cy="6347922"/>
          </a:xfr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pt-PT" sz="4000" b="1" i="1" dirty="0" smtClean="0"/>
              <a:t>Equipamento </a:t>
            </a:r>
            <a:endParaRPr lang="pt-PT" sz="4000" b="1" i="1" dirty="0"/>
          </a:p>
        </p:txBody>
      </p:sp>
    </p:spTree>
    <p:extLst>
      <p:ext uri="{BB962C8B-B14F-4D97-AF65-F5344CB8AC3E}">
        <p14:creationId xmlns:p14="http://schemas.microsoft.com/office/powerpoint/2010/main" val="18677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b="1" i="1" dirty="0"/>
              <a:t>Cobertura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50" y="392769"/>
            <a:ext cx="5445650" cy="62368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40" y="4239491"/>
            <a:ext cx="3181366" cy="26185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6830"/>
            <a:ext cx="2951096" cy="332117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13782" cy="2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b="1" i="1" dirty="0"/>
              <a:t>Concorrência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427"/>
            <a:ext cx="5419306" cy="40644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66" y="4665250"/>
            <a:ext cx="4880634" cy="11518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32" y="506326"/>
            <a:ext cx="4993136" cy="324038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039984" y="5817080"/>
            <a:ext cx="137932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28,6 %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575931" y="5990519"/>
            <a:ext cx="11387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1,7 %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811856" y="3204543"/>
            <a:ext cx="137932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24,4 %</a:t>
            </a:r>
          </a:p>
        </p:txBody>
      </p:sp>
    </p:spTree>
    <p:extLst>
      <p:ext uri="{BB962C8B-B14F-4D97-AF65-F5344CB8AC3E}">
        <p14:creationId xmlns:p14="http://schemas.microsoft.com/office/powerpoint/2010/main" val="18132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9" y="1588445"/>
            <a:ext cx="3410854" cy="38216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42" y="5671978"/>
            <a:ext cx="695878" cy="6958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81" y="753423"/>
            <a:ext cx="1065997" cy="4459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61" y="753422"/>
            <a:ext cx="2383028" cy="44593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70" y="3034150"/>
            <a:ext cx="2011950" cy="13957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5" y="2860687"/>
            <a:ext cx="1998527" cy="87135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58" y="5671978"/>
            <a:ext cx="2192007" cy="6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2B33B9-8D16-4660-B1CB-6D5CF3BC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b="1" i="1" dirty="0" smtClean="0"/>
              <a:t>Webgrafia</a:t>
            </a:r>
            <a:r>
              <a:rPr lang="pt-PT" sz="5000" b="1" i="1" dirty="0"/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68EB4BAC-08AD-43B8-B6BC-32EA6FD2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>
            <a:normAutofit/>
          </a:bodyPr>
          <a:lstStyle/>
          <a:p>
            <a:r>
              <a:rPr lang="pt-PT" sz="2000" u="sng" dirty="0">
                <a:latin typeface="+mj-lt"/>
                <a:hlinkClick r:id="rId2"/>
              </a:rPr>
              <a:t>https://pt.wikipedia.org/wiki/Meo</a:t>
            </a:r>
            <a:endParaRPr lang="pt-PT" sz="2000" dirty="0">
              <a:latin typeface="+mj-lt"/>
            </a:endParaRPr>
          </a:p>
          <a:p>
            <a:r>
              <a:rPr lang="pt-PT" sz="2000" u="sng" dirty="0">
                <a:latin typeface="+mj-lt"/>
                <a:hlinkClick r:id="rId3"/>
              </a:rPr>
              <a:t>https://www.telecom.pt/pt-pt/a-pt/Paginas/historia.aspx</a:t>
            </a:r>
            <a:endParaRPr lang="pt-PT" sz="2000" dirty="0">
              <a:latin typeface="+mj-lt"/>
            </a:endParaRPr>
          </a:p>
          <a:p>
            <a:r>
              <a:rPr lang="pt-PT" sz="1800" u="sng" dirty="0">
                <a:hlinkClick r:id="rId4"/>
              </a:rPr>
              <a:t>https://</a:t>
            </a:r>
            <a:r>
              <a:rPr lang="pt-PT" sz="1800" u="sng" dirty="0" smtClean="0">
                <a:hlinkClick r:id="rId4"/>
              </a:rPr>
              <a:t>www.meo.pt</a:t>
            </a:r>
            <a:endParaRPr lang="pt-PT" sz="1800" dirty="0"/>
          </a:p>
          <a:p>
            <a:r>
              <a:rPr lang="pt-PT" sz="1800" u="sng" dirty="0">
                <a:hlinkClick r:id="rId5"/>
              </a:rPr>
              <a:t>https://</a:t>
            </a:r>
            <a:r>
              <a:rPr lang="pt-PT" sz="1800" u="sng" dirty="0" smtClean="0">
                <a:hlinkClick r:id="rId5"/>
              </a:rPr>
              <a:t>www.anacom.pt/render.jsp?categoryId=382951</a:t>
            </a:r>
            <a:endParaRPr lang="pt-PT" sz="1800" dirty="0"/>
          </a:p>
          <a:p>
            <a:r>
              <a:rPr lang="pt-PT" sz="1800" u="sng" dirty="0">
                <a:hlinkClick r:id="rId6"/>
              </a:rPr>
              <a:t>https://www.dinheirovivo.pt/empresas/637730</a:t>
            </a:r>
            <a:r>
              <a:rPr lang="pt-PT" sz="1800" u="sng" dirty="0" smtClean="0">
                <a:hlinkClick r:id="rId6"/>
              </a:rPr>
              <a:t>/</a:t>
            </a:r>
            <a:endParaRPr lang="pt-PT" sz="1800" dirty="0"/>
          </a:p>
          <a:p>
            <a:r>
              <a:rPr lang="pt-PT" sz="1800" u="sng" dirty="0">
                <a:hlinkClick r:id="rId7"/>
              </a:rPr>
              <a:t>http://</a:t>
            </a:r>
            <a:r>
              <a:rPr lang="pt-PT" sz="1800" u="sng" dirty="0" smtClean="0">
                <a:hlinkClick r:id="rId7"/>
              </a:rPr>
              <a:t>adslfibra.pt/operadores-telecomunicacoes</a:t>
            </a:r>
            <a:endParaRPr lang="pt-PT" sz="1800" dirty="0"/>
          </a:p>
          <a:p>
            <a:r>
              <a:rPr lang="pt-PT" sz="1800" u="sng" dirty="0">
                <a:hlinkClick r:id="rId8"/>
              </a:rPr>
              <a:t>https://</a:t>
            </a:r>
            <a:r>
              <a:rPr lang="pt-PT" sz="1800" u="sng" dirty="0" smtClean="0">
                <a:hlinkClick r:id="rId8"/>
              </a:rPr>
              <a:t>pt.wikipedia.org/wiki/Portugal_Telecom#Compra_pela_Altice</a:t>
            </a:r>
            <a:endParaRPr lang="pt-PT" sz="1800" dirty="0"/>
          </a:p>
          <a:p>
            <a:r>
              <a:rPr lang="pt-PT" sz="1800" u="sng" dirty="0">
                <a:hlinkClick r:id="rId9"/>
              </a:rPr>
              <a:t>https://conteudos.meo.pt/meo/Documentos/Condicoes-Oferta-Servicos/Mod-C1001276.pdf</a:t>
            </a:r>
            <a:endParaRPr lang="pt-PT" sz="18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40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269</Words>
  <Application>Microsoft Macintosh PowerPoint</Application>
  <PresentationFormat>Ecrã Panorâmico</PresentationFormat>
  <Paragraphs>47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Tema do Office</vt:lpstr>
      <vt:lpstr>Apresentação do PowerPoint</vt:lpstr>
      <vt:lpstr>História </vt:lpstr>
      <vt:lpstr>História </vt:lpstr>
      <vt:lpstr>Serviços</vt:lpstr>
      <vt:lpstr>Equipamento </vt:lpstr>
      <vt:lpstr>Cobertura</vt:lpstr>
      <vt:lpstr>Concorrência</vt:lpstr>
      <vt:lpstr>Apresentação do PowerPoint</vt:lpstr>
      <vt:lpstr>Webgrafia: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Duarte Dias</dc:creator>
  <cp:lastModifiedBy>Duarte Dias</cp:lastModifiedBy>
  <cp:revision>29</cp:revision>
  <dcterms:created xsi:type="dcterms:W3CDTF">2017-10-27T13:56:20Z</dcterms:created>
  <dcterms:modified xsi:type="dcterms:W3CDTF">2017-10-31T15:51:46Z</dcterms:modified>
</cp:coreProperties>
</file>