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media/image13.jpg" ContentType="image/png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65" r:id="rId2"/>
    <p:sldId id="269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8" r:id="rId19"/>
    <p:sldId id="298" r:id="rId20"/>
    <p:sldId id="287" r:id="rId21"/>
    <p:sldId id="290" r:id="rId22"/>
    <p:sldId id="291" r:id="rId23"/>
    <p:sldId id="292" r:id="rId24"/>
    <p:sldId id="294" r:id="rId25"/>
    <p:sldId id="295" r:id="rId26"/>
    <p:sldId id="296" r:id="rId27"/>
    <p:sldId id="297" r:id="rId28"/>
    <p:sldId id="299" r:id="rId29"/>
    <p:sldId id="300" r:id="rId30"/>
    <p:sldId id="301" r:id="rId31"/>
    <p:sldId id="304" r:id="rId32"/>
    <p:sldId id="303" r:id="rId33"/>
    <p:sldId id="305" r:id="rId34"/>
    <p:sldId id="306" r:id="rId35"/>
    <p:sldId id="307" r:id="rId36"/>
    <p:sldId id="308" r:id="rId37"/>
    <p:sldId id="310" r:id="rId38"/>
    <p:sldId id="309" r:id="rId39"/>
    <p:sldId id="262" r:id="rId40"/>
  </p:sldIdLst>
  <p:sldSz cx="9906000" cy="6858000" type="A4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54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50" autoAdjust="0"/>
    <p:restoredTop sz="80125" autoAdjust="0"/>
  </p:normalViewPr>
  <p:slideViewPr>
    <p:cSldViewPr>
      <p:cViewPr varScale="1">
        <p:scale>
          <a:sx n="64" d="100"/>
          <a:sy n="64" d="100"/>
        </p:scale>
        <p:origin x="1334" y="67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0182F5-AC8A-8C49-9267-B65FB11976B2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CDD37E-CAD6-6343-B025-74A90BBD86D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94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B563D-758A-4A2D-88D3-7F7D2FA07BC8}" type="datetimeFigureOut">
              <a:rPr lang="pt-PT" smtClean="0"/>
              <a:t>13/11/2017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5EF42-5B1B-484C-9719-C44FB95ACB7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2665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5EF42-5B1B-484C-9719-C44FB95ACB72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842505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5EF42-5B1B-484C-9719-C44FB95ACB72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769815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5EF42-5B1B-484C-9719-C44FB95ACB72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994828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5EF42-5B1B-484C-9719-C44FB95ACB72}" type="slidenum">
              <a:rPr lang="pt-PT" smtClean="0"/>
              <a:t>26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82013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5EF42-5B1B-484C-9719-C44FB95ACB72}" type="slidenum">
              <a:rPr lang="pt-PT" smtClean="0"/>
              <a:t>27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635845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5EF42-5B1B-484C-9719-C44FB95ACB72}" type="slidenum">
              <a:rPr lang="pt-PT" smtClean="0"/>
              <a:t>32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286211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5EF42-5B1B-484C-9719-C44FB95ACB72}" type="slidenum">
              <a:rPr lang="pt-PT" smtClean="0"/>
              <a:t>33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824137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5EF42-5B1B-484C-9719-C44FB95ACB72}" type="slidenum">
              <a:rPr lang="pt-PT" smtClean="0"/>
              <a:t>34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704937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5EF42-5B1B-484C-9719-C44FB95ACB72}" type="slidenum">
              <a:rPr lang="pt-PT" smtClean="0"/>
              <a:t>35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852988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5EF42-5B1B-484C-9719-C44FB95ACB72}" type="slidenum">
              <a:rPr lang="pt-PT" smtClean="0"/>
              <a:t>36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508724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5EF42-5B1B-484C-9719-C44FB95ACB72}" type="slidenum">
              <a:rPr lang="pt-PT" smtClean="0"/>
              <a:t>37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70120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5EF42-5B1B-484C-9719-C44FB95ACB72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018146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5EF42-5B1B-484C-9719-C44FB95ACB72}" type="slidenum">
              <a:rPr lang="pt-PT" smtClean="0"/>
              <a:t>38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00522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5EF42-5B1B-484C-9719-C44FB95ACB72}" type="slidenum">
              <a:rPr lang="pt-PT" smtClean="0"/>
              <a:t>39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20729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5EF42-5B1B-484C-9719-C44FB95ACB72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04116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5EF42-5B1B-484C-9719-C44FB95ACB72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97979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5EF42-5B1B-484C-9719-C44FB95ACB72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22290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5EF42-5B1B-484C-9719-C44FB95ACB72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1970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5EF42-5B1B-484C-9719-C44FB95ACB72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79575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5EF42-5B1B-484C-9719-C44FB95ACB72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1607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5EF42-5B1B-484C-9719-C44FB95ACB72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71438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4000" y="4000504"/>
            <a:ext cx="8182338" cy="571504"/>
          </a:xfrm>
        </p:spPr>
        <p:txBody>
          <a:bodyPr>
            <a:noAutofit/>
          </a:bodyPr>
          <a:lstStyle>
            <a:lvl1pPr algn="l">
              <a:defRPr sz="4000" b="0" cap="all" baseline="0"/>
            </a:lvl1pPr>
          </a:lstStyle>
          <a:p>
            <a:r>
              <a:rPr lang="pt-PT" dirty="0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1A7A-C2E1-40A3-A304-BADFC0305F97}" type="datetimeFigureOut">
              <a:rPr lang="pt-PT" smtClean="0"/>
              <a:pPr/>
              <a:t>13/11/2017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Personalizad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0968" y="4000504"/>
            <a:ext cx="8215370" cy="571504"/>
          </a:xfrm>
        </p:spPr>
        <p:txBody>
          <a:bodyPr anchor="t"/>
          <a:lstStyle>
            <a:lvl1pPr algn="l">
              <a:defRPr sz="4000" b="0" cap="all" baseline="0"/>
            </a:lvl1pPr>
          </a:lstStyle>
          <a:p>
            <a:r>
              <a:rPr lang="pt-PT" dirty="0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390552" y="4808553"/>
            <a:ext cx="6848464" cy="40639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452406" y="6492899"/>
            <a:ext cx="1028676" cy="365125"/>
          </a:xfrm>
        </p:spPr>
        <p:txBody>
          <a:bodyPr/>
          <a:lstStyle/>
          <a:p>
            <a:fld id="{44B11A7A-C2E1-40A3-A304-BADFC0305F97}" type="datetimeFigureOut">
              <a:rPr lang="pt-PT" smtClean="0"/>
              <a:pPr/>
              <a:t>13/11/2017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4000" y="1000108"/>
            <a:ext cx="9043200" cy="571504"/>
          </a:xfrm>
        </p:spPr>
        <p:txBody>
          <a:bodyPr/>
          <a:lstStyle>
            <a:lvl1pPr algn="l">
              <a:defRPr sz="4000" b="1" cap="all" baseline="0"/>
            </a:lvl1pPr>
          </a:lstStyle>
          <a:p>
            <a:r>
              <a:rPr lang="pt-PT" dirty="0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14000" y="1714487"/>
            <a:ext cx="9043200" cy="4590000"/>
          </a:xfrm>
        </p:spPr>
        <p:txBody>
          <a:bodyPr/>
          <a:lstStyle>
            <a:lvl1pPr>
              <a:buFont typeface="Arial" pitchFamily="34" charset="0"/>
              <a:buChar char="•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pt-PT" dirty="0"/>
              <a:t>Clique para editar os estilos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1A7A-C2E1-40A3-A304-BADFC0305F97}" type="datetimeFigureOut">
              <a:rPr lang="pt-PT" smtClean="0"/>
              <a:pPr/>
              <a:t>13/11/2017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AC24-9121-4D27-8FE4-0595B5E1EC6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4000" b="1" cap="all" baseline="0"/>
            </a:lvl1pPr>
          </a:lstStyle>
          <a:p>
            <a:r>
              <a:rPr lang="pt-PT" dirty="0"/>
              <a:t>Clique para editar o estilo »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14000" y="1696520"/>
            <a:ext cx="4500000" cy="4590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dirty="0"/>
              <a:t>Clique para editar os estilos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1A7A-C2E1-40A3-A304-BADFC0305F97}" type="datetimeFigureOut">
              <a:rPr lang="pt-PT" smtClean="0"/>
              <a:pPr/>
              <a:t>13/11/2017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AC24-9121-4D27-8FE4-0595B5E1EC6D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8" name="Marcador de Posição de Conteúdo 2"/>
          <p:cNvSpPr>
            <a:spLocks noGrp="1"/>
          </p:cNvSpPr>
          <p:nvPr>
            <p:ph sz="half" idx="13"/>
          </p:nvPr>
        </p:nvSpPr>
        <p:spPr>
          <a:xfrm>
            <a:off x="4968000" y="1696520"/>
            <a:ext cx="4500000" cy="4590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dirty="0"/>
              <a:t>Clique para editar os estilos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Imagem 2"/>
          <p:cNvSpPr>
            <a:spLocks noGrp="1" noChangeAspect="1"/>
          </p:cNvSpPr>
          <p:nvPr>
            <p:ph type="pic" idx="1"/>
          </p:nvPr>
        </p:nvSpPr>
        <p:spPr>
          <a:xfrm>
            <a:off x="414000" y="1004400"/>
            <a:ext cx="9043200" cy="53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3844" y="5505468"/>
            <a:ext cx="5943600" cy="352424"/>
          </a:xfrm>
          <a:solidFill>
            <a:schemeClr val="bg1"/>
          </a:solidFill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dirty="0"/>
              <a:t>Clique para editar o estilo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523844" y="5929330"/>
            <a:ext cx="8858312" cy="27624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1A7A-C2E1-40A3-A304-BADFC0305F97}" type="datetimeFigureOut">
              <a:rPr lang="pt-PT" smtClean="0"/>
              <a:pPr/>
              <a:t>13/11/2017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AC24-9121-4D27-8FE4-0595B5E1EC6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bg>
      <p:bgPr>
        <a:blipFill dpi="0"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1A7A-C2E1-40A3-A304-BADFC0305F97}" type="datetimeFigureOut">
              <a:rPr lang="pt-PT" smtClean="0"/>
              <a:pPr/>
              <a:t>13/11/2017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AC24-9121-4D27-8FE4-0595B5E1EC6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m branc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1A7A-C2E1-40A3-A304-BADFC0305F97}" type="datetimeFigureOut">
              <a:rPr lang="pt-PT" smtClean="0"/>
              <a:pPr/>
              <a:t>13/11/2017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AC24-9121-4D27-8FE4-0595B5E1EC6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trada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1A7A-C2E1-40A3-A304-BADFC0305F97}" type="datetimeFigureOut">
              <a:rPr lang="pt-PT" smtClean="0"/>
              <a:pPr/>
              <a:t>13/11/2017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trada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1A7A-C2E1-40A3-A304-BADFC0305F97}" type="datetimeFigureOut">
              <a:rPr lang="pt-PT" smtClean="0"/>
              <a:pPr/>
              <a:t>13/11/2017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14000" y="1000108"/>
            <a:ext cx="9043200" cy="571504"/>
          </a:xfrm>
          <a:prstGeom prst="rect">
            <a:avLst/>
          </a:prstGeom>
        </p:spPr>
        <p:txBody>
          <a:bodyPr vert="horz" lIns="90000" tIns="45720" rIns="91440" bIns="45720" rtlCol="0" anchor="t" anchorCtr="0">
            <a:normAutofit/>
          </a:bodyPr>
          <a:lstStyle/>
          <a:p>
            <a:r>
              <a:rPr lang="pt-PT" dirty="0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14000" y="1714488"/>
            <a:ext cx="9043200" cy="4572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dirty="0"/>
              <a:t>Clique para editar os estilos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95300" y="6492899"/>
            <a:ext cx="1028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11A7A-C2E1-40A3-A304-BADFC0305F97}" type="datetimeFigureOut">
              <a:rPr lang="pt-PT" smtClean="0"/>
              <a:pPr/>
              <a:t>13/11/2017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1666852" y="6492899"/>
            <a:ext cx="57864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7596206" y="6492899"/>
            <a:ext cx="8572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6AC24-9121-4D27-8FE4-0595B5E1EC6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1" r:id="rId2"/>
    <p:sldLayoutId id="2147483650" r:id="rId3"/>
    <p:sldLayoutId id="2147483652" r:id="rId4"/>
    <p:sldLayoutId id="2147483657" r:id="rId5"/>
    <p:sldLayoutId id="2147483655" r:id="rId6"/>
    <p:sldLayoutId id="2147483661" r:id="rId7"/>
    <p:sldLayoutId id="2147483659" r:id="rId8"/>
    <p:sldLayoutId id="2147483660" r:id="rId9"/>
    <p:sldLayoutId id="2147483658" r:id="rId10"/>
  </p:sldLayoutIdLst>
  <p:txStyles>
    <p:titleStyle>
      <a:lvl1pPr algn="l" defTabSz="914400" rtl="0" eaLnBrk="1" latinLnBrk="0" hangingPunct="1">
        <a:spcBef>
          <a:spcPct val="0"/>
        </a:spcBef>
        <a:buNone/>
        <a:defRPr sz="4000" b="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Metodologia de Treino de uma </a:t>
            </a:r>
            <a:r>
              <a:rPr lang="pt-PT" dirty="0" err="1"/>
              <a:t>icm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Tiago André Monteiro Vieira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0F7E5E-967F-4B2C-890B-51DF9AE0C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Emotiv </a:t>
            </a:r>
            <a:r>
              <a:rPr lang="pt-PT" dirty="0" err="1"/>
              <a:t>epoc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C7EE782-A74D-4D7A-9CEB-8356A00AC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000" y="1700808"/>
            <a:ext cx="9043200" cy="4590000"/>
          </a:xfrm>
        </p:spPr>
        <p:txBody>
          <a:bodyPr/>
          <a:lstStyle/>
          <a:p>
            <a:r>
              <a:rPr lang="pt-PT" dirty="0"/>
              <a:t>Possuí três métodos de funcionamento:</a:t>
            </a:r>
          </a:p>
          <a:p>
            <a:pPr lvl="1"/>
            <a:r>
              <a:rPr lang="pt-PT" b="1" dirty="0" err="1"/>
              <a:t>Expressiv</a:t>
            </a:r>
            <a:r>
              <a:rPr lang="pt-PT" b="1" dirty="0"/>
              <a:t>: </a:t>
            </a:r>
            <a:r>
              <a:rPr lang="pt-PT" dirty="0"/>
              <a:t>Permite detetar expressões faciais;</a:t>
            </a:r>
          </a:p>
          <a:p>
            <a:pPr lvl="1"/>
            <a:r>
              <a:rPr lang="pt-PT" b="1" dirty="0" err="1"/>
              <a:t>Affectiv</a:t>
            </a:r>
            <a:r>
              <a:rPr lang="pt-PT" b="1" dirty="0"/>
              <a:t>: </a:t>
            </a:r>
            <a:r>
              <a:rPr lang="pt-PT" dirty="0"/>
              <a:t>Mede o nível emocional subjetivo do utilizador;</a:t>
            </a:r>
          </a:p>
          <a:p>
            <a:pPr lvl="1"/>
            <a:r>
              <a:rPr lang="pt-PT" b="1" dirty="0" err="1"/>
              <a:t>Cognitiv</a:t>
            </a:r>
            <a:r>
              <a:rPr lang="pt-PT" b="1" dirty="0"/>
              <a:t>: </a:t>
            </a:r>
            <a:r>
              <a:rPr lang="pt-PT" dirty="0"/>
              <a:t>Utiliza um cubo para avaliar em tempo real a atividade cerebral do utilizador quando este está focado em conseguir idealizar um determinado movimento.</a:t>
            </a:r>
            <a:endParaRPr lang="pt-PT" b="1" dirty="0"/>
          </a:p>
          <a:p>
            <a:endParaRPr lang="pt-PT" dirty="0"/>
          </a:p>
          <a:p>
            <a:endParaRPr lang="pt-PT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56CA6A4-4A2A-4C3C-8C95-FE382A0477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84"/>
          <a:stretch/>
        </p:blipFill>
        <p:spPr>
          <a:xfrm>
            <a:off x="1903593" y="3428599"/>
            <a:ext cx="6098814" cy="299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092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8AF358-9994-4DE3-BE97-7B68835F6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Sessões de treino e aquisição de dados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63C92F0-711E-4DEE-BD75-02BB2A403E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212" y="1844824"/>
            <a:ext cx="391477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331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62978D-629B-4BC4-83C4-BA15AA75D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Sessões de treino e aquisição de dados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BA807C2-9493-44A8-943A-6B7DDE234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  <a:p>
            <a:endParaRPr lang="pt-PT" dirty="0"/>
          </a:p>
          <a:p>
            <a:r>
              <a:rPr lang="pt-PT" b="1" dirty="0"/>
              <a:t>Participantes:</a:t>
            </a:r>
          </a:p>
          <a:p>
            <a:endParaRPr lang="pt-PT" b="1" dirty="0"/>
          </a:p>
          <a:p>
            <a:pPr lvl="1"/>
            <a:r>
              <a:rPr lang="pt-PT" dirty="0"/>
              <a:t>Número: 20;</a:t>
            </a:r>
          </a:p>
          <a:p>
            <a:pPr lvl="1"/>
            <a:r>
              <a:rPr lang="pt-PT" dirty="0"/>
              <a:t>Intervalo de Idades: 18 – 23 anos;</a:t>
            </a:r>
          </a:p>
          <a:p>
            <a:pPr lvl="1"/>
            <a:r>
              <a:rPr lang="pt-PT" dirty="0"/>
              <a:t>Maioritariamente destros (90%);</a:t>
            </a:r>
          </a:p>
          <a:p>
            <a:pPr lvl="1"/>
            <a:r>
              <a:rPr lang="pt-PT" dirty="0"/>
              <a:t>9 representantes do sexo feminino</a:t>
            </a:r>
          </a:p>
          <a:p>
            <a:pPr marL="457200" lvl="1" indent="0">
              <a:buNone/>
            </a:pPr>
            <a:r>
              <a:rPr lang="pt-PT" dirty="0"/>
              <a:t>e 11 do sexo masculino.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E0BECD4-8D45-4ABE-AB80-89F06C87D8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419" y="1813974"/>
            <a:ext cx="391477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936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62978D-629B-4BC4-83C4-BA15AA75D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Sessões de treino e aquisição de dados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BA807C2-9493-44A8-943A-6B7DDE234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  <a:p>
            <a:endParaRPr lang="pt-PT" dirty="0"/>
          </a:p>
          <a:p>
            <a:r>
              <a:rPr lang="pt-PT" b="1" dirty="0"/>
              <a:t>Ambiente:</a:t>
            </a:r>
          </a:p>
          <a:p>
            <a:endParaRPr lang="pt-PT" b="1" dirty="0"/>
          </a:p>
          <a:p>
            <a:pPr lvl="1"/>
            <a:r>
              <a:rPr lang="pt-PT" dirty="0"/>
              <a:t>Número: 2;</a:t>
            </a:r>
          </a:p>
          <a:p>
            <a:pPr lvl="1"/>
            <a:r>
              <a:rPr lang="pt-PT" dirty="0"/>
              <a:t>Ambiente 1 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lang="pt-PT" dirty="0"/>
              <a:t> Silencioso;</a:t>
            </a:r>
          </a:p>
          <a:p>
            <a:pPr lvl="1"/>
            <a:r>
              <a:rPr lang="pt-PT" dirty="0"/>
              <a:t>Ambiente 2 – Ruidoso.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848A0AC-A91E-4D51-A8FA-34A2E08AAC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976" y="1813974"/>
            <a:ext cx="391477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539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62978D-629B-4BC4-83C4-BA15AA75D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Sessões de treino e aquisição de dados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BA807C2-9493-44A8-943A-6B7DDE234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  <a:p>
            <a:endParaRPr lang="pt-PT" dirty="0"/>
          </a:p>
          <a:p>
            <a:r>
              <a:rPr lang="pt-PT" b="1" dirty="0"/>
              <a:t>Condição:</a:t>
            </a:r>
          </a:p>
          <a:p>
            <a:endParaRPr lang="pt-PT" b="1" dirty="0"/>
          </a:p>
          <a:p>
            <a:pPr lvl="1"/>
            <a:r>
              <a:rPr lang="pt-PT" dirty="0"/>
              <a:t>Número: 2;</a:t>
            </a:r>
          </a:p>
          <a:p>
            <a:pPr lvl="1"/>
            <a:r>
              <a:rPr lang="pt-PT" dirty="0"/>
              <a:t>Condição 1 – Olhos Abertos;</a:t>
            </a:r>
          </a:p>
          <a:p>
            <a:pPr lvl="1"/>
            <a:r>
              <a:rPr lang="pt-PT" dirty="0"/>
              <a:t>Condição 2 – Olhos Fechados.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410BEC6-50D2-459C-87E1-8F6836E46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984" y="1813974"/>
            <a:ext cx="391477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362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62978D-629B-4BC4-83C4-BA15AA75D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Sessões de treino e aquisição de dados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BA807C2-9493-44A8-943A-6B7DDE234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  <a:p>
            <a:endParaRPr lang="pt-PT" dirty="0"/>
          </a:p>
          <a:p>
            <a:r>
              <a:rPr lang="pt-PT" b="1" dirty="0"/>
              <a:t>Orientação:</a:t>
            </a:r>
          </a:p>
          <a:p>
            <a:endParaRPr lang="pt-PT" b="1" dirty="0"/>
          </a:p>
          <a:p>
            <a:pPr lvl="1"/>
            <a:r>
              <a:rPr lang="pt-PT" dirty="0"/>
              <a:t>Número: 2;</a:t>
            </a:r>
          </a:p>
          <a:p>
            <a:pPr lvl="1"/>
            <a:r>
              <a:rPr lang="pt-PT" dirty="0"/>
              <a:t>Orientação R 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lang="pt-PT" dirty="0"/>
              <a:t> Direita;</a:t>
            </a:r>
          </a:p>
          <a:p>
            <a:pPr lvl="1"/>
            <a:r>
              <a:rPr lang="pt-PT" dirty="0"/>
              <a:t>Orientação L – Esquerda.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A7BBEC6-6A31-47B6-B58E-0CC0AFCB1B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976" y="1698126"/>
            <a:ext cx="391477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432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62978D-629B-4BC4-83C4-BA15AA75D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Sessões de treino e aquisição de dados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BA807C2-9493-44A8-943A-6B7DDE234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  <a:p>
            <a:endParaRPr lang="pt-PT" dirty="0"/>
          </a:p>
          <a:p>
            <a:r>
              <a:rPr lang="pt-PT" b="1" dirty="0"/>
              <a:t>Tarefas:</a:t>
            </a:r>
          </a:p>
          <a:p>
            <a:endParaRPr lang="pt-PT" b="1" dirty="0"/>
          </a:p>
          <a:p>
            <a:pPr lvl="1"/>
            <a:r>
              <a:rPr lang="pt-PT" dirty="0"/>
              <a:t>Número total: 5;</a:t>
            </a:r>
          </a:p>
          <a:p>
            <a:pPr lvl="1"/>
            <a:r>
              <a:rPr lang="pt-PT" dirty="0"/>
              <a:t>Tarefa 0 – Treino Neutro;</a:t>
            </a:r>
          </a:p>
          <a:p>
            <a:pPr lvl="1"/>
            <a:r>
              <a:rPr lang="pt-PT" dirty="0"/>
              <a:t>Tarefa 1 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lang="pt-PT" dirty="0"/>
              <a:t> Posição Final;</a:t>
            </a:r>
          </a:p>
          <a:p>
            <a:pPr lvl="1"/>
            <a:r>
              <a:rPr lang="pt-PT" dirty="0"/>
              <a:t>Tarefa 2 – Arrastar sem Reforço;</a:t>
            </a:r>
          </a:p>
          <a:p>
            <a:pPr lvl="1"/>
            <a:r>
              <a:rPr lang="pt-PT" dirty="0"/>
              <a:t>Tarefa 3 – Arrastar com Reforço </a:t>
            </a:r>
          </a:p>
          <a:p>
            <a:pPr marL="457200" lvl="1" indent="0">
              <a:buNone/>
            </a:pPr>
            <a:r>
              <a:rPr lang="pt-PT" dirty="0"/>
              <a:t>Mecânico;</a:t>
            </a:r>
          </a:p>
          <a:p>
            <a:pPr lvl="1"/>
            <a:r>
              <a:rPr lang="pt-PT" dirty="0"/>
              <a:t>Tarefa 4 – Arrastar com Reforço </a:t>
            </a:r>
          </a:p>
          <a:p>
            <a:pPr marL="457200" lvl="1" indent="0">
              <a:buNone/>
            </a:pPr>
            <a:r>
              <a:rPr lang="pt-PT" dirty="0"/>
              <a:t>Visual.</a:t>
            </a:r>
          </a:p>
          <a:p>
            <a:pPr lvl="1"/>
            <a:endParaRPr lang="pt-PT" dirty="0"/>
          </a:p>
          <a:p>
            <a:pPr lvl="2"/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349BBAF-1925-450A-A6D7-D6560DEBE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813974"/>
            <a:ext cx="391477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322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62978D-629B-4BC4-83C4-BA15AA75D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Sessões de treino e aquisição de dados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BA807C2-9493-44A8-943A-6B7DDE234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  <a:p>
            <a:endParaRPr lang="pt-PT" dirty="0"/>
          </a:p>
          <a:p>
            <a:r>
              <a:rPr lang="pt-PT" b="1" dirty="0"/>
              <a:t>Treino + Validação:</a:t>
            </a:r>
          </a:p>
          <a:p>
            <a:endParaRPr lang="pt-PT" b="1" dirty="0"/>
          </a:p>
          <a:p>
            <a:pPr lvl="1"/>
            <a:r>
              <a:rPr lang="pt-PT" dirty="0"/>
              <a:t>Número total: 4;</a:t>
            </a:r>
          </a:p>
          <a:p>
            <a:pPr lvl="1"/>
            <a:r>
              <a:rPr lang="pt-PT" dirty="0"/>
              <a:t>Treino 1;</a:t>
            </a:r>
          </a:p>
          <a:p>
            <a:pPr lvl="1"/>
            <a:r>
              <a:rPr lang="pt-PT" dirty="0"/>
              <a:t>Treino 2;</a:t>
            </a:r>
          </a:p>
          <a:p>
            <a:pPr lvl="1"/>
            <a:r>
              <a:rPr lang="pt-PT" dirty="0"/>
              <a:t>Treino 3;</a:t>
            </a:r>
          </a:p>
          <a:p>
            <a:pPr lvl="1"/>
            <a:r>
              <a:rPr lang="pt-PT" dirty="0"/>
              <a:t>Validação.</a:t>
            </a:r>
          </a:p>
          <a:p>
            <a:pPr lvl="1"/>
            <a:endParaRPr lang="pt-PT" dirty="0"/>
          </a:p>
          <a:p>
            <a:pPr lvl="2"/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349BBAF-1925-450A-A6D7-D6560DEBE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813974"/>
            <a:ext cx="391477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331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62978D-629B-4BC4-83C4-BA15AA75D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Sessões de treino e aquisição de dados</a:t>
            </a:r>
          </a:p>
        </p:txBody>
      </p:sp>
      <p:pic>
        <p:nvPicPr>
          <p:cNvPr id="10" name="Marcador de Posição de Conteúdo 9">
            <a:extLst>
              <a:ext uri="{FF2B5EF4-FFF2-40B4-BE49-F238E27FC236}">
                <a16:creationId xmlns:a16="http://schemas.microsoft.com/office/drawing/2014/main" id="{583BE9B4-BC21-49F6-9EDB-6E4EB4A112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6621" t="27942" r="37059" b="4591"/>
          <a:stretch/>
        </p:blipFill>
        <p:spPr>
          <a:xfrm>
            <a:off x="6033120" y="1770480"/>
            <a:ext cx="3168352" cy="43948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671C26FE-AFBE-4CE4-9FAC-D748F313E9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00" b="24800"/>
          <a:stretch/>
        </p:blipFill>
        <p:spPr>
          <a:xfrm>
            <a:off x="704528" y="1772816"/>
            <a:ext cx="4814811" cy="43948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66978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2476FB-FD65-4BF4-96C5-2EFFFD25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Resultados da Aquisição de dados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35F8296-F544-42BE-AC09-D962F87F1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000" y="1714487"/>
            <a:ext cx="9043200" cy="4590000"/>
          </a:xfrm>
        </p:spPr>
        <p:txBody>
          <a:bodyPr/>
          <a:lstStyle/>
          <a:p>
            <a:endParaRPr lang="pt-PT" dirty="0"/>
          </a:p>
          <a:p>
            <a:r>
              <a:rPr lang="pt-PT" dirty="0"/>
              <a:t>Gráficos de </a:t>
            </a:r>
            <a:r>
              <a:rPr lang="pt-PT" dirty="0" err="1"/>
              <a:t>Bland-Altman</a:t>
            </a:r>
            <a:r>
              <a:rPr lang="pt-PT" dirty="0"/>
              <a:t>:</a:t>
            </a:r>
          </a:p>
          <a:p>
            <a:pPr lvl="1"/>
            <a:r>
              <a:rPr lang="pt-PT" dirty="0"/>
              <a:t>Método que permite descrever a relação entre duas medidas quantitativas, construindo limites estatísticos.</a:t>
            </a:r>
          </a:p>
          <a:p>
            <a:pPr lvl="1"/>
            <a:r>
              <a:rPr lang="pt-PT" dirty="0"/>
              <a:t>Apresentado sob a forma gráfica a duas dimensões (XY) é representado a diferença entre as duas medições em função da média das mesmas.</a:t>
            </a:r>
          </a:p>
          <a:p>
            <a:endParaRPr lang="pt-PT" dirty="0"/>
          </a:p>
        </p:txBody>
      </p:sp>
      <p:cxnSp>
        <p:nvCxnSpPr>
          <p:cNvPr id="7" name="Conexão reta unidirecional 6">
            <a:extLst>
              <a:ext uri="{FF2B5EF4-FFF2-40B4-BE49-F238E27FC236}">
                <a16:creationId xmlns:a16="http://schemas.microsoft.com/office/drawing/2014/main" id="{EB220C22-43D4-4159-837D-8CFF832626A5}"/>
              </a:ext>
            </a:extLst>
          </p:cNvPr>
          <p:cNvCxnSpPr/>
          <p:nvPr/>
        </p:nvCxnSpPr>
        <p:spPr>
          <a:xfrm>
            <a:off x="3368824" y="5805264"/>
            <a:ext cx="3024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xão reta unidirecional 8">
            <a:extLst>
              <a:ext uri="{FF2B5EF4-FFF2-40B4-BE49-F238E27FC236}">
                <a16:creationId xmlns:a16="http://schemas.microsoft.com/office/drawing/2014/main" id="{497CDFF2-FF0B-4103-A529-CE593F5D092C}"/>
              </a:ext>
            </a:extLst>
          </p:cNvPr>
          <p:cNvCxnSpPr/>
          <p:nvPr/>
        </p:nvCxnSpPr>
        <p:spPr>
          <a:xfrm flipV="1">
            <a:off x="3368824" y="4221088"/>
            <a:ext cx="0" cy="1584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3CA2848-909B-42DC-86FE-E9A05D8A63B3}"/>
              </a:ext>
            </a:extLst>
          </p:cNvPr>
          <p:cNvSpPr txBox="1"/>
          <p:nvPr/>
        </p:nvSpPr>
        <p:spPr>
          <a:xfrm>
            <a:off x="1701353" y="4690010"/>
            <a:ext cx="1656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Diferença entre </a:t>
            </a:r>
          </a:p>
          <a:p>
            <a:pPr algn="ctr"/>
            <a:r>
              <a:rPr lang="pt-PT" dirty="0"/>
              <a:t>Medições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628EB29-3B81-4F03-9738-2AFA32351038}"/>
              </a:ext>
            </a:extLst>
          </p:cNvPr>
          <p:cNvSpPr txBox="1"/>
          <p:nvPr/>
        </p:nvSpPr>
        <p:spPr>
          <a:xfrm>
            <a:off x="3584848" y="5857892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Valor Médio</a:t>
            </a:r>
          </a:p>
        </p:txBody>
      </p:sp>
    </p:spTree>
    <p:extLst>
      <p:ext uri="{BB962C8B-B14F-4D97-AF65-F5344CB8AC3E}">
        <p14:creationId xmlns:p14="http://schemas.microsoft.com/office/powerpoint/2010/main" val="2362329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B0303A-EC4F-458C-8363-0809C9042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Objetivos propostos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1DC0D48-94AC-4D04-ADED-1D6206F9F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  <a:p>
            <a:endParaRPr lang="pt-PT" dirty="0"/>
          </a:p>
          <a:p>
            <a:pPr marL="0" indent="0">
              <a:buNone/>
            </a:pPr>
            <a:endParaRPr lang="pt-PT" dirty="0"/>
          </a:p>
          <a:p>
            <a:r>
              <a:rPr lang="pt-PT" dirty="0"/>
              <a:t>Definição de um protocolo padrão para a aquisição de dados;</a:t>
            </a:r>
          </a:p>
          <a:p>
            <a:r>
              <a:rPr lang="pt-PT" dirty="0"/>
              <a:t>Aquisição de dados com vários utilizadores e cenários;</a:t>
            </a:r>
          </a:p>
          <a:p>
            <a:endParaRPr lang="pt-PT" dirty="0"/>
          </a:p>
          <a:p>
            <a:endParaRPr lang="pt-PT" dirty="0"/>
          </a:p>
          <a:p>
            <a:r>
              <a:rPr lang="pt-PT" dirty="0"/>
              <a:t>Processamento e análise da informação obtida.</a:t>
            </a:r>
          </a:p>
        </p:txBody>
      </p:sp>
    </p:spTree>
    <p:extLst>
      <p:ext uri="{BB962C8B-B14F-4D97-AF65-F5344CB8AC3E}">
        <p14:creationId xmlns:p14="http://schemas.microsoft.com/office/powerpoint/2010/main" val="563520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E4D6D6-74DF-4EB1-A85B-055C0A4C2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Skill Rating: Ambiente 1 – Condição 1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2683AFF-D101-42D8-9078-273323B0D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04" y="1844824"/>
            <a:ext cx="4027586" cy="413313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F96155A-6991-442A-AFB8-5DC63B5DE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968" y="1916832"/>
            <a:ext cx="5029047" cy="39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602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E4D6D6-74DF-4EB1-A85B-055C0A4C2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Skill Rating: Ambiente 1 – Condição 2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3A7BE3D-6DEA-45D6-B62B-CFBBC0959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616" y="1629589"/>
            <a:ext cx="2743942" cy="459594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42F5008-F322-4479-B85C-B1FD2F49D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5600" y="1571612"/>
            <a:ext cx="3323456" cy="228438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A6DA4B2-9E7E-4189-A1B4-BEFBF2D35A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3927563"/>
            <a:ext cx="3327076" cy="228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6231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E4D6D6-74DF-4EB1-A85B-055C0A4C2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contagens: Ambiente 1 – Condição 1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996301A-F45D-4FB3-9873-B771C1D3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12" y="1628800"/>
            <a:ext cx="3672408" cy="461812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167C59C-369D-46C9-8622-5D41DD01D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936" y="1971246"/>
            <a:ext cx="5266959" cy="393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3954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E4D6D6-74DF-4EB1-A85B-055C0A4C2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Contagens: Ambiente 1 – Condição 2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BE9B100-40CD-424F-B1A7-434EEFF36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664" y="1700808"/>
            <a:ext cx="2639213" cy="4472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21852FF-EC91-4445-9686-744485CCA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8124" y="1590915"/>
            <a:ext cx="3287283" cy="232413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8DCBD91-B4E9-4F8D-AB7C-03C3895CF4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8125" y="3915045"/>
            <a:ext cx="3287282" cy="236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1727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E4D6D6-74DF-4EB1-A85B-055C0A4C2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Skill Rating: Ambiente 2 – Condição 1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E680DF8-ECC0-4ECE-9484-0AE00F190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55" y="1844824"/>
            <a:ext cx="4320247" cy="415234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57780856-DC88-4E13-860B-5DC6E7E13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8402" y="2253297"/>
            <a:ext cx="4983100" cy="333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726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E4D6D6-74DF-4EB1-A85B-055C0A4C2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Skill Rating: Ambiente 2 – Condição 2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E1552FD-4BA8-4D66-97CF-6E9B99941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048" y="1988840"/>
            <a:ext cx="2962275" cy="191452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751FB07-7664-40F9-9F44-16A2FC10F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573" y="4037777"/>
            <a:ext cx="2952750" cy="18669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37AC04B-38BD-461F-83A1-BE7AFD8CF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8677" y="1744427"/>
            <a:ext cx="3046065" cy="431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2549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E4D6D6-74DF-4EB1-A85B-055C0A4C2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contagens: Ambiente 2 – Condição 1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4AEF989-2DD8-458C-A2EA-3722E9585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00" y="1589992"/>
            <a:ext cx="4539000" cy="470141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16CB978C-F535-4080-8116-4C5132B8C7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2183912"/>
            <a:ext cx="4752528" cy="351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8799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E4D6D6-74DF-4EB1-A85B-055C0A4C2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contagens: Ambiente 2 – Condição 2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EB210D3-29AE-408C-ADD3-D6B21B2FD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4688" y="1772816"/>
            <a:ext cx="2435532" cy="436661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486841E-B912-4842-AC56-CA0974E901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1756688"/>
            <a:ext cx="2981325" cy="21526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BE88B90-73D2-457B-B1A0-F57E7E8B78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6812" y="3947100"/>
            <a:ext cx="293370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9944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E2E273-83A6-42E3-A76E-E05E23D6A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Resultados da Aquisição de dados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C871294-8CE3-4229-8DC5-80ABF2890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  <a:p>
            <a:pPr marL="0" indent="0">
              <a:buNone/>
            </a:pPr>
            <a:endParaRPr lang="pt-PT" dirty="0"/>
          </a:p>
          <a:p>
            <a:r>
              <a:rPr lang="pt-PT" dirty="0"/>
              <a:t>Erro Técnico de Medição, TEM:</a:t>
            </a:r>
          </a:p>
          <a:p>
            <a:pPr lvl="1"/>
            <a:r>
              <a:rPr lang="pt-PT" dirty="0"/>
              <a:t>Permite analisar a precisão dos dados;</a:t>
            </a:r>
          </a:p>
          <a:p>
            <a:pPr lvl="1"/>
            <a:r>
              <a:rPr lang="pt-PT" dirty="0"/>
              <a:t>Calcula a variabilidade dos resultados </a:t>
            </a:r>
            <a:r>
              <a:rPr lang="pt-PT" dirty="0" err="1"/>
              <a:t>intra-observador</a:t>
            </a:r>
            <a:r>
              <a:rPr lang="pt-PT" dirty="0"/>
              <a:t>;</a:t>
            </a:r>
          </a:p>
          <a:p>
            <a:pPr lvl="1"/>
            <a:r>
              <a:rPr lang="pt-PT" dirty="0"/>
              <a:t>O rTEM permite obter, em percentagem, o erro relativo à média total da variável.</a:t>
            </a:r>
          </a:p>
          <a:p>
            <a:pPr lvl="1"/>
            <a:endParaRPr lang="pt-PT" dirty="0"/>
          </a:p>
          <a:p>
            <a:pPr lvl="1"/>
            <a:endParaRPr lang="pt-PT" dirty="0"/>
          </a:p>
          <a:p>
            <a:r>
              <a:rPr lang="pt-PT" dirty="0"/>
              <a:t>Gráficos “Caixa de Bigodes”:</a:t>
            </a:r>
          </a:p>
          <a:p>
            <a:pPr lvl="1"/>
            <a:r>
              <a:rPr lang="pt-PT" dirty="0"/>
              <a:t>Permitem representar em simultâneo a variação e dispersão dos resultados obtidos quando é alterada a orientação de determinada tarefa.</a:t>
            </a:r>
          </a:p>
          <a:p>
            <a:pPr marL="457200" lvl="1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873236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E2E273-83A6-42E3-A76E-E05E23D6A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Resultados da Aquisição de dados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E6A4B8F-149B-4F56-A6D0-95EFCDF3A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800" y="2132856"/>
            <a:ext cx="4114800" cy="35433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0E25845-F48D-4829-9931-09B4E3FF5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024" y="2564904"/>
            <a:ext cx="4114800" cy="241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32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B0303A-EC4F-458C-8363-0809C9042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EEG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1DC0D48-94AC-4D04-ADED-1D6206F9F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  <a:p>
            <a:endParaRPr lang="pt-PT" dirty="0"/>
          </a:p>
          <a:p>
            <a:r>
              <a:rPr lang="pt-PT" dirty="0"/>
              <a:t>Sinal biológico produzido a nível cerebral é elétrico;</a:t>
            </a:r>
          </a:p>
          <a:p>
            <a:endParaRPr lang="pt-PT" dirty="0"/>
          </a:p>
          <a:p>
            <a:r>
              <a:rPr lang="pt-PT" dirty="0"/>
              <a:t>O EEG é um procedimento que permite o registo e posterior análise da atividade elétrica cerebral;</a:t>
            </a:r>
          </a:p>
          <a:p>
            <a:endParaRPr lang="pt-PT" dirty="0"/>
          </a:p>
          <a:p>
            <a:r>
              <a:rPr lang="pt-PT" dirty="0"/>
              <a:t>Pode ser realizado de forma invasiva, parcialmente invasiva ou não invasiva;</a:t>
            </a:r>
          </a:p>
          <a:p>
            <a:endParaRPr lang="pt-PT" dirty="0"/>
          </a:p>
          <a:p>
            <a:r>
              <a:rPr lang="pt-PT" dirty="0"/>
              <a:t>Capta em simultâneo um aglomerado de impulsos.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186163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E2E273-83A6-42E3-A76E-E05E23D6A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Resultados da Aquisição de dados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90472D0-4E41-4B95-B362-2B90CADB2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9024" y="2776349"/>
            <a:ext cx="4032448" cy="2343179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BE251E06-418A-4856-B530-B4131CA56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25" y="2204864"/>
            <a:ext cx="410527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1950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32EB7B-552E-401F-ACDD-D79D6311B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Resultados da Aquisição de dados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C8E0D45-9594-4F1B-A9AC-1274BE75B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Gráficos “Caixa de Bigodes” relativos aos valores de Skill Rating obtidos para cada tarefa no ambiente 1 e 2, respetivamente: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83A1EE5-1851-40DE-8D03-94FC40FDB2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64" y="2780928"/>
            <a:ext cx="4749520" cy="300495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FEF59BC-16F7-4531-BD2D-14F0606EBA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353" y="2780928"/>
            <a:ext cx="4749520" cy="302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4306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155668-5F3D-474B-8A5F-7DE85E44D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Processamento do sinal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285F48E-BC44-4FBB-96C0-984FB8C02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Para o ambiente 1, cada vez que uma tarefa foi treinada, foi gravado o sinal EEG respetivo;</a:t>
            </a:r>
          </a:p>
          <a:p>
            <a:endParaRPr lang="pt-PT" dirty="0"/>
          </a:p>
          <a:p>
            <a:r>
              <a:rPr lang="pt-PT" dirty="0"/>
              <a:t>Sinais obtidos em formato .</a:t>
            </a:r>
            <a:r>
              <a:rPr lang="pt-PT" dirty="0" err="1"/>
              <a:t>edf</a:t>
            </a:r>
            <a:r>
              <a:rPr lang="pt-PT" dirty="0"/>
              <a:t>, </a:t>
            </a:r>
            <a:r>
              <a:rPr lang="pt-PT" dirty="0" err="1"/>
              <a:t>european</a:t>
            </a:r>
            <a:r>
              <a:rPr lang="pt-PT" dirty="0"/>
              <a:t> data </a:t>
            </a:r>
            <a:r>
              <a:rPr lang="pt-PT" dirty="0" err="1"/>
              <a:t>format</a:t>
            </a:r>
            <a:r>
              <a:rPr lang="pt-PT" dirty="0"/>
              <a:t>;</a:t>
            </a:r>
          </a:p>
          <a:p>
            <a:endParaRPr lang="pt-PT" dirty="0"/>
          </a:p>
          <a:p>
            <a:r>
              <a:rPr lang="pt-PT" dirty="0"/>
              <a:t>Conversão para ficheiros .</a:t>
            </a:r>
            <a:r>
              <a:rPr lang="pt-PT" dirty="0" err="1"/>
              <a:t>txt</a:t>
            </a:r>
            <a:r>
              <a:rPr lang="pt-PT" dirty="0"/>
              <a:t> separado por tabulações;</a:t>
            </a:r>
          </a:p>
          <a:p>
            <a:endParaRPr lang="pt-PT" dirty="0"/>
          </a:p>
          <a:p>
            <a:r>
              <a:rPr lang="pt-PT" dirty="0"/>
              <a:t>Utilização do </a:t>
            </a:r>
            <a:r>
              <a:rPr lang="pt-PT" dirty="0" err="1"/>
              <a:t>Matlab</a:t>
            </a:r>
            <a:r>
              <a:rPr lang="pt-PT" dirty="0"/>
              <a:t>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4A3B4CD-621F-43AF-8D49-E82B249B9B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887" y="4869160"/>
            <a:ext cx="8063425" cy="82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0726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155668-5F3D-474B-8A5F-7DE85E44D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Processamento do sinal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285F48E-BC44-4FBB-96C0-984FB8C02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b="1" dirty="0"/>
          </a:p>
          <a:p>
            <a:r>
              <a:rPr lang="pt-PT" b="1" dirty="0"/>
              <a:t>Adaptação dos sinais:</a:t>
            </a:r>
            <a:endParaRPr lang="pt-PT" dirty="0"/>
          </a:p>
          <a:p>
            <a:pPr lvl="1"/>
            <a:r>
              <a:rPr lang="pt-PT" dirty="0"/>
              <a:t>Extração da informação desejada;</a:t>
            </a:r>
          </a:p>
          <a:p>
            <a:pPr lvl="1"/>
            <a:r>
              <a:rPr lang="pt-PT" dirty="0"/>
              <a:t>Corte dos sinais para o mesmo comprimento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32FBC9D-A197-420B-AF9C-A77D86BB44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3113442"/>
            <a:ext cx="4104456" cy="307834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13D593E-5673-4440-9F07-FF9284DCA5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3136571"/>
            <a:ext cx="4104456" cy="307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9669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155668-5F3D-474B-8A5F-7DE85E44D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Processamento do sinal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285F48E-BC44-4FBB-96C0-984FB8C02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b="1" dirty="0"/>
          </a:p>
          <a:p>
            <a:r>
              <a:rPr lang="pt-PT" b="1" dirty="0"/>
              <a:t>Condicionamento dos sinais:</a:t>
            </a:r>
            <a:endParaRPr lang="pt-PT" dirty="0"/>
          </a:p>
          <a:p>
            <a:pPr lvl="1"/>
            <a:r>
              <a:rPr lang="pt-PT" dirty="0"/>
              <a:t>Subtração do offset de cada componente do sinal;</a:t>
            </a:r>
          </a:p>
          <a:p>
            <a:pPr lvl="1"/>
            <a:r>
              <a:rPr lang="pt-PT" dirty="0"/>
              <a:t>Aplicação de um filtro entre os 0,5 e os 40 Hz.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0AE4EAB-D4E5-46E5-96C4-61D421341A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996" y="3212976"/>
            <a:ext cx="6825208" cy="280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1445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155668-5F3D-474B-8A5F-7DE85E44D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Processamento do sinal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285F48E-BC44-4FBB-96C0-984FB8C02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b="1" dirty="0"/>
          </a:p>
          <a:p>
            <a:r>
              <a:rPr lang="pt-PT" b="1" dirty="0"/>
              <a:t>Processamento dos sinais:</a:t>
            </a:r>
            <a:endParaRPr lang="pt-PT" dirty="0"/>
          </a:p>
          <a:p>
            <a:pPr lvl="1"/>
            <a:r>
              <a:rPr lang="pt-PT" dirty="0"/>
              <a:t>Cálculo do peso que cada gama de frequência tem no sinal total;</a:t>
            </a:r>
          </a:p>
          <a:p>
            <a:pPr lvl="1"/>
            <a:r>
              <a:rPr lang="pt-PT" dirty="0"/>
              <a:t>Segmentação dos sinais de acordo com as gamas de frequência;</a:t>
            </a:r>
          </a:p>
          <a:p>
            <a:pPr lvl="1"/>
            <a:r>
              <a:rPr lang="pt-PT" dirty="0"/>
              <a:t>Extração do sinal correspondente ao elétrodo com maior influência no sinal total.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CBE359E-D7CB-4703-9A0E-1EBBED786A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025" y="3488672"/>
            <a:ext cx="3722784" cy="279208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C51BC2F-2F7B-4A46-93FF-01B093FBD0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3488672"/>
            <a:ext cx="3602771" cy="270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1239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155668-5F3D-474B-8A5F-7DE85E44D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Processamento do sinal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285F48E-BC44-4FBB-96C0-984FB8C02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1" dirty="0"/>
              <a:t>Análise dos sinais:</a:t>
            </a:r>
          </a:p>
          <a:p>
            <a:pPr lvl="1"/>
            <a:r>
              <a:rPr lang="pt-PT" dirty="0"/>
              <a:t>Comparação entre o sinal neutro e os sinais dos três treinos;</a:t>
            </a:r>
          </a:p>
          <a:p>
            <a:pPr lvl="1"/>
            <a:r>
              <a:rPr lang="pt-PT" dirty="0"/>
              <a:t>Apenas é considerado o sinal correspondente ao elétrodo mais significativo;</a:t>
            </a:r>
          </a:p>
          <a:p>
            <a:pPr lvl="1"/>
            <a:r>
              <a:rPr lang="pt-PT" dirty="0"/>
              <a:t>Gravação da informação para ficheiro externo.</a:t>
            </a:r>
          </a:p>
          <a:p>
            <a:pPr lvl="1"/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06C0E4B-6158-4AA6-AA84-34035391F1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350" y="3068322"/>
            <a:ext cx="4500500" cy="337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6080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155668-5F3D-474B-8A5F-7DE85E44D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Processamento do sinal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285F48E-BC44-4FBB-96C0-984FB8C02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1" dirty="0"/>
              <a:t>Análise dos sinais:</a:t>
            </a:r>
          </a:p>
          <a:p>
            <a:pPr lvl="1"/>
            <a:r>
              <a:rPr lang="pt-PT" dirty="0"/>
              <a:t>Comparação entre o sinal neutro e os sinais dos três treinos;</a:t>
            </a:r>
          </a:p>
          <a:p>
            <a:pPr lvl="1"/>
            <a:r>
              <a:rPr lang="pt-PT" dirty="0"/>
              <a:t>Apenas é considerado o sinal correspondente ao elétrodo mais significativo;</a:t>
            </a:r>
          </a:p>
          <a:p>
            <a:pPr lvl="1"/>
            <a:r>
              <a:rPr lang="pt-PT" dirty="0"/>
              <a:t>Gravação da informação para ficheiro externo.</a:t>
            </a:r>
          </a:p>
          <a:p>
            <a:pPr lvl="1"/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06C0E4B-6158-4AA6-AA84-34035391F1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350" y="3068322"/>
            <a:ext cx="4500500" cy="3374088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63DEB56E-79C3-4267-80A2-4ABB25C37A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8912" y="242887"/>
            <a:ext cx="4448175" cy="63722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5679199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155668-5F3D-474B-8A5F-7DE85E44D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Conclusão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285F48E-BC44-4FBB-96C0-984FB8C02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b="1" dirty="0"/>
          </a:p>
          <a:p>
            <a:endParaRPr lang="pt-PT" b="1" dirty="0"/>
          </a:p>
          <a:p>
            <a:r>
              <a:rPr lang="pt-PT" dirty="0"/>
              <a:t>Com o desenrolar da aquisição de dados, os resultados obtidos melhoraram, mesmo num ambiente ruidoso;</a:t>
            </a:r>
          </a:p>
          <a:p>
            <a:endParaRPr lang="pt-PT" b="1" dirty="0"/>
          </a:p>
          <a:p>
            <a:r>
              <a:rPr lang="pt-PT" dirty="0"/>
              <a:t>Para um primeiro contacto com as ICM, o método mais indicado de treino é o de Arrastar sem Reforço;</a:t>
            </a:r>
          </a:p>
          <a:p>
            <a:endParaRPr lang="pt-PT" dirty="0"/>
          </a:p>
          <a:p>
            <a:r>
              <a:rPr lang="pt-PT" dirty="0"/>
              <a:t>A realização das tarefas para o lado direito obteve maioritariamente melhores resultados do que os obtidos para o lado esquerdo;</a:t>
            </a:r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951980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D0AFA3-F1EE-4024-BCB4-C6CF6F9E2397}"/>
              </a:ext>
            </a:extLst>
          </p:cNvPr>
          <p:cNvSpPr txBox="1">
            <a:spLocks/>
          </p:cNvSpPr>
          <p:nvPr/>
        </p:nvSpPr>
        <p:spPr>
          <a:xfrm>
            <a:off x="1064568" y="2996952"/>
            <a:ext cx="8215370" cy="122185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PT" dirty="0">
                <a:solidFill>
                  <a:schemeClr val="bg1"/>
                </a:solidFill>
              </a:rPr>
              <a:t>Obrigado</a:t>
            </a:r>
            <a:endParaRPr lang="pt-PT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B0303A-EC4F-458C-8363-0809C9042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EEG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1DC0D48-94AC-4D04-ADED-1D6206F9F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Ondas cerebrais são maioritariamente irregulares;</a:t>
            </a:r>
          </a:p>
          <a:p>
            <a:r>
              <a:rPr lang="pt-PT" dirty="0"/>
              <a:t>É possível detetar padrões específicos, classificando-os como ondas Alfa, Beta, Delta, Gama e Teta.</a:t>
            </a:r>
          </a:p>
          <a:p>
            <a:endParaRPr lang="pt-PT" dirty="0"/>
          </a:p>
          <a:p>
            <a:endParaRPr lang="pt-PT" dirty="0"/>
          </a:p>
          <a:p>
            <a:pPr lvl="1"/>
            <a:r>
              <a:rPr lang="pt-PT" dirty="0"/>
              <a:t>Alfa: 8 a 14 Hz;</a:t>
            </a:r>
          </a:p>
          <a:p>
            <a:pPr lvl="1"/>
            <a:r>
              <a:rPr lang="pt-PT" dirty="0"/>
              <a:t>Beta: 14 a 30 Hz;</a:t>
            </a:r>
          </a:p>
          <a:p>
            <a:pPr lvl="1"/>
            <a:r>
              <a:rPr lang="pt-PT" dirty="0"/>
              <a:t>Delta: 0.5 a 4 Hz;</a:t>
            </a:r>
          </a:p>
          <a:p>
            <a:pPr lvl="1"/>
            <a:r>
              <a:rPr lang="pt-PT" dirty="0"/>
              <a:t>Gama: 30 a 40 Hz;</a:t>
            </a:r>
          </a:p>
          <a:p>
            <a:pPr lvl="1"/>
            <a:r>
              <a:rPr lang="pt-PT" dirty="0"/>
              <a:t>Teta: 4 a 8 Hz.</a:t>
            </a:r>
          </a:p>
          <a:p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5144CB3-85D1-4E76-8203-E7B08575D6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872" y="2636912"/>
            <a:ext cx="5036432" cy="352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209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B0303A-EC4F-458C-8363-0809C9042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EEG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1DC0D48-94AC-4D04-ADED-1D6206F9F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1" dirty="0"/>
              <a:t>Artefactos</a:t>
            </a:r>
            <a:r>
              <a:rPr lang="pt-PT" dirty="0"/>
              <a:t> podem ter origem no paciente ou técnica;</a:t>
            </a:r>
          </a:p>
          <a:p>
            <a:endParaRPr lang="pt-PT" dirty="0"/>
          </a:p>
          <a:p>
            <a:r>
              <a:rPr lang="pt-PT" dirty="0"/>
              <a:t>Origem técnica:</a:t>
            </a:r>
          </a:p>
          <a:p>
            <a:pPr lvl="1"/>
            <a:r>
              <a:rPr lang="pt-PT" dirty="0"/>
              <a:t>Interferências;</a:t>
            </a:r>
          </a:p>
          <a:p>
            <a:pPr lvl="1"/>
            <a:r>
              <a:rPr lang="pt-PT" dirty="0"/>
              <a:t>Mau contacto.</a:t>
            </a:r>
          </a:p>
          <a:p>
            <a:endParaRPr lang="pt-PT" dirty="0"/>
          </a:p>
          <a:p>
            <a:r>
              <a:rPr lang="pt-PT" dirty="0"/>
              <a:t>Origem no paciente:</a:t>
            </a:r>
          </a:p>
          <a:p>
            <a:pPr lvl="1"/>
            <a:r>
              <a:rPr lang="pt-PT" dirty="0"/>
              <a:t>Movimentos corporais;</a:t>
            </a:r>
          </a:p>
          <a:p>
            <a:pPr lvl="1"/>
            <a:r>
              <a:rPr lang="pt-PT" dirty="0"/>
              <a:t>Pacemaker;</a:t>
            </a:r>
          </a:p>
          <a:p>
            <a:pPr lvl="1"/>
            <a:r>
              <a:rPr lang="pt-PT" dirty="0"/>
              <a:t>Suor.</a:t>
            </a:r>
          </a:p>
          <a:p>
            <a:pPr lvl="1"/>
            <a:endParaRPr lang="pt-PT" dirty="0"/>
          </a:p>
          <a:p>
            <a:pPr marL="457200" lvl="1" indent="0">
              <a:buNone/>
            </a:pPr>
            <a:endParaRPr lang="pt-PT" dirty="0"/>
          </a:p>
          <a:p>
            <a:endParaRPr lang="pt-PT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7BBAE8E-B0E4-4329-96CC-43149DA66D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848" y="2348880"/>
            <a:ext cx="5533128" cy="376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370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B0303A-EC4F-458C-8363-0809C9042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Interface cérebro-máquina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1DC0D48-94AC-4D04-ADED-1D6206F9F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pt-PT" dirty="0"/>
          </a:p>
          <a:p>
            <a:pPr marL="457200" lvl="1" indent="0">
              <a:buNone/>
            </a:pPr>
            <a:endParaRPr lang="pt-PT" dirty="0"/>
          </a:p>
          <a:p>
            <a:r>
              <a:rPr lang="pt-PT" dirty="0"/>
              <a:t>Baseada no funcionamento de um EEG;</a:t>
            </a:r>
          </a:p>
          <a:p>
            <a:endParaRPr lang="pt-PT" dirty="0"/>
          </a:p>
          <a:p>
            <a:r>
              <a:rPr lang="pt-PT" dirty="0"/>
              <a:t>Representa a comunicação direta entre o cérebro e um ou vários dispositivos externos;</a:t>
            </a:r>
          </a:p>
          <a:p>
            <a:endParaRPr lang="pt-PT" dirty="0"/>
          </a:p>
          <a:p>
            <a:r>
              <a:rPr lang="pt-PT" dirty="0"/>
              <a:t>Um EEG não é por si só uma ICM.</a:t>
            </a:r>
          </a:p>
          <a:p>
            <a:endParaRPr lang="pt-PT" dirty="0"/>
          </a:p>
          <a:p>
            <a:r>
              <a:rPr lang="pt-PT" dirty="0"/>
              <a:t>Permitem aumentar as capacidades de um ser humano.</a:t>
            </a:r>
          </a:p>
        </p:txBody>
      </p:sp>
    </p:spTree>
    <p:extLst>
      <p:ext uri="{BB962C8B-B14F-4D97-AF65-F5344CB8AC3E}">
        <p14:creationId xmlns:p14="http://schemas.microsoft.com/office/powerpoint/2010/main" val="3901976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B0303A-EC4F-458C-8363-0809C9042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Interface cérebro-máquina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1DC0D48-94AC-4D04-ADED-1D6206F9F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pt-PT" dirty="0"/>
          </a:p>
          <a:p>
            <a:pPr marL="457200" lvl="1" indent="0">
              <a:buNone/>
            </a:pPr>
            <a:endParaRPr lang="pt-PT" dirty="0"/>
          </a:p>
          <a:p>
            <a:r>
              <a:rPr lang="pt-PT" dirty="0"/>
              <a:t>É necessário modular as ondas cerebrais de forma a gerar padrões distintos.</a:t>
            </a:r>
          </a:p>
          <a:p>
            <a:endParaRPr lang="pt-PT" dirty="0"/>
          </a:p>
          <a:p>
            <a:r>
              <a:rPr lang="pt-PT" dirty="0"/>
              <a:t>Os sinais são sujeitos a cinco etapas: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A3F8745A-813D-4E05-8EEB-3BA761A4D076}"/>
              </a:ext>
            </a:extLst>
          </p:cNvPr>
          <p:cNvSpPr/>
          <p:nvPr/>
        </p:nvSpPr>
        <p:spPr>
          <a:xfrm>
            <a:off x="589139" y="3933056"/>
            <a:ext cx="1440160" cy="93610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Aquisição do Sinal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43034ACB-8166-43F4-A12C-F4CBBECC7451}"/>
              </a:ext>
            </a:extLst>
          </p:cNvPr>
          <p:cNvSpPr/>
          <p:nvPr/>
        </p:nvSpPr>
        <p:spPr>
          <a:xfrm>
            <a:off x="2340394" y="3933056"/>
            <a:ext cx="1728192" cy="93610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Pré-Processamento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909671C0-4CAE-4654-9B73-EF056B476D3B}"/>
              </a:ext>
            </a:extLst>
          </p:cNvPr>
          <p:cNvSpPr/>
          <p:nvPr/>
        </p:nvSpPr>
        <p:spPr>
          <a:xfrm>
            <a:off x="4376936" y="3933056"/>
            <a:ext cx="1440160" cy="93610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Extração da Informação Desejada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5837175F-63EE-4635-97A1-6A88D1272C55}"/>
              </a:ext>
            </a:extLst>
          </p:cNvPr>
          <p:cNvSpPr/>
          <p:nvPr/>
        </p:nvSpPr>
        <p:spPr>
          <a:xfrm>
            <a:off x="6125446" y="3933056"/>
            <a:ext cx="1440160" cy="93610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Classificação do Sinal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01042A7F-95A5-439C-B9BE-6F0E470831B3}"/>
              </a:ext>
            </a:extLst>
          </p:cNvPr>
          <p:cNvSpPr/>
          <p:nvPr/>
        </p:nvSpPr>
        <p:spPr>
          <a:xfrm>
            <a:off x="7873956" y="3933056"/>
            <a:ext cx="1440160" cy="93610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Controlo da Interface</a:t>
            </a:r>
          </a:p>
        </p:txBody>
      </p:sp>
    </p:spTree>
    <p:extLst>
      <p:ext uri="{BB962C8B-B14F-4D97-AF65-F5344CB8AC3E}">
        <p14:creationId xmlns:p14="http://schemas.microsoft.com/office/powerpoint/2010/main" val="2598300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0F7E5E-967F-4B2C-890B-51DF9AE0C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Emotiv </a:t>
            </a:r>
            <a:r>
              <a:rPr lang="pt-PT" dirty="0" err="1"/>
              <a:t>epoc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C7EE782-A74D-4D7A-9CEB-8356A00AC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000" y="1700808"/>
            <a:ext cx="9043200" cy="4590000"/>
          </a:xfrm>
        </p:spPr>
        <p:txBody>
          <a:bodyPr/>
          <a:lstStyle/>
          <a:p>
            <a:endParaRPr lang="pt-PT" dirty="0"/>
          </a:p>
          <a:p>
            <a:r>
              <a:rPr lang="pt-PT" dirty="0"/>
              <a:t>Interface Cérebro-Máquina não invasiva;</a:t>
            </a:r>
          </a:p>
          <a:p>
            <a:endParaRPr lang="pt-PT" dirty="0"/>
          </a:p>
          <a:p>
            <a:r>
              <a:rPr lang="pt-PT" dirty="0"/>
              <a:t>Indicado para uso pessoal;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r>
              <a:rPr lang="pt-PT" dirty="0"/>
              <a:t>Baixo custo permite integração no </a:t>
            </a:r>
          </a:p>
          <a:p>
            <a:pPr marL="0" indent="0">
              <a:buNone/>
            </a:pPr>
            <a:r>
              <a:rPr lang="pt-PT" dirty="0"/>
              <a:t>Desenvolvimento de projetos na área médica.</a:t>
            </a:r>
          </a:p>
          <a:p>
            <a:pPr marL="0" indent="0">
              <a:buNone/>
            </a:pPr>
            <a:endParaRPr lang="pt-PT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18D30F7-6495-498E-9FBB-0042F88BDA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676" y="2276872"/>
            <a:ext cx="4938524" cy="313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907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0F7E5E-967F-4B2C-890B-51DF9AE0C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Emotiv </a:t>
            </a:r>
            <a:r>
              <a:rPr lang="pt-PT" dirty="0" err="1"/>
              <a:t>epoc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C7EE782-A74D-4D7A-9CEB-8356A00AC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000" y="1700808"/>
            <a:ext cx="9043200" cy="4590000"/>
          </a:xfrm>
        </p:spPr>
        <p:txBody>
          <a:bodyPr/>
          <a:lstStyle/>
          <a:p>
            <a:endParaRPr lang="pt-PT" dirty="0"/>
          </a:p>
          <a:p>
            <a:r>
              <a:rPr lang="pt-PT" dirty="0"/>
              <a:t>É constituído por 16 elétrodos, 2 dos quais</a:t>
            </a:r>
          </a:p>
          <a:p>
            <a:pPr marL="0" indent="0">
              <a:buNone/>
            </a:pPr>
            <a:r>
              <a:rPr lang="pt-PT" dirty="0"/>
              <a:t>de referência;</a:t>
            </a:r>
          </a:p>
          <a:p>
            <a:endParaRPr lang="pt-PT" dirty="0"/>
          </a:p>
          <a:p>
            <a:r>
              <a:rPr lang="pt-PT" dirty="0"/>
              <a:t>Disposição dos elétrodos de acordo com a </a:t>
            </a:r>
          </a:p>
          <a:p>
            <a:pPr marL="0" indent="0">
              <a:buNone/>
            </a:pPr>
            <a:r>
              <a:rPr lang="pt-PT" dirty="0"/>
              <a:t>Norma internacional 10-20;</a:t>
            </a:r>
          </a:p>
          <a:p>
            <a:endParaRPr lang="pt-PT" dirty="0"/>
          </a:p>
          <a:p>
            <a:r>
              <a:rPr lang="pt-PT" dirty="0"/>
              <a:t>Taxa de amostragem inicial de 2048 Hz; </a:t>
            </a:r>
          </a:p>
          <a:p>
            <a:r>
              <a:rPr lang="pt-PT" dirty="0"/>
              <a:t>Após condicionamento, taxa de amostragem reduz</a:t>
            </a:r>
          </a:p>
          <a:p>
            <a:pPr marL="0" indent="0">
              <a:buNone/>
            </a:pPr>
            <a:r>
              <a:rPr lang="pt-PT" dirty="0"/>
              <a:t>para 128 Hz;</a:t>
            </a:r>
          </a:p>
          <a:p>
            <a:endParaRPr lang="pt-PT" dirty="0"/>
          </a:p>
          <a:p>
            <a:r>
              <a:rPr lang="pt-PT" dirty="0"/>
              <a:t>Sinal enviado para computador via Wireless.</a:t>
            </a:r>
          </a:p>
          <a:p>
            <a:endParaRPr lang="pt-PT" dirty="0"/>
          </a:p>
          <a:p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DDFDB22-6AAE-4740-BC7A-52BD4758CC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995" y="1988840"/>
            <a:ext cx="3241062" cy="370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159567"/>
      </p:ext>
    </p:extLst>
  </p:cSld>
  <p:clrMapOvr>
    <a:masterClrMapping/>
  </p:clrMapOvr>
</p:sld>
</file>

<file path=ppt/theme/theme1.xml><?xml version="1.0" encoding="utf-8"?>
<a:theme xmlns:a="http://schemas.openxmlformats.org/drawingml/2006/main" name="ISE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SEP_Kozuka">
      <a:majorFont>
        <a:latin typeface="Kozuka Gothic Pro M"/>
        <a:ea typeface=""/>
        <a:cs typeface=""/>
      </a:majorFont>
      <a:minorFont>
        <a:latin typeface="Kozuka Gothic Pro R"/>
        <a:ea typeface=""/>
        <a:cs typeface=""/>
      </a:minorFont>
    </a:fontScheme>
    <a:fmtScheme name="Energia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938</TotalTime>
  <Words>1099</Words>
  <Application>Microsoft Office PowerPoint</Application>
  <PresentationFormat>Papel A4 (210x297 mm)</PresentationFormat>
  <Paragraphs>248</Paragraphs>
  <Slides>39</Slides>
  <Notes>21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39</vt:i4>
      </vt:variant>
    </vt:vector>
  </HeadingPairs>
  <TitlesOfParts>
    <vt:vector size="45" baseType="lpstr">
      <vt:lpstr>Arial</vt:lpstr>
      <vt:lpstr>Calibri</vt:lpstr>
      <vt:lpstr>Kozuka Gothic Pro M</vt:lpstr>
      <vt:lpstr>Kozuka Gothic Pro R</vt:lpstr>
      <vt:lpstr>Times New Roman</vt:lpstr>
      <vt:lpstr>ISEP</vt:lpstr>
      <vt:lpstr>Metodologia de Treino de uma icm</vt:lpstr>
      <vt:lpstr>Objetivos propostos</vt:lpstr>
      <vt:lpstr>EEG</vt:lpstr>
      <vt:lpstr>EEG</vt:lpstr>
      <vt:lpstr>EEG</vt:lpstr>
      <vt:lpstr>Interface cérebro-máquina</vt:lpstr>
      <vt:lpstr>Interface cérebro-máquina</vt:lpstr>
      <vt:lpstr>Emotiv epoc</vt:lpstr>
      <vt:lpstr>Emotiv epoc</vt:lpstr>
      <vt:lpstr>Emotiv epoc</vt:lpstr>
      <vt:lpstr>Sessões de treino e aquisição de dados</vt:lpstr>
      <vt:lpstr>Sessões de treino e aquisição de dados</vt:lpstr>
      <vt:lpstr>Sessões de treino e aquisição de dados</vt:lpstr>
      <vt:lpstr>Sessões de treino e aquisição de dados</vt:lpstr>
      <vt:lpstr>Sessões de treino e aquisição de dados</vt:lpstr>
      <vt:lpstr>Sessões de treino e aquisição de dados</vt:lpstr>
      <vt:lpstr>Sessões de treino e aquisição de dados</vt:lpstr>
      <vt:lpstr>Sessões de treino e aquisição de dados</vt:lpstr>
      <vt:lpstr>Resultados da Aquisição de dados</vt:lpstr>
      <vt:lpstr>Skill Rating: Ambiente 1 – Condição 1</vt:lpstr>
      <vt:lpstr>Skill Rating: Ambiente 1 – Condição 2</vt:lpstr>
      <vt:lpstr>contagens: Ambiente 1 – Condição 1</vt:lpstr>
      <vt:lpstr>Contagens: Ambiente 1 – Condição 2</vt:lpstr>
      <vt:lpstr>Skill Rating: Ambiente 2 – Condição 1</vt:lpstr>
      <vt:lpstr>Skill Rating: Ambiente 2 – Condição 2</vt:lpstr>
      <vt:lpstr>contagens: Ambiente 2 – Condição 1</vt:lpstr>
      <vt:lpstr>contagens: Ambiente 2 – Condição 2</vt:lpstr>
      <vt:lpstr>Resultados da Aquisição de dados</vt:lpstr>
      <vt:lpstr>Resultados da Aquisição de dados</vt:lpstr>
      <vt:lpstr>Resultados da Aquisição de dados</vt:lpstr>
      <vt:lpstr>Resultados da Aquisição de dados</vt:lpstr>
      <vt:lpstr>Processamento do sinal</vt:lpstr>
      <vt:lpstr>Processamento do sinal</vt:lpstr>
      <vt:lpstr>Processamento do sinal</vt:lpstr>
      <vt:lpstr>Processamento do sinal</vt:lpstr>
      <vt:lpstr>Processamento do sinal</vt:lpstr>
      <vt:lpstr>Processamento do sinal</vt:lpstr>
      <vt:lpstr>Conclusão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Jose Silva</dc:creator>
  <cp:lastModifiedBy>Tiago Vieira (1131198)</cp:lastModifiedBy>
  <cp:revision>78</cp:revision>
  <dcterms:created xsi:type="dcterms:W3CDTF">2009-07-07T11:18:46Z</dcterms:created>
  <dcterms:modified xsi:type="dcterms:W3CDTF">2017-11-13T15:36:59Z</dcterms:modified>
</cp:coreProperties>
</file>