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781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" y="246888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r"/>
            <a:r>
              <a:rPr lang="en-US" sz="18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RELATORIA</a:t>
            </a:r>
            <a:endParaRPr lang="en-US" sz="1800" dirty="0"/>
          </a:p>
        </p:txBody>
      </p:sp>
      <p:sp>
        <p:nvSpPr>
          <p:cNvPr id="3" name="Object2"/>
          <p:cNvSpPr/>
          <p:nvPr/>
        </p:nvSpPr>
        <p:spPr>
          <a:xfrm>
            <a:off x="27432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r"/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LISTENING MODEL</a:t>
            </a:r>
            <a:endParaRPr lang="en-US" sz="1400" dirty="0"/>
          </a:p>
        </p:txBody>
      </p:sp>
      <p:pic>
        <p:nvPicPr>
          <p:cNvPr id="4" name="Object 3" descr="https://i.ibb.co/VDZGTwB/backgroundim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840480" cy="5143500"/>
          </a:xfrm>
          <a:prstGeom prst="rect">
            <a:avLst/>
          </a:prstGeom>
        </p:spPr>
      </p:pic>
      <p:pic>
        <p:nvPicPr>
          <p:cNvPr id="5" name="Object 4" descr="https://i.ibb.co/VtZqzz7/stilingu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1851660"/>
            <a:ext cx="1645920" cy="1691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pic>
        <p:nvPicPr>
          <p:cNvPr id="12" name="Object 11" descr="https://i.ibb.co/BBC5JBt/chart-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057400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0" y="3657600"/>
            <a:ext cx="4572000" cy="7715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14" name="Object13"/>
          <p:cNvSpPr/>
          <p:nvPr/>
        </p:nvSpPr>
        <p:spPr>
          <a:xfrm>
            <a:off x="4572000" y="3931920"/>
            <a:ext cx="384048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1D2751"/>
                </a:solidFill>
              </a:rPr>
              <a:t>Os destaques do período em termos de volume de menções de deram no dia [05/06] quando conversas sobre [XPTO e XPTZ] geraram [XX] menções [majoritariamente positivas] e no dia [15/06] quando conversas a respeito de [XPTO] geraram [YY] menções [majoritariamente negativas].</a:t>
            </a:r>
            <a:endParaRPr lang="en-US" sz="800" dirty="0"/>
          </a:p>
        </p:txBody>
      </p:sp>
      <p:sp>
        <p:nvSpPr>
          <p:cNvPr id="15" name="Object14"/>
          <p:cNvSpPr/>
          <p:nvPr/>
        </p:nvSpPr>
        <p:spPr>
          <a:xfrm>
            <a:off x="45720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000" b="1" dirty="0">
                <a:solidFill>
                  <a:srgbClr val="1D2751"/>
                </a:solidFill>
              </a:rPr>
              <a:t>EVOLUÇÃO TEMPORAL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6800" b="1" dirty="0">
                <a:solidFill>
                  <a:srgbClr val="3E90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Cockpit</a:t>
            </a:r>
            <a:endParaRPr lang="en-US" sz="6800" dirty="0"/>
          </a:p>
        </p:txBody>
      </p:sp>
      <p:sp>
        <p:nvSpPr>
          <p:cNvPr id="3" name="Object2"/>
          <p:cNvSpPr/>
          <p:nvPr/>
        </p:nvSpPr>
        <p:spPr>
          <a:xfrm>
            <a:off x="2560320" y="1993392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Cockpit</a:t>
            </a:r>
            <a:endParaRPr lang="en-US" sz="2500" dirty="0"/>
          </a:p>
        </p:txBody>
      </p:sp>
      <p:sp>
        <p:nvSpPr>
          <p:cNvPr id="4" name="Object3"/>
          <p:cNvSpPr/>
          <p:nvPr/>
        </p:nvSpPr>
        <p:spPr>
          <a:xfrm>
            <a:off x="4389120" y="2011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1300" dirty="0"/>
          </a:p>
        </p:txBody>
      </p:sp>
      <p:sp>
        <p:nvSpPr>
          <p:cNvPr id="5" name="Object4"/>
          <p:cNvSpPr/>
          <p:nvPr/>
        </p:nvSpPr>
        <p:spPr>
          <a:xfrm>
            <a:off x="438912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1300" dirty="0"/>
          </a:p>
        </p:txBody>
      </p:sp>
      <p:sp>
        <p:nvSpPr>
          <p:cNvPr id="6" name="Object5"/>
          <p:cNvSpPr/>
          <p:nvPr/>
        </p:nvSpPr>
        <p:spPr>
          <a:xfrm>
            <a:off x="438912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1300" dirty="0"/>
          </a:p>
        </p:txBody>
      </p:sp>
      <p:sp>
        <p:nvSpPr>
          <p:cNvPr id="7" name="Object6"/>
          <p:cNvSpPr/>
          <p:nvPr/>
        </p:nvSpPr>
        <p:spPr>
          <a:xfrm>
            <a:off x="4389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1300" dirty="0"/>
          </a:p>
        </p:txBody>
      </p:sp>
      <p:sp>
        <p:nvSpPr>
          <p:cNvPr id="8" name="Object7"/>
          <p:cNvSpPr/>
          <p:nvPr/>
        </p:nvSpPr>
        <p:spPr>
          <a:xfrm>
            <a:off x="438912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438912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1300" dirty="0"/>
          </a:p>
        </p:txBody>
      </p:sp>
      <p:sp>
        <p:nvSpPr>
          <p:cNvPr id="10" name="Object9"/>
          <p:cNvSpPr/>
          <p:nvPr/>
        </p:nvSpPr>
        <p:spPr>
          <a:xfrm>
            <a:off x="438912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pic>
        <p:nvPicPr>
          <p:cNvPr id="12" name="Object 11" descr="https://i.ibb.co/qd1JQxk/chart-1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2571750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45720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000" b="1" dirty="0">
                <a:solidFill>
                  <a:srgbClr val="1D2751"/>
                </a:solidFill>
              </a:rPr>
              <a:t>MENÇÕES AO LONGO DO TEMPO</a:t>
            </a:r>
            <a:endParaRPr lang="en-US" sz="1000" dirty="0"/>
          </a:p>
        </p:txBody>
      </p:sp>
      <p:sp>
        <p:nvSpPr>
          <p:cNvPr id="14" name="Object13"/>
          <p:cNvSpPr/>
          <p:nvPr/>
        </p:nvSpPr>
        <p:spPr>
          <a:xfrm>
            <a:off x="640080" y="393192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1D2751"/>
                </a:solidFill>
              </a:rPr>
              <a:t>Observando o volume de dados de todos os Grupos combinados ao longo do tempo observamos que em {data flag 1}, {GRUPO TAG 1}  se destaca por conta do {post grupo 1} que alcança {XX% mais/menos volume} que a média do período. Outro destaque se dá em {data flag 2} quando {GRUPO TAG 2} {ganha/perde} relevância em volume por conta de {{post grupo 2}. Nesse período específico, {Avon} teve {31%} do total de menções do universo com {98%} de positividade.  distanciando-se.</a:t>
            </a:r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pic>
        <p:nvPicPr>
          <p:cNvPr id="12" name="Object 11" descr="https://i.ibb.co/DfBvZb9/chart-1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3657600" cy="3086100"/>
          </a:xfrm>
          <a:prstGeom prst="rect">
            <a:avLst/>
          </a:prstGeom>
        </p:spPr>
      </p:pic>
      <p:pic>
        <p:nvPicPr>
          <p:cNvPr id="13" name="Object 12" descr="https://i.ibb.co/DfBvZb9/chart-1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731520"/>
            <a:ext cx="3657600" cy="3086100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320040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000" b="1" dirty="0">
                <a:solidFill>
                  <a:srgbClr val="1D2751"/>
                </a:solidFill>
              </a:rPr>
              <a:t>REDE DE TERMOS CORRELACIONADOS</a:t>
            </a:r>
            <a:endParaRPr lang="en-US" sz="1000" dirty="0"/>
          </a:p>
        </p:txBody>
      </p:sp>
      <p:sp>
        <p:nvSpPr>
          <p:cNvPr id="15" name="Object14"/>
          <p:cNvSpPr/>
          <p:nvPr/>
        </p:nvSpPr>
        <p:spPr>
          <a:xfrm>
            <a:off x="457200" y="4206240"/>
            <a:ext cx="3200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1D2751"/>
                </a:solidFill>
              </a:rPr>
              <a:t>Os principais termos de acordo com sua centralidade nas conversas positivas da categoria nesse período são: {Perfumes} , {Brasil} e {Produto}.</a:t>
            </a:r>
            <a:endParaRPr lang="en-US" sz="800" dirty="0"/>
          </a:p>
        </p:txBody>
      </p:sp>
      <p:sp>
        <p:nvSpPr>
          <p:cNvPr id="16" name="Object15"/>
          <p:cNvSpPr/>
          <p:nvPr/>
        </p:nvSpPr>
        <p:spPr>
          <a:xfrm>
            <a:off x="5029200" y="4206240"/>
            <a:ext cx="3200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1D2751"/>
                </a:solidFill>
              </a:rPr>
              <a:t>Os principais termos de acordo com sua centralidade nas conversas negativas da categoria nesse período são: {Pai}, {Dia dos Pais} e {Vida}.</a:t>
            </a:r>
            <a:endParaRPr lang="en-US" sz="800" dirty="0"/>
          </a:p>
        </p:txBody>
      </p:sp>
      <p:sp>
        <p:nvSpPr>
          <p:cNvPr id="17" name="Object16"/>
          <p:cNvSpPr/>
          <p:nvPr/>
        </p:nvSpPr>
        <p:spPr>
          <a:xfrm>
            <a:off x="2011680" y="457200"/>
            <a:ext cx="731520" cy="180023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18" name="Object17"/>
          <p:cNvSpPr/>
          <p:nvPr/>
        </p:nvSpPr>
        <p:spPr>
          <a:xfrm>
            <a:off x="20116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FFFFFF"/>
                </a:solidFill>
              </a:rPr>
              <a:t>POSITIVO</a:t>
            </a:r>
            <a:endParaRPr lang="en-US" sz="800" dirty="0"/>
          </a:p>
        </p:txBody>
      </p:sp>
      <p:sp>
        <p:nvSpPr>
          <p:cNvPr id="19" name="Object18"/>
          <p:cNvSpPr/>
          <p:nvPr/>
        </p:nvSpPr>
        <p:spPr>
          <a:xfrm>
            <a:off x="6583680" y="457200"/>
            <a:ext cx="731520" cy="180023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20" name="Object19"/>
          <p:cNvSpPr/>
          <p:nvPr/>
        </p:nvSpPr>
        <p:spPr>
          <a:xfrm>
            <a:off x="65836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FFFFFF"/>
                </a:solidFill>
              </a:rPr>
              <a:t>NEGATIVO</a:t>
            </a:r>
            <a:endParaRPr lang="en-US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pic>
        <p:nvPicPr>
          <p:cNvPr id="12" name="Object 11" descr="https://i.ibb.co/SdRFWYH/chart-1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943600" cy="1903095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6583680" y="1463040"/>
            <a:ext cx="2286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1D2751"/>
                </a:solidFill>
              </a:rPr>
              <a:t>Entre os principais influenciadores do setor, destacam-se os perfis {@SilsoSantos} , [@grfee} e [@ytrrre] com {maior atratividade} e {@oficialserumainho}, [@exame] e [@pegn] com {maior alcance} no nosso ranking comparativo de influenciadores.</a:t>
            </a:r>
            <a:endParaRPr lang="en-US" sz="800" dirty="0"/>
          </a:p>
        </p:txBody>
      </p:sp>
      <p:pic>
        <p:nvPicPr>
          <p:cNvPr id="14" name="Object 13" descr="https://i.ibb.co/BBxZbBR/background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9144000" cy="1543050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45720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000" b="1" dirty="0">
                <a:solidFill>
                  <a:srgbClr val="1D2751"/>
                </a:solidFill>
              </a:rPr>
              <a:t>RANKING AAA DE INFLUENCIADORES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pic>
        <p:nvPicPr>
          <p:cNvPr id="12" name="Object 11" descr="https://i.ibb.co/BqzxgQb/chart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657600" cy="2571750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54864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000" b="1" dirty="0">
                <a:solidFill>
                  <a:srgbClr val="1D2751"/>
                </a:solidFill>
              </a:rPr>
              <a:t>TERMOS POR SENTIMENTO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6800" b="1" dirty="0">
                <a:solidFill>
                  <a:srgbClr val="3E90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Cockpit</a:t>
            </a:r>
            <a:endParaRPr lang="en-US" sz="6800" dirty="0"/>
          </a:p>
        </p:txBody>
      </p:sp>
      <p:sp>
        <p:nvSpPr>
          <p:cNvPr id="3" name="Object2"/>
          <p:cNvSpPr/>
          <p:nvPr/>
        </p:nvSpPr>
        <p:spPr>
          <a:xfrm>
            <a:off x="2560320" y="1993392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Cockpit</a:t>
            </a:r>
            <a:endParaRPr lang="en-US" sz="2500" dirty="0"/>
          </a:p>
        </p:txBody>
      </p:sp>
      <p:sp>
        <p:nvSpPr>
          <p:cNvPr id="4" name="Object3"/>
          <p:cNvSpPr/>
          <p:nvPr/>
        </p:nvSpPr>
        <p:spPr>
          <a:xfrm>
            <a:off x="4389120" y="2011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1300" dirty="0"/>
          </a:p>
        </p:txBody>
      </p:sp>
      <p:sp>
        <p:nvSpPr>
          <p:cNvPr id="5" name="Object4"/>
          <p:cNvSpPr/>
          <p:nvPr/>
        </p:nvSpPr>
        <p:spPr>
          <a:xfrm>
            <a:off x="438912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1300" dirty="0"/>
          </a:p>
        </p:txBody>
      </p:sp>
      <p:sp>
        <p:nvSpPr>
          <p:cNvPr id="6" name="Object5"/>
          <p:cNvSpPr/>
          <p:nvPr/>
        </p:nvSpPr>
        <p:spPr>
          <a:xfrm>
            <a:off x="438912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1300" dirty="0"/>
          </a:p>
        </p:txBody>
      </p:sp>
      <p:sp>
        <p:nvSpPr>
          <p:cNvPr id="7" name="Object6"/>
          <p:cNvSpPr/>
          <p:nvPr/>
        </p:nvSpPr>
        <p:spPr>
          <a:xfrm>
            <a:off x="4389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1300" dirty="0"/>
          </a:p>
        </p:txBody>
      </p:sp>
      <p:sp>
        <p:nvSpPr>
          <p:cNvPr id="8" name="Object7"/>
          <p:cNvSpPr/>
          <p:nvPr/>
        </p:nvSpPr>
        <p:spPr>
          <a:xfrm>
            <a:off x="438912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438912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1300" dirty="0"/>
          </a:p>
        </p:txBody>
      </p:sp>
      <p:sp>
        <p:nvSpPr>
          <p:cNvPr id="10" name="Object9"/>
          <p:cNvSpPr/>
          <p:nvPr/>
        </p:nvSpPr>
        <p:spPr>
          <a:xfrm>
            <a:off x="438912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1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pic>
        <p:nvPicPr>
          <p:cNvPr id="12" name="Object 11" descr="https://i.ibb.co/vLYQ9tc/chart-2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571750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000" b="1" dirty="0">
                <a:solidFill>
                  <a:srgbClr val="1D2751"/>
                </a:solidFill>
              </a:rPr>
              <a:t>TIMELINE DE REPERCUSSÃO ORGÂNICA POR SENTIMENTO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6800" b="1" dirty="0">
                <a:solidFill>
                  <a:srgbClr val="3E90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6800" dirty="0"/>
          </a:p>
        </p:txBody>
      </p:sp>
      <p:sp>
        <p:nvSpPr>
          <p:cNvPr id="3" name="Object2"/>
          <p:cNvSpPr/>
          <p:nvPr/>
        </p:nvSpPr>
        <p:spPr>
          <a:xfrm>
            <a:off x="2560320" y="1993392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2500" dirty="0"/>
          </a:p>
        </p:txBody>
      </p:sp>
      <p:sp>
        <p:nvSpPr>
          <p:cNvPr id="4" name="Object3"/>
          <p:cNvSpPr/>
          <p:nvPr/>
        </p:nvSpPr>
        <p:spPr>
          <a:xfrm>
            <a:off x="4389120" y="2011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1300" dirty="0"/>
          </a:p>
        </p:txBody>
      </p:sp>
      <p:sp>
        <p:nvSpPr>
          <p:cNvPr id="5" name="Object4"/>
          <p:cNvSpPr/>
          <p:nvPr/>
        </p:nvSpPr>
        <p:spPr>
          <a:xfrm>
            <a:off x="438912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1300" dirty="0"/>
          </a:p>
        </p:txBody>
      </p:sp>
      <p:sp>
        <p:nvSpPr>
          <p:cNvPr id="6" name="Object5"/>
          <p:cNvSpPr/>
          <p:nvPr/>
        </p:nvSpPr>
        <p:spPr>
          <a:xfrm>
            <a:off x="438912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1300" dirty="0"/>
          </a:p>
        </p:txBody>
      </p:sp>
      <p:sp>
        <p:nvSpPr>
          <p:cNvPr id="7" name="Object6"/>
          <p:cNvSpPr/>
          <p:nvPr/>
        </p:nvSpPr>
        <p:spPr>
          <a:xfrm>
            <a:off x="4389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1300" dirty="0"/>
          </a:p>
        </p:txBody>
      </p:sp>
      <p:sp>
        <p:nvSpPr>
          <p:cNvPr id="8" name="Object7"/>
          <p:cNvSpPr/>
          <p:nvPr/>
        </p:nvSpPr>
        <p:spPr>
          <a:xfrm>
            <a:off x="438912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438912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1300" dirty="0"/>
          </a:p>
        </p:txBody>
      </p:sp>
      <p:sp>
        <p:nvSpPr>
          <p:cNvPr id="10" name="Object9"/>
          <p:cNvSpPr/>
          <p:nvPr/>
        </p:nvSpPr>
        <p:spPr>
          <a:xfrm>
            <a:off x="438912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6800" b="1" dirty="0">
                <a:solidFill>
                  <a:srgbClr val="3E90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6800" dirty="0"/>
          </a:p>
        </p:txBody>
      </p:sp>
      <p:sp>
        <p:nvSpPr>
          <p:cNvPr id="3" name="Object2"/>
          <p:cNvSpPr/>
          <p:nvPr/>
        </p:nvSpPr>
        <p:spPr>
          <a:xfrm>
            <a:off x="2560320" y="1993392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2500" dirty="0"/>
          </a:p>
        </p:txBody>
      </p:sp>
      <p:sp>
        <p:nvSpPr>
          <p:cNvPr id="4" name="Object3"/>
          <p:cNvSpPr/>
          <p:nvPr/>
        </p:nvSpPr>
        <p:spPr>
          <a:xfrm>
            <a:off x="4389120" y="2011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1300" dirty="0"/>
          </a:p>
        </p:txBody>
      </p:sp>
      <p:sp>
        <p:nvSpPr>
          <p:cNvPr id="5" name="Object4"/>
          <p:cNvSpPr/>
          <p:nvPr/>
        </p:nvSpPr>
        <p:spPr>
          <a:xfrm>
            <a:off x="438912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1300" dirty="0"/>
          </a:p>
        </p:txBody>
      </p:sp>
      <p:sp>
        <p:nvSpPr>
          <p:cNvPr id="6" name="Object5"/>
          <p:cNvSpPr/>
          <p:nvPr/>
        </p:nvSpPr>
        <p:spPr>
          <a:xfrm>
            <a:off x="438912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1300" dirty="0"/>
          </a:p>
        </p:txBody>
      </p:sp>
      <p:sp>
        <p:nvSpPr>
          <p:cNvPr id="7" name="Object6"/>
          <p:cNvSpPr/>
          <p:nvPr/>
        </p:nvSpPr>
        <p:spPr>
          <a:xfrm>
            <a:off x="4389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1300" dirty="0"/>
          </a:p>
        </p:txBody>
      </p:sp>
      <p:sp>
        <p:nvSpPr>
          <p:cNvPr id="8" name="Object7"/>
          <p:cNvSpPr/>
          <p:nvPr/>
        </p:nvSpPr>
        <p:spPr>
          <a:xfrm>
            <a:off x="438912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438912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1300" dirty="0"/>
          </a:p>
        </p:txBody>
      </p:sp>
      <p:sp>
        <p:nvSpPr>
          <p:cNvPr id="10" name="Object9"/>
          <p:cNvSpPr/>
          <p:nvPr/>
        </p:nvSpPr>
        <p:spPr>
          <a:xfrm>
            <a:off x="438912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sp>
        <p:nvSpPr>
          <p:cNvPr id="12" name="Object11"/>
          <p:cNvSpPr/>
          <p:nvPr/>
        </p:nvSpPr>
        <p:spPr>
          <a:xfrm>
            <a:off x="1188720" y="91440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40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Contexto</a:t>
            </a:r>
            <a:endParaRPr lang="en-US" sz="4000" dirty="0"/>
          </a:p>
        </p:txBody>
      </p:sp>
      <p:sp>
        <p:nvSpPr>
          <p:cNvPr id="13" name="Object12"/>
          <p:cNvSpPr/>
          <p:nvPr/>
        </p:nvSpPr>
        <p:spPr>
          <a:xfrm>
            <a:off x="1554480" y="128016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monitorado considerado</a:t>
            </a:r>
            <a:endParaRPr lang="en-US" sz="1800" dirty="0"/>
          </a:p>
        </p:txBody>
      </p:sp>
      <p:pic>
        <p:nvPicPr>
          <p:cNvPr id="14" name="Object 13" descr="https://i.ibb.co/S5ML9CF/detalhe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22960"/>
            <a:ext cx="914400" cy="914400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0" y="2560320"/>
            <a:ext cx="9144000" cy="2108835"/>
          </a:xfrm>
          <a:prstGeom prst="rect">
            <a:avLst/>
          </a:prstGeom>
          <a:solidFill>
            <a:srgbClr val="F0F1F2"/>
          </a:solidFill>
          <a:ln/>
        </p:spPr>
      </p:sp>
      <p:sp>
        <p:nvSpPr>
          <p:cNvPr id="16" name="Object15"/>
          <p:cNvSpPr/>
          <p:nvPr/>
        </p:nvSpPr>
        <p:spPr>
          <a:xfrm>
            <a:off x="1005840" y="1280160"/>
            <a:ext cx="9144" cy="3394710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17" name="Object16"/>
          <p:cNvSpPr/>
          <p:nvPr/>
        </p:nvSpPr>
        <p:spPr>
          <a:xfrm>
            <a:off x="1554480" y="2011680"/>
            <a:ext cx="347472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 análise tem como foco as menções coletadas em plataformas sociais e portais de notícias online a respeito de CONTEXTO com foco em GRUPO1, GRUPO2, GRUPO3 e categorizações TEMA1, TEMA2, TEMA3.</a:t>
            </a:r>
            <a:endParaRPr lang="en-US" sz="1000" dirty="0"/>
          </a:p>
        </p:txBody>
      </p:sp>
      <p:sp>
        <p:nvSpPr>
          <p:cNvPr id="18" name="Object17"/>
          <p:cNvSpPr/>
          <p:nvPr/>
        </p:nvSpPr>
        <p:spPr>
          <a:xfrm>
            <a:off x="1645920" y="292608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800" dirty="0"/>
          </a:p>
        </p:txBody>
      </p:sp>
      <p:sp>
        <p:nvSpPr>
          <p:cNvPr id="19" name="Object18"/>
          <p:cNvSpPr/>
          <p:nvPr/>
        </p:nvSpPr>
        <p:spPr>
          <a:xfrm>
            <a:off x="1645920" y="3794760"/>
            <a:ext cx="201168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Ao analisarmos a categoria, observamos o contexto de busca geral, englobando todos os termos de busca e extraindo destaques do conjunto total de menções coletadas para encontrar sinergias que ajudem na fotografia do setor como um todo. Pode ser uma seção ausente de alguns relatórios a depender da característica do cliente e da estrutura de busca.</a:t>
            </a:r>
            <a:endParaRPr lang="en-US" sz="800" dirty="0"/>
          </a:p>
        </p:txBody>
      </p:sp>
      <p:sp>
        <p:nvSpPr>
          <p:cNvPr id="20" name="Object19"/>
          <p:cNvSpPr/>
          <p:nvPr/>
        </p:nvSpPr>
        <p:spPr>
          <a:xfrm>
            <a:off x="1645920" y="2926080"/>
            <a:ext cx="9144" cy="1594485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21" name="Object20"/>
          <p:cNvSpPr/>
          <p:nvPr/>
        </p:nvSpPr>
        <p:spPr>
          <a:xfrm>
            <a:off x="1600200" y="3017520"/>
            <a:ext cx="91440" cy="102870"/>
          </a:xfrm>
          <a:prstGeom prst="ellipse">
            <a:avLst/>
          </a:prstGeom>
          <a:solidFill>
            <a:srgbClr val="F0F1F2"/>
          </a:solidFill>
          <a:ln/>
        </p:spPr>
      </p:sp>
      <p:sp>
        <p:nvSpPr>
          <p:cNvPr id="22" name="Object21"/>
          <p:cNvSpPr/>
          <p:nvPr/>
        </p:nvSpPr>
        <p:spPr>
          <a:xfrm>
            <a:off x="3931920" y="292608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800" dirty="0"/>
          </a:p>
        </p:txBody>
      </p:sp>
      <p:sp>
        <p:nvSpPr>
          <p:cNvPr id="23" name="Object22"/>
          <p:cNvSpPr/>
          <p:nvPr/>
        </p:nvSpPr>
        <p:spPr>
          <a:xfrm>
            <a:off x="3931920" y="3474720"/>
            <a:ext cx="201168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Foco na marca/termos principal da coleta, comparando-a com ela mesma em termos de performance. Os temas destacados aqui são prioritariamente de interesse da(s) marca(s) do cliente.</a:t>
            </a:r>
            <a:endParaRPr lang="en-US" sz="800" dirty="0"/>
          </a:p>
        </p:txBody>
      </p:sp>
      <p:sp>
        <p:nvSpPr>
          <p:cNvPr id="24" name="Object23"/>
          <p:cNvSpPr/>
          <p:nvPr/>
        </p:nvSpPr>
        <p:spPr>
          <a:xfrm>
            <a:off x="3931920" y="2926080"/>
            <a:ext cx="9144" cy="1594485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25" name="Object24"/>
          <p:cNvSpPr/>
          <p:nvPr/>
        </p:nvSpPr>
        <p:spPr>
          <a:xfrm>
            <a:off x="3886200" y="3017520"/>
            <a:ext cx="91440" cy="102870"/>
          </a:xfrm>
          <a:prstGeom prst="ellipse">
            <a:avLst/>
          </a:prstGeom>
          <a:solidFill>
            <a:srgbClr val="F0F1F2"/>
          </a:solidFill>
          <a:ln/>
        </p:spPr>
      </p:sp>
      <p:sp>
        <p:nvSpPr>
          <p:cNvPr id="26" name="Object25"/>
          <p:cNvSpPr/>
          <p:nvPr/>
        </p:nvSpPr>
        <p:spPr>
          <a:xfrm>
            <a:off x="6217920" y="292608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800" dirty="0"/>
          </a:p>
        </p:txBody>
      </p:sp>
      <p:sp>
        <p:nvSpPr>
          <p:cNvPr id="27" name="Object26"/>
          <p:cNvSpPr/>
          <p:nvPr/>
        </p:nvSpPr>
        <p:spPr>
          <a:xfrm>
            <a:off x="6217920" y="3566160"/>
            <a:ext cx="201168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800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Após uma análise focada na marca e seus atributos advindos do listening, extrapolamos as comparações para observar como os concorrentes / comparáveis se saíram em métricas similares a fim de relativizar o ponto de vista anterior.</a:t>
            </a:r>
            <a:endParaRPr lang="en-US" sz="800" dirty="0"/>
          </a:p>
        </p:txBody>
      </p:sp>
      <p:sp>
        <p:nvSpPr>
          <p:cNvPr id="28" name="Object27"/>
          <p:cNvSpPr/>
          <p:nvPr/>
        </p:nvSpPr>
        <p:spPr>
          <a:xfrm>
            <a:off x="6217920" y="2926080"/>
            <a:ext cx="9144" cy="1594485"/>
          </a:xfrm>
          <a:prstGeom prst="rect">
            <a:avLst/>
          </a:prstGeom>
          <a:solidFill>
            <a:srgbClr val="1D2751"/>
          </a:solidFill>
          <a:ln/>
        </p:spPr>
      </p:sp>
      <p:sp>
        <p:nvSpPr>
          <p:cNvPr id="29" name="Object28"/>
          <p:cNvSpPr/>
          <p:nvPr/>
        </p:nvSpPr>
        <p:spPr>
          <a:xfrm>
            <a:off x="6172200" y="3017520"/>
            <a:ext cx="91440" cy="102870"/>
          </a:xfrm>
          <a:prstGeom prst="ellipse">
            <a:avLst/>
          </a:prstGeom>
          <a:solidFill>
            <a:srgbClr val="F0F1F2"/>
          </a:solidFill>
          <a:ln/>
        </p:spPr>
      </p:sp>
      <p:sp>
        <p:nvSpPr>
          <p:cNvPr id="30" name="Object29"/>
          <p:cNvSpPr/>
          <p:nvPr/>
        </p:nvSpPr>
        <p:spPr>
          <a:xfrm>
            <a:off x="5943600" y="1188720"/>
            <a:ext cx="6858000" cy="0"/>
          </a:xfrm>
          <a:prstGeom prst="rect">
            <a:avLst/>
          </a:prstGeom>
          <a:solidFill>
            <a:srgbClr val="36819A"/>
          </a:solidFill>
          <a:ln/>
        </p:spPr>
        <p:txBody>
          <a:bodyPr wrap="square" rtlCol="0" anchor="ctr"/>
          <a:lstStyle/>
          <a:p>
            <a:pPr algn="l"/>
            <a:r>
              <a:rPr lang="en-US" sz="700" b="1" dirty="0">
                <a:solidFill>
                  <a:srgbClr val="3681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CANAIS MONITORADOS</a:t>
            </a:r>
            <a:endParaRPr lang="en-US" sz="700" dirty="0"/>
          </a:p>
        </p:txBody>
      </p:sp>
      <p:sp>
        <p:nvSpPr>
          <p:cNvPr id="31" name="Object30"/>
          <p:cNvSpPr/>
          <p:nvPr/>
        </p:nvSpPr>
        <p:spPr>
          <a:xfrm>
            <a:off x="5943600" y="1371600"/>
            <a:ext cx="18288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Twitter, Facebook, Instagram, YouTube, Blogs, Portais, etc</a:t>
            </a:r>
            <a:endParaRPr lang="en-US" sz="800" dirty="0"/>
          </a:p>
        </p:txBody>
      </p:sp>
      <p:sp>
        <p:nvSpPr>
          <p:cNvPr id="32" name="Object31"/>
          <p:cNvSpPr/>
          <p:nvPr/>
        </p:nvSpPr>
        <p:spPr>
          <a:xfrm>
            <a:off x="5943600" y="1828800"/>
            <a:ext cx="6858000" cy="0"/>
          </a:xfrm>
          <a:prstGeom prst="rect">
            <a:avLst/>
          </a:prstGeom>
          <a:solidFill>
            <a:srgbClr val="36819A"/>
          </a:solidFill>
          <a:ln/>
        </p:spPr>
        <p:txBody>
          <a:bodyPr wrap="square" rtlCol="0" anchor="ctr"/>
          <a:lstStyle/>
          <a:p>
            <a:pPr algn="l"/>
            <a:r>
              <a:rPr lang="en-US" sz="700" b="1" dirty="0">
                <a:solidFill>
                  <a:srgbClr val="3681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PERÍODO DESSA ANÁLISE</a:t>
            </a:r>
            <a:endParaRPr lang="en-US" sz="700" dirty="0"/>
          </a:p>
        </p:txBody>
      </p:sp>
      <p:sp>
        <p:nvSpPr>
          <p:cNvPr id="33" name="Object32"/>
          <p:cNvSpPr/>
          <p:nvPr/>
        </p:nvSpPr>
        <p:spPr>
          <a:xfrm>
            <a:off x="5943600" y="1965960"/>
            <a:ext cx="18288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 preenchido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6800" b="1" dirty="0">
                <a:solidFill>
                  <a:srgbClr val="3E90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6800" dirty="0"/>
          </a:p>
        </p:txBody>
      </p:sp>
      <p:sp>
        <p:nvSpPr>
          <p:cNvPr id="3" name="Object2"/>
          <p:cNvSpPr/>
          <p:nvPr/>
        </p:nvSpPr>
        <p:spPr>
          <a:xfrm>
            <a:off x="2560320" y="1993392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2500" dirty="0"/>
          </a:p>
        </p:txBody>
      </p:sp>
      <p:sp>
        <p:nvSpPr>
          <p:cNvPr id="4" name="Object3"/>
          <p:cNvSpPr/>
          <p:nvPr/>
        </p:nvSpPr>
        <p:spPr>
          <a:xfrm>
            <a:off x="4389120" y="2011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1300" dirty="0"/>
          </a:p>
        </p:txBody>
      </p:sp>
      <p:sp>
        <p:nvSpPr>
          <p:cNvPr id="5" name="Object4"/>
          <p:cNvSpPr/>
          <p:nvPr/>
        </p:nvSpPr>
        <p:spPr>
          <a:xfrm>
            <a:off x="438912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1300" dirty="0"/>
          </a:p>
        </p:txBody>
      </p:sp>
      <p:sp>
        <p:nvSpPr>
          <p:cNvPr id="6" name="Object5"/>
          <p:cNvSpPr/>
          <p:nvPr/>
        </p:nvSpPr>
        <p:spPr>
          <a:xfrm>
            <a:off x="438912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1300" dirty="0"/>
          </a:p>
        </p:txBody>
      </p:sp>
      <p:sp>
        <p:nvSpPr>
          <p:cNvPr id="7" name="Object6"/>
          <p:cNvSpPr/>
          <p:nvPr/>
        </p:nvSpPr>
        <p:spPr>
          <a:xfrm>
            <a:off x="4389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1300" dirty="0"/>
          </a:p>
        </p:txBody>
      </p:sp>
      <p:sp>
        <p:nvSpPr>
          <p:cNvPr id="8" name="Object7"/>
          <p:cNvSpPr/>
          <p:nvPr/>
        </p:nvSpPr>
        <p:spPr>
          <a:xfrm>
            <a:off x="438912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438912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1300" dirty="0"/>
          </a:p>
        </p:txBody>
      </p:sp>
      <p:sp>
        <p:nvSpPr>
          <p:cNvPr id="10" name="Object9"/>
          <p:cNvSpPr/>
          <p:nvPr/>
        </p:nvSpPr>
        <p:spPr>
          <a:xfrm>
            <a:off x="438912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sp>
        <p:nvSpPr>
          <p:cNvPr id="12" name="Object11"/>
          <p:cNvSpPr/>
          <p:nvPr/>
        </p:nvSpPr>
        <p:spPr>
          <a:xfrm>
            <a:off x="1188720" y="91440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40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4000" dirty="0"/>
          </a:p>
        </p:txBody>
      </p:sp>
      <p:sp>
        <p:nvSpPr>
          <p:cNvPr id="13" name="Object12"/>
          <p:cNvSpPr/>
          <p:nvPr/>
        </p:nvSpPr>
        <p:spPr>
          <a:xfrm>
            <a:off x="1554480" y="128016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 principais insights</a:t>
            </a:r>
            <a:endParaRPr lang="en-US" sz="1800" dirty="0"/>
          </a:p>
        </p:txBody>
      </p:sp>
      <p:pic>
        <p:nvPicPr>
          <p:cNvPr id="14" name="Object 13" descr="https://i.ibb.co/rcP0c3W/detalhe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463040"/>
            <a:ext cx="2286000" cy="2314575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0" y="2596896"/>
            <a:ext cx="1956816" cy="7715"/>
          </a:xfrm>
          <a:prstGeom prst="rect">
            <a:avLst/>
          </a:prstGeom>
          <a:solidFill>
            <a:srgbClr val="1D2751"/>
          </a:solidFill>
          <a:ln/>
        </p:spPr>
      </p:sp>
      <p:pic>
        <p:nvPicPr>
          <p:cNvPr id="16" name="Object 15" descr="https://i.ibb.co/j4wkgfS/detalhe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508760"/>
            <a:ext cx="365760" cy="514350"/>
          </a:xfrm>
          <a:prstGeom prst="rect">
            <a:avLst/>
          </a:prstGeom>
        </p:spPr>
      </p:pic>
      <p:sp>
        <p:nvSpPr>
          <p:cNvPr id="17" name="Object16"/>
          <p:cNvSpPr/>
          <p:nvPr/>
        </p:nvSpPr>
        <p:spPr>
          <a:xfrm>
            <a:off x="4297680" y="173736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sz="1800" dirty="0"/>
          </a:p>
        </p:txBody>
      </p:sp>
      <p:sp>
        <p:nvSpPr>
          <p:cNvPr id="18" name="Object17"/>
          <p:cNvSpPr/>
          <p:nvPr/>
        </p:nvSpPr>
        <p:spPr>
          <a:xfrm>
            <a:off x="4572000" y="1920240"/>
            <a:ext cx="402336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Revisitar as metas/objetivos do período e destacar pontos fortes e fracos da análise. Lorem ipsum dolor sit amet, consectetur adipiscing elit, sed do eiusmod tempor incididunt ut labore et dolore magna aliqua.</a:t>
            </a:r>
            <a:endParaRPr lang="en-US" sz="1000" dirty="0"/>
          </a:p>
        </p:txBody>
      </p:sp>
      <p:pic>
        <p:nvPicPr>
          <p:cNvPr id="19" name="Object 18" descr="https://i.ibb.co/j4wkgfS/detalhe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2423160"/>
            <a:ext cx="365760" cy="514350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4297680" y="265176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</a:t>
            </a:r>
            <a:endParaRPr lang="en-US" sz="1800" dirty="0"/>
          </a:p>
        </p:txBody>
      </p:sp>
      <p:sp>
        <p:nvSpPr>
          <p:cNvPr id="21" name="Object20"/>
          <p:cNvSpPr/>
          <p:nvPr/>
        </p:nvSpPr>
        <p:spPr>
          <a:xfrm>
            <a:off x="4572000" y="2834640"/>
            <a:ext cx="402336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Apontar os destaques em relação às marcas individualmente e ao contexto geral. Lorem ipsum dolor sit amet, consectetur adipiscing elit, sed do eiusmod tempor incididunt ut labore et dolore magna aliqua.</a:t>
            </a:r>
            <a:endParaRPr lang="en-US" sz="1000" dirty="0"/>
          </a:p>
        </p:txBody>
      </p:sp>
      <p:pic>
        <p:nvPicPr>
          <p:cNvPr id="22" name="Object 21" descr="https://i.ibb.co/j4wkgfS/detalhe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3337560"/>
            <a:ext cx="365760" cy="514350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4297680" y="3566160"/>
            <a:ext cx="6858000" cy="0"/>
          </a:xfrm>
          <a:prstGeom prst="rect">
            <a:avLst/>
          </a:prstGeom>
          <a:solidFill>
            <a:srgbClr val="1D2751"/>
          </a:solidFill>
          <a:ln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endParaRPr lang="en-US" sz="1800" dirty="0"/>
          </a:p>
        </p:txBody>
      </p:sp>
      <p:sp>
        <p:nvSpPr>
          <p:cNvPr id="24" name="Object23"/>
          <p:cNvSpPr/>
          <p:nvPr/>
        </p:nvSpPr>
        <p:spPr>
          <a:xfrm>
            <a:off x="4572000" y="3749040"/>
            <a:ext cx="402336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Explorar outliers e ocorrências incomuns ou promissoras. Lorem ipsum dolor sit amet, consectetur adipiscing elit, sed do eiusmod tempor incididunt ut labore et dolore magna aliqua.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6800" b="1" dirty="0">
                <a:solidFill>
                  <a:srgbClr val="3E909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6800" dirty="0"/>
          </a:p>
        </p:txBody>
      </p:sp>
      <p:sp>
        <p:nvSpPr>
          <p:cNvPr id="3" name="Object2"/>
          <p:cNvSpPr/>
          <p:nvPr/>
        </p:nvSpPr>
        <p:spPr>
          <a:xfrm>
            <a:off x="2560320" y="1993392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</a:t>
            </a:r>
            <a:endParaRPr lang="en-US" sz="2500" dirty="0"/>
          </a:p>
        </p:txBody>
      </p:sp>
      <p:sp>
        <p:nvSpPr>
          <p:cNvPr id="4" name="Object3"/>
          <p:cNvSpPr/>
          <p:nvPr/>
        </p:nvSpPr>
        <p:spPr>
          <a:xfrm>
            <a:off x="4389120" y="2011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1300" dirty="0"/>
          </a:p>
        </p:txBody>
      </p:sp>
      <p:sp>
        <p:nvSpPr>
          <p:cNvPr id="5" name="Object4"/>
          <p:cNvSpPr/>
          <p:nvPr/>
        </p:nvSpPr>
        <p:spPr>
          <a:xfrm>
            <a:off x="438912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1300" dirty="0"/>
          </a:p>
        </p:txBody>
      </p:sp>
      <p:sp>
        <p:nvSpPr>
          <p:cNvPr id="6" name="Object5"/>
          <p:cNvSpPr/>
          <p:nvPr/>
        </p:nvSpPr>
        <p:spPr>
          <a:xfrm>
            <a:off x="438912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b="1" dirty="0">
                <a:solidFill>
                  <a:srgbClr val="FFFF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1300" dirty="0"/>
          </a:p>
        </p:txBody>
      </p:sp>
      <p:sp>
        <p:nvSpPr>
          <p:cNvPr id="7" name="Object6"/>
          <p:cNvSpPr/>
          <p:nvPr/>
        </p:nvSpPr>
        <p:spPr>
          <a:xfrm>
            <a:off x="4389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1300" dirty="0"/>
          </a:p>
        </p:txBody>
      </p:sp>
      <p:sp>
        <p:nvSpPr>
          <p:cNvPr id="8" name="Object7"/>
          <p:cNvSpPr/>
          <p:nvPr/>
        </p:nvSpPr>
        <p:spPr>
          <a:xfrm>
            <a:off x="438912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1300" dirty="0"/>
          </a:p>
        </p:txBody>
      </p:sp>
      <p:sp>
        <p:nvSpPr>
          <p:cNvPr id="9" name="Object8"/>
          <p:cNvSpPr/>
          <p:nvPr/>
        </p:nvSpPr>
        <p:spPr>
          <a:xfrm>
            <a:off x="438912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1300" dirty="0"/>
          </a:p>
        </p:txBody>
      </p:sp>
      <p:sp>
        <p:nvSpPr>
          <p:cNvPr id="10" name="Object9"/>
          <p:cNvSpPr/>
          <p:nvPr/>
        </p:nvSpPr>
        <p:spPr>
          <a:xfrm>
            <a:off x="438912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pic>
        <p:nvPicPr>
          <p:cNvPr id="12" name="Object 11" descr="https://i.ibb.co/BBC5JBt/chart-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560320"/>
            <a:ext cx="5943600" cy="2057400"/>
          </a:xfrm>
          <a:prstGeom prst="rect">
            <a:avLst/>
          </a:prstGeom>
        </p:spPr>
      </p:pic>
      <p:pic>
        <p:nvPicPr>
          <p:cNvPr id="13" name="Object 12" descr="https://i.ibb.co/BVHTbTd/gauge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1188720"/>
            <a:ext cx="1188720" cy="1131570"/>
          </a:xfrm>
          <a:prstGeom prst="rect">
            <a:avLst/>
          </a:prstGeom>
        </p:spPr>
      </p:pic>
      <p:pic>
        <p:nvPicPr>
          <p:cNvPr id="14" name="Object 13" descr="https://i.ibb.co/DwD5CBC/gauge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1188720"/>
            <a:ext cx="1188720" cy="1131570"/>
          </a:xfrm>
          <a:prstGeom prst="rect">
            <a:avLst/>
          </a:prstGeom>
        </p:spPr>
      </p:pic>
      <p:pic>
        <p:nvPicPr>
          <p:cNvPr id="15" name="Object 14" descr="https://i.ibb.co/V32tWf7/gauge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88720"/>
            <a:ext cx="1188720" cy="1131570"/>
          </a:xfrm>
          <a:prstGeom prst="rect">
            <a:avLst/>
          </a:prstGeom>
        </p:spPr>
      </p:pic>
      <p:pic>
        <p:nvPicPr>
          <p:cNvPr id="16" name="Object 15" descr="https://i.ibb.co/wgyGJ80/detalhe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005840"/>
            <a:ext cx="1188720" cy="1131570"/>
          </a:xfrm>
          <a:prstGeom prst="rect">
            <a:avLst/>
          </a:prstGeom>
        </p:spPr>
      </p:pic>
      <p:sp>
        <p:nvSpPr>
          <p:cNvPr id="17" name="Object16"/>
          <p:cNvSpPr/>
          <p:nvPr/>
        </p:nvSpPr>
        <p:spPr>
          <a:xfrm>
            <a:off x="137160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PUBLICAÇÕES COLETADAS</a:t>
            </a:r>
            <a:endParaRPr lang="en-US" sz="900" dirty="0"/>
          </a:p>
        </p:txBody>
      </p:sp>
      <p:sp>
        <p:nvSpPr>
          <p:cNvPr id="18" name="Object17"/>
          <p:cNvSpPr/>
          <p:nvPr/>
        </p:nvSpPr>
        <p:spPr>
          <a:xfrm>
            <a:off x="457200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9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ALCANCE POTENCIAL</a:t>
            </a:r>
            <a:endParaRPr lang="en-US" sz="900" dirty="0"/>
          </a:p>
        </p:txBody>
      </p:sp>
      <p:sp>
        <p:nvSpPr>
          <p:cNvPr id="19" name="Object18"/>
          <p:cNvSpPr/>
          <p:nvPr/>
        </p:nvSpPr>
        <p:spPr>
          <a:xfrm>
            <a:off x="137160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20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00.000.000</a:t>
            </a:r>
            <a:endParaRPr lang="en-US" sz="2000" dirty="0"/>
          </a:p>
        </p:txBody>
      </p:sp>
      <p:sp>
        <p:nvSpPr>
          <p:cNvPr id="20" name="Object19"/>
          <p:cNvSpPr/>
          <p:nvPr/>
        </p:nvSpPr>
        <p:spPr>
          <a:xfrm>
            <a:off x="457200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2000" b="1" dirty="0">
                <a:solidFill>
                  <a:srgbClr val="1D275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0.000 MM</a:t>
            </a:r>
            <a:endParaRPr lang="en-US" sz="2000" dirty="0"/>
          </a:p>
        </p:txBody>
      </p:sp>
      <p:sp>
        <p:nvSpPr>
          <p:cNvPr id="21" name="Object20"/>
          <p:cNvSpPr/>
          <p:nvPr/>
        </p:nvSpPr>
        <p:spPr>
          <a:xfrm>
            <a:off x="2011680" y="914400"/>
            <a:ext cx="457200" cy="154305"/>
          </a:xfrm>
          <a:prstGeom prst="rect">
            <a:avLst/>
          </a:prstGeom>
          <a:solidFill>
            <a:srgbClr val="C00000"/>
          </a:solidFill>
          <a:ln/>
        </p:spPr>
      </p:sp>
      <p:sp>
        <p:nvSpPr>
          <p:cNvPr id="22" name="Object21"/>
          <p:cNvSpPr/>
          <p:nvPr/>
        </p:nvSpPr>
        <p:spPr>
          <a:xfrm>
            <a:off x="2011680" y="10058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00,0%</a:t>
            </a:r>
            <a:endParaRPr lang="en-US" sz="800" dirty="0"/>
          </a:p>
        </p:txBody>
      </p:sp>
      <p:sp>
        <p:nvSpPr>
          <p:cNvPr id="23" name="Object22"/>
          <p:cNvSpPr/>
          <p:nvPr/>
        </p:nvSpPr>
        <p:spPr>
          <a:xfrm>
            <a:off x="4937760" y="914400"/>
            <a:ext cx="457200" cy="154305"/>
          </a:xfrm>
          <a:prstGeom prst="rect">
            <a:avLst/>
          </a:prstGeom>
          <a:solidFill>
            <a:srgbClr val="76BF00"/>
          </a:solidFill>
          <a:ln/>
        </p:spPr>
      </p:sp>
      <p:sp>
        <p:nvSpPr>
          <p:cNvPr id="24" name="Object23"/>
          <p:cNvSpPr/>
          <p:nvPr/>
        </p:nvSpPr>
        <p:spPr>
          <a:xfrm>
            <a:off x="4937760" y="10058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00,0%</a:t>
            </a:r>
            <a:endParaRPr lang="en-US" sz="800" dirty="0"/>
          </a:p>
        </p:txBody>
      </p:sp>
      <p:sp>
        <p:nvSpPr>
          <p:cNvPr id="25" name="Object24"/>
          <p:cNvSpPr/>
          <p:nvPr/>
        </p:nvSpPr>
        <p:spPr>
          <a:xfrm>
            <a:off x="6400800" y="1371600"/>
            <a:ext cx="246888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1D2751"/>
                </a:solidFill>
              </a:rPr>
              <a:t>No contexto geral, a busca da marca X teve um decrescimento de 2% em seu volume total, mas aumentou seu percentual de menções positivas em 15%. O alcance total das conversas foi 4,4% menor do que no último período e, como consequência, o gauge de sentimento ficou acima do mês anterior e levemente acima da média geral.</a:t>
            </a:r>
            <a:endParaRPr lang="en-US" sz="800" dirty="0"/>
          </a:p>
        </p:txBody>
      </p:sp>
      <p:sp>
        <p:nvSpPr>
          <p:cNvPr id="26" name="Object25"/>
          <p:cNvSpPr/>
          <p:nvPr/>
        </p:nvSpPr>
        <p:spPr>
          <a:xfrm>
            <a:off x="6400800" y="3383280"/>
            <a:ext cx="246888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1D2751"/>
                </a:solidFill>
              </a:rPr>
              <a:t>Os destaques do período em termos de volume de menções de deram no dia [05/06] quando conversas sobre [XPTO e XPTZ] geraram [XX] menções [majoritariamente positivas] e no dia [15/06] quando conversas a respeito de [XPTO] geraram [YY] menções [majoritariamente negativas].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  <a:solidFill>
            <a:srgbClr val="58CCBE"/>
          </a:solidFill>
          <a:ln/>
        </p:spPr>
      </p:sp>
      <p:pic>
        <p:nvPicPr>
          <p:cNvPr id="3" name="Object 2" descr="https://i.ibb.co/W51R8Cm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4783455"/>
            <a:ext cx="1097280" cy="25717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0"/>
            <a:ext cx="9144000" cy="30861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Object4"/>
          <p:cNvSpPr/>
          <p:nvPr/>
        </p:nvSpPr>
        <p:spPr>
          <a:xfrm>
            <a:off x="4572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METODOLOGIA</a:t>
            </a:r>
            <a:endParaRPr lang="en-US" sz="700" dirty="0"/>
          </a:p>
        </p:txBody>
      </p:sp>
      <p:sp>
        <p:nvSpPr>
          <p:cNvPr id="6" name="Object5"/>
          <p:cNvSpPr/>
          <p:nvPr/>
        </p:nvSpPr>
        <p:spPr>
          <a:xfrm>
            <a:off x="16459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DESTAQUES</a:t>
            </a:r>
            <a:endParaRPr lang="en-US" sz="700" dirty="0"/>
          </a:p>
        </p:txBody>
      </p:sp>
      <p:sp>
        <p:nvSpPr>
          <p:cNvPr id="7" name="Object6"/>
          <p:cNvSpPr/>
          <p:nvPr/>
        </p:nvSpPr>
        <p:spPr>
          <a:xfrm>
            <a:off x="28346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</a:t>
            </a:r>
            <a:endParaRPr lang="en-US" sz="700" dirty="0"/>
          </a:p>
        </p:txBody>
      </p:sp>
      <p:sp>
        <p:nvSpPr>
          <p:cNvPr id="8" name="Object7"/>
          <p:cNvSpPr/>
          <p:nvPr/>
        </p:nvSpPr>
        <p:spPr>
          <a:xfrm>
            <a:off x="402336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CATEGORIA</a:t>
            </a:r>
            <a:endParaRPr lang="en-US" sz="700" dirty="0"/>
          </a:p>
        </p:txBody>
      </p:sp>
      <p:sp>
        <p:nvSpPr>
          <p:cNvPr id="9" name="Object8"/>
          <p:cNvSpPr/>
          <p:nvPr/>
        </p:nvSpPr>
        <p:spPr>
          <a:xfrm>
            <a:off x="521208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MINHA MARCA</a:t>
            </a:r>
            <a:endParaRPr lang="en-US" sz="700" dirty="0"/>
          </a:p>
        </p:txBody>
      </p:sp>
      <p:sp>
        <p:nvSpPr>
          <p:cNvPr id="10" name="Object9"/>
          <p:cNvSpPr/>
          <p:nvPr/>
        </p:nvSpPr>
        <p:spPr>
          <a:xfrm>
            <a:off x="640080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MEUS COMPARÁVEIS</a:t>
            </a:r>
            <a:endParaRPr lang="en-US" sz="700" dirty="0"/>
          </a:p>
        </p:txBody>
      </p:sp>
      <p:sp>
        <p:nvSpPr>
          <p:cNvPr id="11" name="Object10"/>
          <p:cNvSpPr/>
          <p:nvPr/>
        </p:nvSpPr>
        <p:spPr>
          <a:xfrm>
            <a:off x="758952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700" dirty="0">
                <a:solidFill>
                  <a:srgbClr val="9C9C9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PRÓXIMOS PASSOS</a:t>
            </a:r>
            <a:endParaRPr lang="en-US" sz="700" dirty="0"/>
          </a:p>
        </p:txBody>
      </p:sp>
      <p:pic>
        <p:nvPicPr>
          <p:cNvPr id="12" name="Object 11" descr="https://i.ibb.co/7bH8djy/sentiment-sc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2560320" cy="1800225"/>
          </a:xfrm>
          <a:prstGeom prst="rect">
            <a:avLst/>
          </a:prstGeom>
        </p:spPr>
      </p:pic>
      <p:pic>
        <p:nvPicPr>
          <p:cNvPr id="13" name="Object 12" descr="https://i.ibb.co/0hpVFDc/chart-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2560320" cy="1183005"/>
          </a:xfrm>
          <a:prstGeom prst="rect">
            <a:avLst/>
          </a:prstGeom>
        </p:spPr>
      </p:pic>
      <p:pic>
        <p:nvPicPr>
          <p:cNvPr id="14" name="Object 13" descr="https://i.ibb.co/9Hg4rmn/comparativo-mensal-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0" y="731520"/>
            <a:ext cx="5486400" cy="2314575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1188720" y="1280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2200" b="1" dirty="0">
                <a:solidFill>
                  <a:srgbClr val="76BF00"/>
                </a:solidFill>
              </a:rPr>
              <a:t>00,0%</a:t>
            </a:r>
            <a:endParaRPr lang="en-US" sz="2200" dirty="0"/>
          </a:p>
        </p:txBody>
      </p:sp>
      <p:sp>
        <p:nvSpPr>
          <p:cNvPr id="16" name="Object15"/>
          <p:cNvSpPr/>
          <p:nvPr/>
        </p:nvSpPr>
        <p:spPr>
          <a:xfrm>
            <a:off x="457200" y="3840480"/>
            <a:ext cx="23774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1D2751"/>
                </a:solidFill>
              </a:rPr>
              <a:t>O sentimento da marca variou [positivamente] em 1.8 p.p no último mês. Em comparação com a média geral, o score atingiu patamar [maior] em [0.7 p.p.]. As menções com maior positividade estiverem relacionadas aos Grupo [X], [Y] e [Z], enquanto as com maior negatividade se concentraram em [A], [B] e [C].</a:t>
            </a:r>
            <a:endParaRPr lang="en-US" sz="800" dirty="0"/>
          </a:p>
        </p:txBody>
      </p:sp>
      <p:sp>
        <p:nvSpPr>
          <p:cNvPr id="17" name="Object16"/>
          <p:cNvSpPr/>
          <p:nvPr/>
        </p:nvSpPr>
        <p:spPr>
          <a:xfrm>
            <a:off x="3566160" y="3657600"/>
            <a:ext cx="521208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1D2751"/>
                </a:solidFill>
              </a:rPr>
              <a:t>Com um número de menções [XX% menor] do que no mês passado, o alcance da marca nesse mês foi [XX% menor] do que o observado no mês anterior. Proporcionalmente, a razão entre menções e alcance esse mês foi [1,8] em comparação com [1,4] do mês anterior e [1,1] da média histórica.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2021-03-12T05:00:50Z</dcterms:created>
  <dcterms:modified xsi:type="dcterms:W3CDTF">2021-03-12T05:00:50Z</dcterms:modified>
</cp:coreProperties>
</file>