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78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" y="246888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8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RELATORIA</a:t>
            </a:r>
            <a:endParaRPr lang="en-US" sz="1800" dirty="0"/>
          </a:p>
        </p:txBody>
      </p:sp>
      <p:sp>
        <p:nvSpPr>
          <p:cNvPr id="3" name="Object2"/>
          <p:cNvSpPr/>
          <p:nvPr/>
        </p:nvSpPr>
        <p:spPr>
          <a:xfrm>
            <a:off x="27432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LISTENING MODEL</a:t>
            </a:r>
            <a:endParaRPr lang="en-US" sz="1400" dirty="0"/>
          </a:p>
        </p:txBody>
      </p:sp>
      <p:pic>
        <p:nvPicPr>
          <p:cNvPr id="4" name="Object 3" descr="https://i.ibb.co/VDZGTwB/backgroundim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840480" cy="5143500"/>
          </a:xfrm>
          <a:prstGeom prst="rect">
            <a:avLst/>
          </a:prstGeom>
        </p:spPr>
      </p:pic>
      <p:pic>
        <p:nvPicPr>
          <p:cNvPr id="5" name="Object 4" descr="https://i.ibb.co/VtZqzz7/stilingu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1851660"/>
            <a:ext cx="164592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sp>
        <p:nvSpPr>
          <p:cNvPr id="12" name="Object11"/>
          <p:cNvSpPr/>
          <p:nvPr/>
        </p:nvSpPr>
        <p:spPr>
          <a:xfrm>
            <a:off x="1188720" y="91440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4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Contexto</a:t>
            </a:r>
            <a:endParaRPr lang="en-US" sz="4000" dirty="0"/>
          </a:p>
        </p:txBody>
      </p:sp>
      <p:sp>
        <p:nvSpPr>
          <p:cNvPr id="13" name="Object12"/>
          <p:cNvSpPr/>
          <p:nvPr/>
        </p:nvSpPr>
        <p:spPr>
          <a:xfrm>
            <a:off x="1554480" y="1280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monitorado considerado</a:t>
            </a:r>
            <a:endParaRPr lang="en-US" sz="1800" dirty="0"/>
          </a:p>
        </p:txBody>
      </p:sp>
      <p:pic>
        <p:nvPicPr>
          <p:cNvPr id="14" name="Object 13" descr="https://i.ibb.co/S5ML9CF/detalhe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22960"/>
            <a:ext cx="914400" cy="914400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0" y="2560320"/>
            <a:ext cx="9144000" cy="2108835"/>
          </a:xfrm>
          <a:prstGeom prst="rect">
            <a:avLst/>
          </a:prstGeom>
          <a:solidFill>
            <a:srgbClr val="F0F1F2"/>
          </a:solidFill>
          <a:ln/>
        </p:spPr>
      </p:sp>
      <p:sp>
        <p:nvSpPr>
          <p:cNvPr id="16" name="Object15"/>
          <p:cNvSpPr/>
          <p:nvPr/>
        </p:nvSpPr>
        <p:spPr>
          <a:xfrm>
            <a:off x="1005840" y="1280160"/>
            <a:ext cx="9144" cy="3394710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17" name="Object16"/>
          <p:cNvSpPr/>
          <p:nvPr/>
        </p:nvSpPr>
        <p:spPr>
          <a:xfrm>
            <a:off x="1554480" y="2011680"/>
            <a:ext cx="347472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 análise tem como foco as menções coletadas em plataformas sociais e portais de notícias online a respeito de CONTEXTO com foco em GRUPO1, GRUPO2, GRUPO3 e categorizações TEMA1, TEMA2, TEMA3.</a:t>
            </a:r>
            <a:endParaRPr lang="en-US" sz="1000" dirty="0"/>
          </a:p>
        </p:txBody>
      </p:sp>
      <p:sp>
        <p:nvSpPr>
          <p:cNvPr id="18" name="Object17"/>
          <p:cNvSpPr/>
          <p:nvPr/>
        </p:nvSpPr>
        <p:spPr>
          <a:xfrm>
            <a:off x="1645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800" dirty="0"/>
          </a:p>
        </p:txBody>
      </p:sp>
      <p:sp>
        <p:nvSpPr>
          <p:cNvPr id="19" name="Object18"/>
          <p:cNvSpPr/>
          <p:nvPr/>
        </p:nvSpPr>
        <p:spPr>
          <a:xfrm>
            <a:off x="1645920" y="379476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 analisarmos a categoria, observamos o contexto de busca geral, englobando todos os termos de busca e extraindo destaques do conjunto total de menções coletadas para encontrar sinergias que ajudem na fotografia do setor como um todo. Pode ser uma seção ausente de alguns relatórios a depender da característica do cliente e da estrutura de busca.</a:t>
            </a:r>
            <a:endParaRPr lang="en-US" sz="800" dirty="0"/>
          </a:p>
        </p:txBody>
      </p:sp>
      <p:sp>
        <p:nvSpPr>
          <p:cNvPr id="20" name="Object19"/>
          <p:cNvSpPr/>
          <p:nvPr/>
        </p:nvSpPr>
        <p:spPr>
          <a:xfrm>
            <a:off x="1645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1" name="Object20"/>
          <p:cNvSpPr/>
          <p:nvPr/>
        </p:nvSpPr>
        <p:spPr>
          <a:xfrm>
            <a:off x="1600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22" name="Object21"/>
          <p:cNvSpPr/>
          <p:nvPr/>
        </p:nvSpPr>
        <p:spPr>
          <a:xfrm>
            <a:off x="3931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800" dirty="0"/>
          </a:p>
        </p:txBody>
      </p:sp>
      <p:sp>
        <p:nvSpPr>
          <p:cNvPr id="23" name="Object22"/>
          <p:cNvSpPr/>
          <p:nvPr/>
        </p:nvSpPr>
        <p:spPr>
          <a:xfrm>
            <a:off x="3931920" y="347472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Foco na marca/termos principal da coleta, comparando-a com ela mesma em termos de performance. Os temas destacados aqui são prioritariamente de interesse da(s) marca(s) do cliente.</a:t>
            </a:r>
            <a:endParaRPr lang="en-US" sz="800" dirty="0"/>
          </a:p>
        </p:txBody>
      </p:sp>
      <p:sp>
        <p:nvSpPr>
          <p:cNvPr id="24" name="Object23"/>
          <p:cNvSpPr/>
          <p:nvPr/>
        </p:nvSpPr>
        <p:spPr>
          <a:xfrm>
            <a:off x="3931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5" name="Object24"/>
          <p:cNvSpPr/>
          <p:nvPr/>
        </p:nvSpPr>
        <p:spPr>
          <a:xfrm>
            <a:off x="3886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26" name="Object25"/>
          <p:cNvSpPr/>
          <p:nvPr/>
        </p:nvSpPr>
        <p:spPr>
          <a:xfrm>
            <a:off x="6217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800" dirty="0"/>
          </a:p>
        </p:txBody>
      </p:sp>
      <p:sp>
        <p:nvSpPr>
          <p:cNvPr id="27" name="Object26"/>
          <p:cNvSpPr/>
          <p:nvPr/>
        </p:nvSpPr>
        <p:spPr>
          <a:xfrm>
            <a:off x="6217920" y="356616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Após uma análise focada na marca e seus atributos advindos do listening, extrapolamos as comparações para observar como os concorrentes / comparáveis se saíram em métricas similares a fim de relativizar o ponto de vista anterior.</a:t>
            </a:r>
            <a:endParaRPr lang="en-US" sz="800" dirty="0"/>
          </a:p>
        </p:txBody>
      </p:sp>
      <p:sp>
        <p:nvSpPr>
          <p:cNvPr id="28" name="Object27"/>
          <p:cNvSpPr/>
          <p:nvPr/>
        </p:nvSpPr>
        <p:spPr>
          <a:xfrm>
            <a:off x="6217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9" name="Object28"/>
          <p:cNvSpPr/>
          <p:nvPr/>
        </p:nvSpPr>
        <p:spPr>
          <a:xfrm>
            <a:off x="6172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30" name="Object29"/>
          <p:cNvSpPr/>
          <p:nvPr/>
        </p:nvSpPr>
        <p:spPr>
          <a:xfrm>
            <a:off x="5943600" y="1188720"/>
            <a:ext cx="6858000" cy="0"/>
          </a:xfrm>
          <a:prstGeom prst="rect">
            <a:avLst/>
          </a:prstGeom>
          <a:solidFill>
            <a:srgbClr val="36819A"/>
          </a:solidFill>
          <a:ln/>
        </p:spPr>
        <p:txBody>
          <a:bodyPr wrap="square" rtlCol="0" anchor="ctr"/>
          <a:lstStyle/>
          <a:p>
            <a:pPr algn="l"/>
            <a:r>
              <a:rPr lang="en-US" sz="700" b="1" dirty="0">
                <a:solidFill>
                  <a:srgbClr val="3681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CANAIS MONITORADOS</a:t>
            </a:r>
            <a:endParaRPr lang="en-US" sz="700" dirty="0"/>
          </a:p>
        </p:txBody>
      </p:sp>
      <p:sp>
        <p:nvSpPr>
          <p:cNvPr id="31" name="Object30"/>
          <p:cNvSpPr/>
          <p:nvPr/>
        </p:nvSpPr>
        <p:spPr>
          <a:xfrm>
            <a:off x="5943600" y="1371600"/>
            <a:ext cx="18288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Twitter, Facebook, Instagram, YouTube, Blogs, Portais, etc</a:t>
            </a:r>
            <a:endParaRPr lang="en-US" sz="800" dirty="0"/>
          </a:p>
        </p:txBody>
      </p:sp>
      <p:sp>
        <p:nvSpPr>
          <p:cNvPr id="32" name="Object31"/>
          <p:cNvSpPr/>
          <p:nvPr/>
        </p:nvSpPr>
        <p:spPr>
          <a:xfrm>
            <a:off x="5943600" y="1828800"/>
            <a:ext cx="6858000" cy="0"/>
          </a:xfrm>
          <a:prstGeom prst="rect">
            <a:avLst/>
          </a:prstGeom>
          <a:solidFill>
            <a:srgbClr val="36819A"/>
          </a:solidFill>
          <a:ln/>
        </p:spPr>
        <p:txBody>
          <a:bodyPr wrap="square" rtlCol="0" anchor="ctr"/>
          <a:lstStyle/>
          <a:p>
            <a:pPr algn="l"/>
            <a:r>
              <a:rPr lang="en-US" sz="700" b="1" dirty="0">
                <a:solidFill>
                  <a:srgbClr val="3681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PERÍODO DESSA ANÁLISE</a:t>
            </a:r>
            <a:endParaRPr lang="en-US" sz="700" dirty="0"/>
          </a:p>
        </p:txBody>
      </p:sp>
      <p:sp>
        <p:nvSpPr>
          <p:cNvPr id="33" name="Object32"/>
          <p:cNvSpPr/>
          <p:nvPr/>
        </p:nvSpPr>
        <p:spPr>
          <a:xfrm>
            <a:off x="5943600" y="1965960"/>
            <a:ext cx="18288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 preenchido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sp>
        <p:nvSpPr>
          <p:cNvPr id="12" name="Object11"/>
          <p:cNvSpPr/>
          <p:nvPr/>
        </p:nvSpPr>
        <p:spPr>
          <a:xfrm>
            <a:off x="1188720" y="91440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4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4000" dirty="0"/>
          </a:p>
        </p:txBody>
      </p:sp>
      <p:sp>
        <p:nvSpPr>
          <p:cNvPr id="13" name="Object12"/>
          <p:cNvSpPr/>
          <p:nvPr/>
        </p:nvSpPr>
        <p:spPr>
          <a:xfrm>
            <a:off x="1554480" y="1280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 principais insights</a:t>
            </a:r>
            <a:endParaRPr lang="en-US" sz="1800" dirty="0"/>
          </a:p>
        </p:txBody>
      </p:sp>
      <p:pic>
        <p:nvPicPr>
          <p:cNvPr id="14" name="Object 13" descr="https://i.ibb.co/rcP0c3W/detalhe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463040"/>
            <a:ext cx="2286000" cy="2314575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0" y="2596896"/>
            <a:ext cx="1956816" cy="7715"/>
          </a:xfrm>
          <a:prstGeom prst="rect">
            <a:avLst/>
          </a:prstGeom>
          <a:solidFill>
            <a:srgbClr val="1D2751"/>
          </a:solidFill>
          <a:ln/>
        </p:spPr>
      </p:sp>
      <p:pic>
        <p:nvPicPr>
          <p:cNvPr id="16" name="Object 15" descr="https://i.ibb.co/j4wkgfS/detalhe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508760"/>
            <a:ext cx="365760" cy="514350"/>
          </a:xfrm>
          <a:prstGeom prst="rect">
            <a:avLst/>
          </a:prstGeom>
        </p:spPr>
      </p:pic>
      <p:sp>
        <p:nvSpPr>
          <p:cNvPr id="17" name="Object16"/>
          <p:cNvSpPr/>
          <p:nvPr/>
        </p:nvSpPr>
        <p:spPr>
          <a:xfrm>
            <a:off x="4297680" y="17373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800" dirty="0"/>
          </a:p>
        </p:txBody>
      </p:sp>
      <p:sp>
        <p:nvSpPr>
          <p:cNvPr id="18" name="Object17"/>
          <p:cNvSpPr/>
          <p:nvPr/>
        </p:nvSpPr>
        <p:spPr>
          <a:xfrm>
            <a:off x="4572000" y="19202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Revisitar as metas/objetivos do período e destacar pontos fortes e fracos da análise. Lorem ipsum dolor sit amet, consectetur adipiscing elit, sed do eiusmod tempor incididunt ut labore et dolore magna aliqua.</a:t>
            </a:r>
            <a:endParaRPr lang="en-US" sz="1000" dirty="0"/>
          </a:p>
        </p:txBody>
      </p:sp>
      <p:pic>
        <p:nvPicPr>
          <p:cNvPr id="19" name="Object 18" descr="https://i.ibb.co/j4wkgfS/detalhe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2423160"/>
            <a:ext cx="365760" cy="514350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4297680" y="26517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4572000" y="28346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Apontar os destaques em relação às marcas individualmente e ao contexto geral. Lorem ipsum dolor sit amet, consectetur adipiscing elit, sed do eiusmod tempor incididunt ut labore et dolore magna aliqua.</a:t>
            </a:r>
            <a:endParaRPr lang="en-US" sz="1000" dirty="0"/>
          </a:p>
        </p:txBody>
      </p:sp>
      <p:pic>
        <p:nvPicPr>
          <p:cNvPr id="22" name="Object 21" descr="https://i.ibb.co/j4wkgfS/detalh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3337560"/>
            <a:ext cx="365760" cy="514350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4297680" y="3566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800" dirty="0"/>
          </a:p>
        </p:txBody>
      </p:sp>
      <p:sp>
        <p:nvSpPr>
          <p:cNvPr id="24" name="Object23"/>
          <p:cNvSpPr/>
          <p:nvPr/>
        </p:nvSpPr>
        <p:spPr>
          <a:xfrm>
            <a:off x="4572000" y="37490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Explorar outliers e ocorrências incomuns ou promissoras. Lorem ipsum dolor sit amet, consectetur adipiscing elit, sed do eiusmod tempor incididunt ut labore et dolore magna aliqua.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2021-03-09T14:35:10Z</dcterms:created>
  <dcterms:modified xsi:type="dcterms:W3CDTF">2021-03-09T14:35:10Z</dcterms:modified>
</cp:coreProperties>
</file>