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7"/>
  </p:notesMasterIdLst>
  <p:sldIdLst>
    <p:sldId id="315" r:id="rId2"/>
    <p:sldId id="381" r:id="rId3"/>
    <p:sldId id="356" r:id="rId4"/>
    <p:sldId id="355" r:id="rId5"/>
    <p:sldId id="354" r:id="rId6"/>
  </p:sldIdLst>
  <p:sldSz cx="9144000" cy="6858000" type="screen4x3"/>
  <p:notesSz cx="7099300" cy="10234613"/>
  <p:defaultTextStyle>
    <a:defPPr>
      <a:defRPr lang="en-GB"/>
    </a:defPPr>
    <a:lvl1pPr algn="l" defTabSz="449263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1pPr>
    <a:lvl2pPr marL="742950" indent="-285750" algn="l" defTabSz="449263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2pPr>
    <a:lvl3pPr marL="1143000" indent="-228600" algn="l" defTabSz="449263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3pPr>
    <a:lvl4pPr marL="1600200" indent="-228600" algn="l" defTabSz="449263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4pPr>
    <a:lvl5pPr marL="2057400" indent="-228600" algn="l" defTabSz="449263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139" autoAdjust="0"/>
  </p:normalViewPr>
  <p:slideViewPr>
    <p:cSldViewPr>
      <p:cViewPr varScale="1">
        <p:scale>
          <a:sx n="108" d="100"/>
          <a:sy n="108" d="100"/>
        </p:scale>
        <p:origin x="163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79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044"/>
    </p:cViewPr>
  </p:sorterViewPr>
  <p:notesViewPr>
    <p:cSldViewPr>
      <p:cViewPr varScale="1">
        <p:scale>
          <a:sx n="64" d="100"/>
          <a:sy n="64" d="100"/>
        </p:scale>
        <p:origin x="-333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4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5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9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22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50040" rIns="99720" bIns="5004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11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06988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0925"/>
            <a:ext cx="5194300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50040" rIns="99720" bIns="5004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024313" y="0"/>
            <a:ext cx="3062287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50040" rIns="99720" bIns="500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622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50040" rIns="99720" bIns="5004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024313" y="9723438"/>
            <a:ext cx="30622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50040" rIns="99720" bIns="5004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fld id="{FE3588A1-C097-4225-98C0-A586BABB5B6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96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8856189-1A27-4B09-96D3-7B6CE8466B83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3338" cy="38354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3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DB07CFB-3653-47A8-B262-6B880192F9F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3338" cy="38354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1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606908B-89B2-41A4-8502-A4B20B13732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3338" cy="38354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80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606908B-89B2-41A4-8502-A4B20B13732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3338" cy="38354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7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606908B-89B2-41A4-8502-A4B20B13732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3338" cy="38354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5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9132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319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7150" y="676275"/>
            <a:ext cx="1836738" cy="74993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93763" y="676275"/>
            <a:ext cx="5360987" cy="74993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343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59700" cy="11382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845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12100" cy="635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00113" y="1219200"/>
            <a:ext cx="3805237" cy="47894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57750" y="1219200"/>
            <a:ext cx="3805238" cy="47894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232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343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1113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93763" y="3536950"/>
            <a:ext cx="3598862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3536950"/>
            <a:ext cx="3598863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52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587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425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2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485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55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676275"/>
            <a:ext cx="7350125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536950"/>
            <a:ext cx="73501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640" tIns="35640" rIns="35640" bIns="356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  <a:p>
            <a:pPr lvl="4"/>
            <a:r>
              <a:rPr lang="en-GB"/>
              <a:t>8.º Nível da estrutura de tópicos</a:t>
            </a:r>
          </a:p>
          <a:p>
            <a:pPr lvl="4"/>
            <a:r>
              <a:rPr lang="en-GB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9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900">
          <a:solidFill>
            <a:srgbClr val="FFFFFF"/>
          </a:solidFill>
          <a:latin typeface="Gill Sans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900">
          <a:solidFill>
            <a:srgbClr val="FFFFFF"/>
          </a:solidFill>
          <a:latin typeface="Gill Sans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900">
          <a:solidFill>
            <a:srgbClr val="FFFFFF"/>
          </a:solidFill>
          <a:latin typeface="Gill Sans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900">
          <a:solidFill>
            <a:srgbClr val="FFFFFF"/>
          </a:solidFill>
          <a:latin typeface="Gill Sans" charset="0"/>
          <a:ea typeface="Microsoft YaHei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900">
          <a:solidFill>
            <a:srgbClr val="FFFFFF"/>
          </a:solidFill>
          <a:latin typeface="Gill Sans" charset="0"/>
          <a:ea typeface="Microsoft YaHei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900">
          <a:solidFill>
            <a:srgbClr val="FFFFFF"/>
          </a:solidFill>
          <a:latin typeface="Gill Sans" charset="0"/>
          <a:ea typeface="Microsoft YaHei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900">
          <a:solidFill>
            <a:srgbClr val="FFFFFF"/>
          </a:solidFill>
          <a:latin typeface="Gill Sans" charset="0"/>
          <a:ea typeface="Microsoft YaHei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900">
          <a:solidFill>
            <a:srgbClr val="FFFFFF"/>
          </a:solidFill>
          <a:latin typeface="Gill Sans" charset="0"/>
          <a:ea typeface="Microsoft YaHei" charset="-122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FFFFFF"/>
          </a:solidFill>
          <a:latin typeface="+mn-lt"/>
          <a:ea typeface="+mn-ea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FFFFFF"/>
          </a:solidFill>
          <a:latin typeface="+mn-lt"/>
          <a:ea typeface="+mn-ea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FFFFFF"/>
          </a:solidFill>
          <a:latin typeface="+mn-lt"/>
          <a:ea typeface="+mn-ea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FFFFFF"/>
          </a:solidFill>
          <a:latin typeface="+mn-lt"/>
          <a:ea typeface="+mn-ea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FFFFFF"/>
          </a:solidFill>
          <a:latin typeface="+mn-lt"/>
          <a:ea typeface="+mn-ea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FFFFFF"/>
          </a:solidFill>
          <a:latin typeface="+mn-lt"/>
          <a:ea typeface="+mn-ea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FFFFFF"/>
          </a:solidFill>
          <a:latin typeface="+mn-lt"/>
          <a:ea typeface="+mn-ea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87900" y="458947"/>
            <a:ext cx="4100513" cy="2215991"/>
          </a:xfrm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pt-BR" sz="4800" dirty="0"/>
              <a:t>O Curso e o Profissional de Computação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99050" y="3644900"/>
            <a:ext cx="3600450" cy="1376363"/>
          </a:xfrm>
        </p:spPr>
        <p:txBody>
          <a:bodyPr/>
          <a:lstStyle/>
          <a:p>
            <a:pPr eaLnBrk="1" hangingPunct="1"/>
            <a:r>
              <a:rPr lang="pt-BR" sz="2400" dirty="0"/>
              <a:t>Ciência da Computação - URI</a:t>
            </a:r>
          </a:p>
          <a:p>
            <a:pPr algn="l" eaLnBrk="1" hangingPunct="1"/>
            <a:endParaRPr lang="pt-BR" sz="2400" dirty="0"/>
          </a:p>
        </p:txBody>
      </p:sp>
      <p:pic>
        <p:nvPicPr>
          <p:cNvPr id="2052" name="Picture 10" descr="j0400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8305"/>
          <a:stretch>
            <a:fillRect/>
          </a:stretch>
        </p:blipFill>
        <p:spPr bwMode="auto">
          <a:xfrm>
            <a:off x="-4763" y="0"/>
            <a:ext cx="4576763" cy="34305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1" descr="j02849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7" t="22482" r="6889" b="4497"/>
          <a:stretch>
            <a:fillRect/>
          </a:stretch>
        </p:blipFill>
        <p:spPr bwMode="auto">
          <a:xfrm>
            <a:off x="0" y="3429000"/>
            <a:ext cx="4572000" cy="34305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805488"/>
            <a:ext cx="3933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http://ojulearning.es/wp-content/uploads/2013/04/gatur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0016"/>
            <a:ext cx="5653831" cy="66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4772" y="2419728"/>
            <a:ext cx="214096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pt-BR" sz="2800" kern="0" dirty="0"/>
              <a:t>Inglês é importante?</a:t>
            </a:r>
          </a:p>
        </p:txBody>
      </p:sp>
      <p:pic>
        <p:nvPicPr>
          <p:cNvPr id="1026" name="Picture 2" descr="http://vidadeprogramador.com.br/wp-content/uploads/2011/04/tirinha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4" y="47796"/>
            <a:ext cx="6761458" cy="67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1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0" name="AutoShape 22"/>
          <p:cNvSpPr>
            <a:spLocks noChangeArrowheads="1"/>
          </p:cNvSpPr>
          <p:nvPr/>
        </p:nvSpPr>
        <p:spPr bwMode="auto">
          <a:xfrm>
            <a:off x="3706813" y="2851150"/>
            <a:ext cx="1800225" cy="1655763"/>
          </a:xfrm>
          <a:prstGeom prst="hexagon">
            <a:avLst>
              <a:gd name="adj" fmla="val 27181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none" anchor="ctr"/>
          <a:lstStyle/>
          <a:p>
            <a:pPr algn="ctr">
              <a:defRPr/>
            </a:pPr>
            <a:r>
              <a:rPr lang="pt-BR" sz="20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Computação</a:t>
            </a:r>
          </a:p>
        </p:txBody>
      </p:sp>
      <p:sp>
        <p:nvSpPr>
          <p:cNvPr id="201759" name="Oval 31"/>
          <p:cNvSpPr>
            <a:spLocks noChangeArrowheads="1"/>
          </p:cNvSpPr>
          <p:nvPr/>
        </p:nvSpPr>
        <p:spPr bwMode="auto">
          <a:xfrm>
            <a:off x="1547813" y="2924175"/>
            <a:ext cx="1584325" cy="1584325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none" anchor="ctr"/>
          <a:lstStyle/>
          <a:p>
            <a:pPr algn="ctr">
              <a:defRPr/>
            </a:pPr>
            <a:r>
              <a:rPr lang="pt-BR" sz="1600">
                <a:latin typeface="Futura Md BT" pitchFamily="34" charset="0"/>
              </a:rPr>
              <a:t>Contexto </a:t>
            </a:r>
            <a:br>
              <a:rPr lang="pt-BR" sz="1600">
                <a:latin typeface="Futura Md BT" pitchFamily="34" charset="0"/>
              </a:rPr>
            </a:br>
            <a:r>
              <a:rPr lang="pt-BR" sz="1600">
                <a:latin typeface="Futura Md BT" pitchFamily="34" charset="0"/>
              </a:rPr>
              <a:t>Social e</a:t>
            </a:r>
            <a:br>
              <a:rPr lang="pt-BR" sz="1600">
                <a:latin typeface="Futura Md BT" pitchFamily="34" charset="0"/>
              </a:rPr>
            </a:br>
            <a:r>
              <a:rPr lang="pt-BR" sz="1600">
                <a:latin typeface="Futura Md BT" pitchFamily="34" charset="0"/>
              </a:rPr>
              <a:t>Profissional</a:t>
            </a:r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3132138" y="3681413"/>
            <a:ext cx="576262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756" name="Oval 28"/>
          <p:cNvSpPr>
            <a:spLocks noChangeArrowheads="1"/>
          </p:cNvSpPr>
          <p:nvPr/>
        </p:nvSpPr>
        <p:spPr bwMode="auto">
          <a:xfrm>
            <a:off x="6084888" y="2924175"/>
            <a:ext cx="1584325" cy="1584325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none" anchor="ctr"/>
          <a:lstStyle/>
          <a:p>
            <a:pPr algn="ctr">
              <a:defRPr/>
            </a:pP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Sistemas </a:t>
            </a:r>
            <a:b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</a:b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de</a:t>
            </a:r>
            <a:b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</a:b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Informação</a:t>
            </a:r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5508625" y="3644900"/>
            <a:ext cx="576263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757" name="Oval 29"/>
          <p:cNvSpPr>
            <a:spLocks noChangeArrowheads="1"/>
          </p:cNvSpPr>
          <p:nvPr/>
        </p:nvSpPr>
        <p:spPr bwMode="auto">
          <a:xfrm>
            <a:off x="5003800" y="4868863"/>
            <a:ext cx="1584325" cy="1584325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none" anchor="ctr"/>
          <a:lstStyle/>
          <a:p>
            <a:pPr algn="ctr">
              <a:defRPr/>
            </a:pP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Matemática</a:t>
            </a:r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 rot="3600000" flipH="1">
            <a:off x="4933157" y="4725194"/>
            <a:ext cx="576262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758" name="Oval 30"/>
          <p:cNvSpPr>
            <a:spLocks noChangeArrowheads="1"/>
          </p:cNvSpPr>
          <p:nvPr/>
        </p:nvSpPr>
        <p:spPr bwMode="auto">
          <a:xfrm>
            <a:off x="2627313" y="4868863"/>
            <a:ext cx="1584325" cy="1584325"/>
          </a:xfrm>
          <a:prstGeom prst="ellipse">
            <a:avLst/>
          </a:prstGeom>
          <a:solidFill>
            <a:srgbClr val="FF0000">
              <a:alpha val="29804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none" anchor="ctr"/>
          <a:lstStyle/>
          <a:p>
            <a:pPr algn="ctr">
              <a:defRPr/>
            </a:pPr>
            <a:r>
              <a:rPr lang="pt-BR" sz="1600">
                <a:latin typeface="Futura Md BT" pitchFamily="34" charset="0"/>
              </a:rPr>
              <a:t>Ciências da</a:t>
            </a:r>
          </a:p>
          <a:p>
            <a:pPr algn="ctr">
              <a:defRPr/>
            </a:pPr>
            <a:r>
              <a:rPr lang="pt-BR" sz="1600">
                <a:latin typeface="Futura Md BT" pitchFamily="34" charset="0"/>
              </a:rPr>
              <a:t>Natureza</a:t>
            </a:r>
          </a:p>
        </p:txBody>
      </p:sp>
      <p:sp>
        <p:nvSpPr>
          <p:cNvPr id="201763" name="Line 35"/>
          <p:cNvSpPr>
            <a:spLocks noChangeShapeType="1"/>
          </p:cNvSpPr>
          <p:nvPr/>
        </p:nvSpPr>
        <p:spPr bwMode="auto">
          <a:xfrm rot="7200000" flipH="1">
            <a:off x="3709194" y="4725194"/>
            <a:ext cx="576262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755" name="Oval 27"/>
          <p:cNvSpPr>
            <a:spLocks noChangeArrowheads="1"/>
          </p:cNvSpPr>
          <p:nvPr/>
        </p:nvSpPr>
        <p:spPr bwMode="auto">
          <a:xfrm>
            <a:off x="5003800" y="836613"/>
            <a:ext cx="1584325" cy="1584325"/>
          </a:xfrm>
          <a:prstGeom prst="ellipse">
            <a:avLst/>
          </a:prstGeom>
          <a:solidFill>
            <a:srgbClr val="CCFFCC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none" anchor="ctr"/>
          <a:lstStyle/>
          <a:p>
            <a:pPr algn="ctr">
              <a:defRPr/>
            </a:pP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Tecnologia</a:t>
            </a:r>
            <a:b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</a:b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da</a:t>
            </a:r>
            <a:b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</a:br>
            <a:r>
              <a:rPr lang="pt-BR" sz="160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Computação</a:t>
            </a:r>
          </a:p>
        </p:txBody>
      </p:sp>
      <p:sp>
        <p:nvSpPr>
          <p:cNvPr id="201765" name="Line 37"/>
          <p:cNvSpPr>
            <a:spLocks noChangeShapeType="1"/>
          </p:cNvSpPr>
          <p:nvPr/>
        </p:nvSpPr>
        <p:spPr bwMode="auto">
          <a:xfrm rot="18000000" flipH="1">
            <a:off x="4949031" y="2583657"/>
            <a:ext cx="576263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1751" name="Oval 23"/>
          <p:cNvSpPr>
            <a:spLocks noChangeArrowheads="1"/>
          </p:cNvSpPr>
          <p:nvPr/>
        </p:nvSpPr>
        <p:spPr bwMode="auto">
          <a:xfrm>
            <a:off x="2627313" y="908050"/>
            <a:ext cx="1584325" cy="1584325"/>
          </a:xfrm>
          <a:prstGeom prst="ellipse">
            <a:avLst/>
          </a:prstGeom>
          <a:solidFill>
            <a:srgbClr val="E1F9FF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none" anchor="ctr"/>
          <a:lstStyle/>
          <a:p>
            <a:pPr algn="ctr"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Fundamentos</a:t>
            </a:r>
            <a:b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</a:b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da</a:t>
            </a:r>
            <a:b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</a:b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d BT" pitchFamily="34" charset="0"/>
              </a:rPr>
              <a:t>Computação</a:t>
            </a:r>
          </a:p>
        </p:txBody>
      </p:sp>
      <p:sp>
        <p:nvSpPr>
          <p:cNvPr id="201766" name="Line 38"/>
          <p:cNvSpPr>
            <a:spLocks noChangeShapeType="1"/>
          </p:cNvSpPr>
          <p:nvPr/>
        </p:nvSpPr>
        <p:spPr bwMode="auto">
          <a:xfrm rot="14400000" flipH="1">
            <a:off x="3708400" y="2636838"/>
            <a:ext cx="57785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612390" y="188640"/>
            <a:ext cx="79890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900">
                <a:solidFill>
                  <a:srgbClr val="FFFFFF"/>
                </a:solidFill>
                <a:latin typeface="Gill Sans" charset="0"/>
                <a:ea typeface="Microsoft YaHei" charset="-122"/>
              </a:defRPr>
            </a:lvl9pPr>
          </a:lstStyle>
          <a:p>
            <a:pPr marL="0" lvl="1" indent="0" eaLnBrk="1" hangingPunct="1">
              <a:lnSpc>
                <a:spcPct val="100000"/>
              </a:lnSpc>
            </a:pPr>
            <a:r>
              <a:rPr lang="pt-BR" sz="3200" kern="0" dirty="0">
                <a:solidFill>
                  <a:srgbClr val="FFFF00"/>
                </a:solidFill>
              </a:rPr>
              <a:t>Estrutura do Curso – Quanto às áreas</a:t>
            </a:r>
          </a:p>
        </p:txBody>
      </p:sp>
    </p:spTree>
    <p:extLst>
      <p:ext uri="{BB962C8B-B14F-4D97-AF65-F5344CB8AC3E}">
        <p14:creationId xmlns:p14="http://schemas.microsoft.com/office/powerpoint/2010/main" val="80111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2217"/>
            <a:ext cx="8549048" cy="51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41568" y="188640"/>
            <a:ext cx="8712967" cy="1218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500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algn="l">
              <a:spcAft>
                <a:spcPts val="600"/>
              </a:spcAft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 Legal: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Reconhecido pelo MEC. Conceitos 4 PPC (in Loco) e 4 </a:t>
            </a:r>
            <a:r>
              <a:rPr lang="pt-B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Enade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 1 a 5)</a:t>
            </a:r>
          </a:p>
          <a:p>
            <a:pPr algn="l">
              <a:spcAft>
                <a:spcPts val="600"/>
              </a:spcAft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Duração do Curso: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anos (10 semestres) em período noturno.</a:t>
            </a:r>
          </a:p>
          <a:p>
            <a:pPr algn="l">
              <a:spcAft>
                <a:spcPts val="600"/>
              </a:spcAft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 Horária: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2940h (196 créditos) + </a:t>
            </a:r>
          </a:p>
          <a:p>
            <a:pPr algn="l">
              <a:spcAft>
                <a:spcPts val="600"/>
              </a:spcAft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120h (Atividades Complementares)</a:t>
            </a:r>
          </a:p>
          <a:p>
            <a:pPr algn="l">
              <a:spcAft>
                <a:spcPts val="600"/>
              </a:spcAft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Outorgado: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Bacharel em 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28730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531"/>
            <a:ext cx="9144000" cy="63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6228"/>
      </p:ext>
    </p:extLst>
  </p:cSld>
  <p:clrMapOvr>
    <a:masterClrMapping/>
  </p:clrMapOvr>
</p:sld>
</file>

<file path=ppt/theme/theme1.xml><?xml version="1.0" encoding="utf-8"?>
<a:theme xmlns:a="http://schemas.openxmlformats.org/drawingml/2006/main" name="FIS_M0111b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ill Sans"/>
        <a:ea typeface="Microsoft YaHei"/>
        <a:cs typeface=""/>
      </a:majorFont>
      <a:minorFont>
        <a:latin typeface="Gill Sans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35779</TotalTime>
  <Words>83</Words>
  <Application>Microsoft Office PowerPoint</Application>
  <PresentationFormat>Apresentação na tela (4:3)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Microsoft YaHei</vt:lpstr>
      <vt:lpstr>Arial</vt:lpstr>
      <vt:lpstr>Futura Md BT</vt:lpstr>
      <vt:lpstr>Gill Sans</vt:lpstr>
      <vt:lpstr>Times New Roman</vt:lpstr>
      <vt:lpstr>FIS_M0111b</vt:lpstr>
      <vt:lpstr>O Curso e o Profissional de Computação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de Comunicação de Dados</dc:title>
  <dc:creator>Alexandro</dc:creator>
  <cp:lastModifiedBy>Neilor</cp:lastModifiedBy>
  <cp:revision>117</cp:revision>
  <cp:lastPrinted>1601-01-01T00:00:00Z</cp:lastPrinted>
  <dcterms:created xsi:type="dcterms:W3CDTF">1601-01-01T00:00:00Z</dcterms:created>
  <dcterms:modified xsi:type="dcterms:W3CDTF">2017-03-06T17:48:05Z</dcterms:modified>
</cp:coreProperties>
</file>