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</p:sldIdLst>
  <p:sldSz cx="14833600" cy="20104100"/>
  <p:notesSz cx="14833600" cy="201041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0EE"/>
    <a:srgbClr val="7269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728" y="-34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12520" y="6232271"/>
            <a:ext cx="12608560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25040" y="11258296"/>
            <a:ext cx="10383520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41680" y="4623943"/>
            <a:ext cx="6452616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639304" y="4623943"/>
            <a:ext cx="6452616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4785" y="389140"/>
            <a:ext cx="8124028" cy="844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5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1680" y="4623943"/>
            <a:ext cx="1335024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43424" y="18696814"/>
            <a:ext cx="4746752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41680" y="18696814"/>
            <a:ext cx="3411728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680192" y="18696814"/>
            <a:ext cx="3411728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Imagem 72" descr="Uma imagem contendo Ícone&#10;&#10;Descrição gerada automaticamente">
            <a:extLst>
              <a:ext uri="{FF2B5EF4-FFF2-40B4-BE49-F238E27FC236}">
                <a16:creationId xmlns:a16="http://schemas.microsoft.com/office/drawing/2014/main" id="{6C5A89EA-7045-490A-B1BC-F6CE280C3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28" y="1"/>
            <a:ext cx="14859379" cy="20074277"/>
          </a:xfrm>
          <a:prstGeom prst="rect">
            <a:avLst/>
          </a:prstGeom>
          <a:noFill/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224" y="807383"/>
            <a:ext cx="14867441" cy="980397"/>
          </a:xfrm>
          <a:prstGeom prst="rect">
            <a:avLst/>
          </a:prstGeom>
        </p:spPr>
        <p:txBody>
          <a:bodyPr vert="horz" wrap="square" lIns="0" tIns="56515" rIns="0" bIns="0" rtlCol="0" anchor="t">
            <a:spAutoFit/>
          </a:bodyPr>
          <a:lstStyle/>
          <a:p>
            <a:pPr marL="92710" algn="ctr">
              <a:spcBef>
                <a:spcPts val="445"/>
              </a:spcBef>
            </a:pPr>
            <a:r>
              <a:rPr lang="pt-BR" sz="3000" spc="-10" dirty="0" err="1">
                <a:solidFill>
                  <a:srgbClr val="7269F2"/>
                </a:solidFill>
              </a:rPr>
              <a:t>Safe</a:t>
            </a:r>
            <a:r>
              <a:rPr lang="pt-BR" sz="3000" spc="-10" dirty="0" err="1">
                <a:solidFill>
                  <a:srgbClr val="2D20EE"/>
                </a:solidFill>
              </a:rPr>
              <a:t>Ware</a:t>
            </a:r>
            <a:r>
              <a:rPr lang="pt-BR" sz="3000" spc="-10" dirty="0">
                <a:solidFill>
                  <a:schemeClr val="tx1"/>
                </a:solidFill>
              </a:rPr>
              <a:t> </a:t>
            </a:r>
            <a:br>
              <a:rPr lang="pt-BR" sz="3000" spc="-10" dirty="0">
                <a:solidFill>
                  <a:schemeClr val="tx1"/>
                </a:solidFill>
              </a:rPr>
            </a:br>
            <a:r>
              <a:rPr lang="pt-BR" sz="3000" spc="-10" dirty="0">
                <a:solidFill>
                  <a:schemeClr val="tx1"/>
                </a:solidFill>
              </a:rPr>
              <a:t>Monitoramento de Vazamento de Gás em Cozinhas </a:t>
            </a:r>
            <a:r>
              <a:rPr lang="pt-BR" sz="3000" spc="-10" dirty="0" err="1">
                <a:solidFill>
                  <a:schemeClr val="tx1"/>
                </a:solidFill>
              </a:rPr>
              <a:t>Indústriais</a:t>
            </a:r>
            <a:endParaRPr lang="pt-PT" sz="3000" spc="-1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4578" y="3434678"/>
            <a:ext cx="4622800" cy="4097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spc="-10" dirty="0" err="1">
                <a:latin typeface="Arial"/>
                <a:cs typeface="Arial"/>
              </a:rPr>
              <a:t>Introdução</a:t>
            </a:r>
            <a:endParaRPr sz="1750" dirty="0">
              <a:latin typeface="Arial"/>
              <a:cs typeface="Arial"/>
            </a:endParaRPr>
          </a:p>
          <a:p>
            <a:pPr marL="12700">
              <a:lnSpc>
                <a:spcPts val="994"/>
              </a:lnSpc>
              <a:spcBef>
                <a:spcPts val="5"/>
              </a:spcBef>
            </a:pPr>
            <a:endParaRPr lang="pt-BR" sz="850" spc="5" dirty="0">
              <a:solidFill>
                <a:srgbClr val="FF0000"/>
              </a:solidFill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9699" y="10602302"/>
            <a:ext cx="4146550" cy="2814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spc="-10" dirty="0" err="1">
                <a:latin typeface="Arial"/>
                <a:cs typeface="Arial"/>
              </a:rPr>
              <a:t>Método</a:t>
            </a:r>
            <a:r>
              <a:rPr sz="1750" b="1" spc="-60" dirty="0">
                <a:latin typeface="Arial"/>
                <a:cs typeface="Arial"/>
              </a:rPr>
              <a:t> </a:t>
            </a:r>
            <a:r>
              <a:rPr sz="1750" b="1" spc="-10" dirty="0">
                <a:latin typeface="Arial"/>
                <a:cs typeface="Arial"/>
              </a:rPr>
              <a:t>de</a:t>
            </a:r>
            <a:r>
              <a:rPr sz="1750" b="1" spc="-30" dirty="0">
                <a:latin typeface="Arial"/>
                <a:cs typeface="Arial"/>
              </a:rPr>
              <a:t> </a:t>
            </a:r>
            <a:r>
              <a:rPr sz="1750" b="1" spc="-10" dirty="0" err="1">
                <a:latin typeface="Arial"/>
                <a:cs typeface="Arial"/>
              </a:rPr>
              <a:t>Desenvolvimento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3910" y="11057677"/>
            <a:ext cx="4622800" cy="15202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400" dirty="0"/>
              <a:t>A equipe utilizou o </a:t>
            </a:r>
            <a:r>
              <a:rPr lang="pt-BR" sz="1400" b="1" dirty="0"/>
              <a:t>Visual Studio </a:t>
            </a:r>
            <a:r>
              <a:rPr lang="pt-BR" sz="1400" b="1" dirty="0" err="1"/>
              <a:t>Code</a:t>
            </a:r>
            <a:r>
              <a:rPr lang="pt-BR" sz="1400" dirty="0"/>
              <a:t> para criação do site, empregando </a:t>
            </a:r>
            <a:r>
              <a:rPr lang="pt-BR" sz="1400" b="1" dirty="0"/>
              <a:t>HTML</a:t>
            </a:r>
            <a:r>
              <a:rPr lang="pt-BR" sz="1400" dirty="0"/>
              <a:t> para estruturar as páginas, </a:t>
            </a:r>
            <a:r>
              <a:rPr lang="pt-BR" sz="1400" b="1" dirty="0"/>
              <a:t>CSS</a:t>
            </a:r>
            <a:r>
              <a:rPr lang="pt-BR" sz="1400" dirty="0"/>
              <a:t> para estilizar a interface com um visual atrativo e profissional, e </a:t>
            </a:r>
            <a:r>
              <a:rPr lang="pt-BR" sz="1400" b="1" dirty="0" err="1"/>
              <a:t>JavaScript</a:t>
            </a:r>
            <a:r>
              <a:rPr lang="pt-BR" sz="1400" dirty="0"/>
              <a:t> para implementar as funcionalidades dinâmicas do site. Além disso, o </a:t>
            </a:r>
            <a:r>
              <a:rPr lang="pt-BR" sz="1400" b="1" dirty="0" err="1"/>
              <a:t>VSCode</a:t>
            </a:r>
            <a:r>
              <a:rPr lang="pt-BR" sz="1400" dirty="0"/>
              <a:t> foi usado para integrar a </a:t>
            </a:r>
            <a:r>
              <a:rPr lang="pt-BR" sz="1400" b="1" dirty="0"/>
              <a:t>API </a:t>
            </a:r>
            <a:r>
              <a:rPr lang="pt-BR" sz="1400" b="1" dirty="0" err="1"/>
              <a:t>Dat</a:t>
            </a:r>
            <a:r>
              <a:rPr lang="pt-BR" sz="1400" b="1" dirty="0"/>
              <a:t>-</a:t>
            </a:r>
            <a:r>
              <a:rPr lang="pt-BR" sz="1400" b="1" dirty="0" err="1"/>
              <a:t>Acqu-Ino</a:t>
            </a:r>
            <a:r>
              <a:rPr lang="pt-BR" sz="1400" dirty="0"/>
              <a:t>, permitindo a coleta de dados dos sensores e envio para o banco de dados.</a:t>
            </a:r>
            <a:endParaRPr lang="pt-BR" sz="1600" dirty="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9699" y="12658928"/>
            <a:ext cx="4029710" cy="2814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spc="15" dirty="0" err="1">
                <a:latin typeface="Arial"/>
                <a:cs typeface="Arial"/>
              </a:rPr>
              <a:t>T</a:t>
            </a:r>
            <a:r>
              <a:rPr sz="1750" b="1" spc="-5" dirty="0" err="1">
                <a:latin typeface="Arial"/>
                <a:cs typeface="Arial"/>
              </a:rPr>
              <a:t>e</a:t>
            </a:r>
            <a:r>
              <a:rPr sz="1750" b="1" spc="-20" dirty="0" err="1">
                <a:latin typeface="Arial"/>
                <a:cs typeface="Arial"/>
              </a:rPr>
              <a:t>c</a:t>
            </a:r>
            <a:r>
              <a:rPr sz="1750" b="1" spc="-15" dirty="0" err="1">
                <a:latin typeface="Arial"/>
                <a:cs typeface="Arial"/>
              </a:rPr>
              <a:t>no</a:t>
            </a:r>
            <a:r>
              <a:rPr sz="1750" b="1" spc="5" dirty="0" err="1">
                <a:latin typeface="Arial"/>
                <a:cs typeface="Arial"/>
              </a:rPr>
              <a:t>l</a:t>
            </a:r>
            <a:r>
              <a:rPr sz="1750" b="1" spc="-15" dirty="0" err="1">
                <a:latin typeface="Arial"/>
                <a:cs typeface="Arial"/>
              </a:rPr>
              <a:t>og</a:t>
            </a:r>
            <a:r>
              <a:rPr sz="1750" b="1" spc="5" dirty="0" err="1">
                <a:latin typeface="Arial"/>
                <a:cs typeface="Arial"/>
              </a:rPr>
              <a:t>i</a:t>
            </a:r>
            <a:r>
              <a:rPr sz="1750" b="1" spc="-5" dirty="0" err="1">
                <a:latin typeface="Arial"/>
                <a:cs typeface="Arial"/>
              </a:rPr>
              <a:t>as</a:t>
            </a:r>
            <a:r>
              <a:rPr sz="1750" b="1" spc="-120" dirty="0">
                <a:latin typeface="Arial"/>
                <a:cs typeface="Arial"/>
              </a:rPr>
              <a:t> </a:t>
            </a:r>
            <a:r>
              <a:rPr sz="1750" b="1" spc="-20" dirty="0" err="1">
                <a:latin typeface="Arial"/>
                <a:cs typeface="Arial"/>
              </a:rPr>
              <a:t>U</a:t>
            </a:r>
            <a:r>
              <a:rPr sz="1750" b="1" dirty="0" err="1">
                <a:latin typeface="Arial"/>
                <a:cs typeface="Arial"/>
              </a:rPr>
              <a:t>t</a:t>
            </a:r>
            <a:r>
              <a:rPr sz="1750" b="1" spc="5" dirty="0" err="1">
                <a:latin typeface="Arial"/>
                <a:cs typeface="Arial"/>
              </a:rPr>
              <a:t>ili</a:t>
            </a:r>
            <a:r>
              <a:rPr sz="1750" b="1" spc="-5" dirty="0" err="1">
                <a:latin typeface="Arial"/>
                <a:cs typeface="Arial"/>
              </a:rPr>
              <a:t>z</a:t>
            </a:r>
            <a:r>
              <a:rPr sz="1750" b="1" spc="-15" dirty="0" err="1">
                <a:latin typeface="Arial"/>
                <a:cs typeface="Arial"/>
              </a:rPr>
              <a:t>ad</a:t>
            </a:r>
            <a:r>
              <a:rPr sz="1750" b="1" spc="-5" dirty="0" err="1">
                <a:latin typeface="Arial"/>
                <a:cs typeface="Arial"/>
              </a:rPr>
              <a:t>as</a:t>
            </a:r>
            <a:r>
              <a:rPr sz="1750" b="1" spc="-8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e</a:t>
            </a:r>
            <a:r>
              <a:rPr sz="1750" b="1" spc="-25" dirty="0">
                <a:latin typeface="Arial"/>
                <a:cs typeface="Arial"/>
              </a:rPr>
              <a:t> </a:t>
            </a:r>
            <a:r>
              <a:rPr sz="1750" b="1" spc="-55" dirty="0" err="1">
                <a:latin typeface="Arial"/>
                <a:cs typeface="Arial"/>
              </a:rPr>
              <a:t>A</a:t>
            </a:r>
            <a:r>
              <a:rPr sz="1750" b="1" dirty="0" err="1">
                <a:latin typeface="Arial"/>
                <a:cs typeface="Arial"/>
              </a:rPr>
              <a:t>rt</a:t>
            </a:r>
            <a:r>
              <a:rPr sz="1750" b="1" spc="-5" dirty="0" err="1">
                <a:latin typeface="Arial"/>
                <a:cs typeface="Arial"/>
              </a:rPr>
              <a:t>efat</a:t>
            </a:r>
            <a:r>
              <a:rPr sz="1750" b="1" spc="-15" dirty="0" err="1">
                <a:latin typeface="Arial"/>
                <a:cs typeface="Arial"/>
              </a:rPr>
              <a:t>o</a:t>
            </a:r>
            <a:r>
              <a:rPr sz="1750" b="1" spc="-5" dirty="0" err="1">
                <a:latin typeface="Arial"/>
                <a:cs typeface="Arial"/>
              </a:rPr>
              <a:t>s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3275" y="13040234"/>
            <a:ext cx="4624070" cy="23948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56285" algn="l"/>
              </a:tabLst>
            </a:pPr>
            <a:r>
              <a:rPr lang="pt-BR" sz="1400" dirty="0"/>
              <a:t>Para a atualização dos dashboards com os dados capturados, foi utilizada a biblioteca </a:t>
            </a:r>
            <a:r>
              <a:rPr lang="pt-BR" sz="1400" b="1" dirty="0"/>
              <a:t>Web-</a:t>
            </a:r>
            <a:r>
              <a:rPr lang="pt-BR" sz="1400" b="1" dirty="0" err="1"/>
              <a:t>Dat</a:t>
            </a:r>
            <a:r>
              <a:rPr lang="pt-BR" sz="1400" b="1" dirty="0"/>
              <a:t>-</a:t>
            </a:r>
            <a:r>
              <a:rPr lang="pt-BR" sz="1400" b="1" dirty="0" err="1"/>
              <a:t>Viz</a:t>
            </a:r>
            <a:r>
              <a:rPr lang="pt-BR" sz="1400" dirty="0"/>
              <a:t>, que também integrou as informações dos usuários com suas respectivas empresas e dashboards. O armazenamento e gerenciamento dos dados coletados pelos sensores, bem como das informações cadastradas pelos clientes, foram realizados no </a:t>
            </a:r>
            <a:r>
              <a:rPr lang="pt-BR" sz="1400" b="1" dirty="0"/>
              <a:t>MySQL Server</a:t>
            </a:r>
            <a:r>
              <a:rPr lang="pt-BR" sz="1400" dirty="0"/>
              <a:t>, garantindo confiabilidade e acessibilidade.</a:t>
            </a:r>
            <a:endParaRPr lang="pt-BR" sz="1400" dirty="0"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56285" algn="l"/>
              </a:tabLst>
            </a:pPr>
            <a:r>
              <a:rPr lang="pt-BR" sz="1400" b="1" i="1" dirty="0"/>
              <a:t>Trello</a:t>
            </a:r>
            <a:br>
              <a:rPr lang="pt-BR" sz="1400" dirty="0"/>
            </a:br>
            <a:r>
              <a:rPr lang="pt-BR" sz="1400" dirty="0"/>
              <a:t>Foi utilizado o </a:t>
            </a:r>
            <a:r>
              <a:rPr lang="pt-BR" sz="1400" b="1" dirty="0"/>
              <a:t>método </a:t>
            </a:r>
            <a:r>
              <a:rPr lang="pt-BR" sz="1400" b="1" dirty="0" err="1"/>
              <a:t>Kanban</a:t>
            </a:r>
            <a:r>
              <a:rPr lang="pt-BR" sz="1400" dirty="0"/>
              <a:t>, uma abordagem ágil para visualização e gerenciamento do fluxo de trabalho, com o </a:t>
            </a:r>
            <a:r>
              <a:rPr lang="pt-BR" sz="1400" b="1" dirty="0"/>
              <a:t>Trello</a:t>
            </a:r>
            <a:r>
              <a:rPr lang="pt-BR" sz="1400" dirty="0"/>
              <a:t> auxiliando na organização e implementação dessa metodologia.</a:t>
            </a:r>
            <a:endParaRPr lang="pt-BR" sz="1600" dirty="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77648" y="1527205"/>
            <a:ext cx="9040737" cy="1502976"/>
          </a:xfrm>
          <a:prstGeom prst="rect">
            <a:avLst/>
          </a:prstGeom>
        </p:spPr>
        <p:txBody>
          <a:bodyPr vert="horz" wrap="square" lIns="0" tIns="165100" rIns="0" bIns="0" rtlCol="0" anchor="t">
            <a:spAutoFit/>
          </a:bodyPr>
          <a:lstStyle/>
          <a:p>
            <a:pPr marR="682625" algn="ctr">
              <a:spcBef>
                <a:spcPts val="1300"/>
              </a:spcBef>
            </a:pPr>
            <a:r>
              <a:rPr lang="pt-BR" sz="2600" spc="-7" baseline="-9523" dirty="0">
                <a:solidFill>
                  <a:srgbClr val="756F6F"/>
                </a:solidFill>
                <a:latin typeface="Arial MT"/>
                <a:cs typeface="Arial MT"/>
              </a:rPr>
              <a:t>Bhreno </a:t>
            </a:r>
            <a:r>
              <a:rPr lang="pt-BR" sz="2600" spc="-7" baseline="-9523" dirty="0" err="1">
                <a:solidFill>
                  <a:srgbClr val="756F6F"/>
                </a:solidFill>
                <a:latin typeface="Arial MT"/>
                <a:cs typeface="Arial MT"/>
              </a:rPr>
              <a:t>Venditti</a:t>
            </a:r>
            <a:r>
              <a:rPr lang="pt-BR" sz="2600" spc="-7" baseline="-9523" dirty="0">
                <a:solidFill>
                  <a:srgbClr val="756F6F"/>
                </a:solidFill>
                <a:latin typeface="Arial MT"/>
                <a:cs typeface="Arial MT"/>
              </a:rPr>
              <a:t>,</a:t>
            </a:r>
            <a:r>
              <a:rPr lang="pt-BR" sz="2600" spc="-52" baseline="-9523" dirty="0">
                <a:solidFill>
                  <a:srgbClr val="756F6F"/>
                </a:solidFill>
                <a:latin typeface="Arial MT"/>
                <a:cs typeface="Arial MT"/>
              </a:rPr>
              <a:t> Erik Cecílio</a:t>
            </a:r>
            <a:r>
              <a:rPr lang="pt-BR" sz="2600" spc="-7" baseline="-9523" dirty="0">
                <a:solidFill>
                  <a:srgbClr val="756F6F"/>
                </a:solidFill>
                <a:latin typeface="Arial MT"/>
                <a:cs typeface="Arial MT"/>
              </a:rPr>
              <a:t>,</a:t>
            </a:r>
            <a:r>
              <a:rPr lang="pt-BR" sz="2600" spc="-44" baseline="-9523" dirty="0">
                <a:solidFill>
                  <a:srgbClr val="756F6F"/>
                </a:solidFill>
                <a:latin typeface="Arial MT"/>
                <a:cs typeface="Arial MT"/>
              </a:rPr>
              <a:t> Tiago Bezerril, Kaio Kenuy, Viviane dos Santos</a:t>
            </a:r>
            <a:endParaRPr lang="pt-PT" sz="600" spc="-5" dirty="0">
              <a:solidFill>
                <a:srgbClr val="FF0000"/>
              </a:solidFill>
              <a:latin typeface="Arial MT"/>
              <a:cs typeface="Arial MT"/>
            </a:endParaRPr>
          </a:p>
          <a:p>
            <a:pPr marR="663575" algn="ctr">
              <a:lnSpc>
                <a:spcPct val="100000"/>
              </a:lnSpc>
              <a:spcBef>
                <a:spcPts val="855"/>
              </a:spcBef>
            </a:pPr>
            <a:r>
              <a:rPr lang="pt-BR" sz="1800" b="1" spc="7" baseline="-4629" dirty="0">
                <a:solidFill>
                  <a:srgbClr val="756F6F"/>
                </a:solidFill>
                <a:latin typeface="Arial"/>
                <a:cs typeface="Arial"/>
              </a:rPr>
              <a:t>Orientador</a:t>
            </a:r>
            <a:r>
              <a:rPr sz="1800" b="1" spc="7" baseline="-4629" dirty="0">
                <a:solidFill>
                  <a:srgbClr val="756F6F"/>
                </a:solidFill>
                <a:latin typeface="Arial"/>
                <a:cs typeface="Arial"/>
              </a:rPr>
              <a:t>:</a:t>
            </a:r>
            <a:r>
              <a:rPr sz="1800" b="1" spc="-37" baseline="-4629" dirty="0">
                <a:solidFill>
                  <a:srgbClr val="756F6F"/>
                </a:solidFill>
                <a:latin typeface="Arial"/>
                <a:cs typeface="Arial"/>
              </a:rPr>
              <a:t> </a:t>
            </a:r>
            <a:r>
              <a:rPr sz="1800" b="1" spc="7" baseline="-4629" dirty="0">
                <a:solidFill>
                  <a:srgbClr val="756F6F"/>
                </a:solidFill>
                <a:latin typeface="Arial"/>
                <a:cs typeface="Arial"/>
              </a:rPr>
              <a:t>Professor</a:t>
            </a:r>
            <a:r>
              <a:rPr sz="1800" b="1" spc="-82" baseline="-4629" dirty="0">
                <a:solidFill>
                  <a:srgbClr val="756F6F"/>
                </a:solidFill>
                <a:latin typeface="Arial"/>
                <a:cs typeface="Arial"/>
              </a:rPr>
              <a:t> </a:t>
            </a:r>
            <a:r>
              <a:rPr lang="pt-BR" sz="1800" b="1" spc="15" baseline="-4629" dirty="0">
                <a:solidFill>
                  <a:srgbClr val="756F6F"/>
                </a:solidFill>
                <a:latin typeface="Arial"/>
                <a:cs typeface="Arial"/>
              </a:rPr>
              <a:t>Claudio</a:t>
            </a:r>
            <a:r>
              <a:rPr sz="1800" b="1" spc="-15" baseline="-4629" dirty="0">
                <a:solidFill>
                  <a:srgbClr val="756F6F"/>
                </a:solidFill>
                <a:latin typeface="Arial"/>
                <a:cs typeface="Arial"/>
              </a:rPr>
              <a:t> </a:t>
            </a:r>
            <a:r>
              <a:rPr lang="pt-BR" b="1" baseline="-4629" dirty="0" err="1">
                <a:solidFill>
                  <a:srgbClr val="756F6F"/>
                </a:solidFill>
                <a:latin typeface="Arial"/>
                <a:cs typeface="Arial"/>
              </a:rPr>
              <a:t>Frizzarini</a:t>
            </a:r>
            <a:endParaRPr lang="pt-BR" sz="1200" dirty="0">
              <a:solidFill>
                <a:srgbClr val="000000"/>
              </a:solidFill>
              <a:latin typeface="Arial"/>
              <a:cs typeface="Arial"/>
            </a:endParaRPr>
          </a:p>
          <a:p>
            <a:pPr marR="663575" algn="ctr">
              <a:lnSpc>
                <a:spcPct val="100000"/>
              </a:lnSpc>
              <a:spcBef>
                <a:spcPts val="855"/>
              </a:spcBef>
            </a:pPr>
            <a:r>
              <a:rPr lang="pt-BR" sz="1200" b="1" spc="5" dirty="0" err="1">
                <a:solidFill>
                  <a:srgbClr val="756F6F"/>
                </a:solidFill>
                <a:latin typeface="Arial"/>
                <a:cs typeface="Arial"/>
              </a:rPr>
              <a:t>Co-Orientador</a:t>
            </a:r>
            <a:r>
              <a:rPr sz="1200" b="1" spc="5" dirty="0">
                <a:solidFill>
                  <a:srgbClr val="756F6F"/>
                </a:solidFill>
                <a:latin typeface="Arial"/>
                <a:cs typeface="Arial"/>
              </a:rPr>
              <a:t>:</a:t>
            </a:r>
            <a:r>
              <a:rPr sz="1200" b="1" spc="-30" dirty="0">
                <a:solidFill>
                  <a:srgbClr val="756F6F"/>
                </a:solidFill>
                <a:latin typeface="Arial"/>
                <a:cs typeface="Arial"/>
              </a:rPr>
              <a:t> </a:t>
            </a:r>
            <a:r>
              <a:rPr lang="pt-BR" sz="1200" b="1" spc="5" dirty="0">
                <a:solidFill>
                  <a:srgbClr val="756F6F"/>
                </a:solidFill>
                <a:latin typeface="Arial"/>
                <a:cs typeface="Arial"/>
              </a:rPr>
              <a:t>Professora</a:t>
            </a:r>
            <a:r>
              <a:rPr sz="1200" b="1" spc="-50" dirty="0">
                <a:solidFill>
                  <a:srgbClr val="756F6F"/>
                </a:solidFill>
                <a:latin typeface="Arial"/>
                <a:cs typeface="Arial"/>
              </a:rPr>
              <a:t> </a:t>
            </a:r>
            <a:r>
              <a:rPr lang="pt-BR" sz="1200" b="1" spc="5" dirty="0">
                <a:solidFill>
                  <a:srgbClr val="756F6F"/>
                </a:solidFill>
                <a:latin typeface="Arial"/>
                <a:cs typeface="Arial"/>
              </a:rPr>
              <a:t>Julia</a:t>
            </a:r>
            <a:r>
              <a:rPr sz="1200" b="1" spc="-45" dirty="0">
                <a:solidFill>
                  <a:srgbClr val="756F6F"/>
                </a:solidFill>
                <a:latin typeface="Arial"/>
                <a:cs typeface="Arial"/>
              </a:rPr>
              <a:t> </a:t>
            </a:r>
            <a:r>
              <a:rPr lang="pt-BR" sz="1200" b="1" dirty="0">
                <a:solidFill>
                  <a:srgbClr val="756F6F"/>
                </a:solidFill>
                <a:latin typeface="Arial"/>
                <a:cs typeface="Arial"/>
              </a:rPr>
              <a:t>Lima</a:t>
            </a:r>
            <a:endParaRPr lang="pt-BR" sz="12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25"/>
              </a:spcBef>
            </a:pPr>
            <a:r>
              <a:rPr lang="pt-BR" sz="1000" spc="-5" dirty="0">
                <a:solidFill>
                  <a:srgbClr val="756F6F"/>
                </a:solidFill>
                <a:latin typeface="Arial MT"/>
                <a:cs typeface="Arial MT"/>
              </a:rPr>
              <a:t>Alunos</a:t>
            </a:r>
            <a:r>
              <a:rPr sz="1000" spc="114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5" dirty="0">
                <a:solidFill>
                  <a:srgbClr val="756F6F"/>
                </a:solidFill>
                <a:latin typeface="Arial MT"/>
                <a:cs typeface="Arial MT"/>
              </a:rPr>
              <a:t>do</a:t>
            </a:r>
            <a:r>
              <a:rPr sz="1000" spc="25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lang="pt-BR" sz="1000" spc="10" dirty="0">
                <a:solidFill>
                  <a:srgbClr val="756F6F"/>
                </a:solidFill>
                <a:latin typeface="Arial MT"/>
                <a:cs typeface="Arial MT"/>
              </a:rPr>
              <a:t>Curso</a:t>
            </a:r>
            <a:r>
              <a:rPr sz="1000" spc="6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5" dirty="0">
                <a:solidFill>
                  <a:srgbClr val="756F6F"/>
                </a:solidFill>
                <a:latin typeface="Arial MT"/>
                <a:cs typeface="Arial MT"/>
              </a:rPr>
              <a:t>de</a:t>
            </a:r>
            <a:r>
              <a:rPr sz="1000" spc="25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lang="pt-BR" sz="1000" dirty="0">
                <a:solidFill>
                  <a:srgbClr val="756F6F"/>
                </a:solidFill>
                <a:latin typeface="Arial MT"/>
                <a:cs typeface="Arial MT"/>
              </a:rPr>
              <a:t>Tecnologia</a:t>
            </a:r>
            <a:r>
              <a:rPr sz="1000" spc="155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lang="pt-BR" sz="1000" spc="-5" dirty="0">
                <a:solidFill>
                  <a:srgbClr val="756F6F"/>
                </a:solidFill>
                <a:latin typeface="Arial MT"/>
                <a:cs typeface="Arial MT"/>
              </a:rPr>
              <a:t>em</a:t>
            </a:r>
            <a:r>
              <a:rPr sz="1000" spc="55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lang="pt-BR" sz="1000" dirty="0">
                <a:solidFill>
                  <a:srgbClr val="756F6F"/>
                </a:solidFill>
                <a:latin typeface="Arial MT"/>
                <a:cs typeface="Arial MT"/>
              </a:rPr>
              <a:t>Análise</a:t>
            </a:r>
            <a:r>
              <a:rPr sz="1000" spc="12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15" dirty="0">
                <a:solidFill>
                  <a:srgbClr val="756F6F"/>
                </a:solidFill>
                <a:latin typeface="Arial MT"/>
                <a:cs typeface="Arial MT"/>
              </a:rPr>
              <a:t>e</a:t>
            </a:r>
            <a:r>
              <a:rPr sz="1000" spc="3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lang="pt-BR" sz="1000" spc="5" dirty="0">
                <a:solidFill>
                  <a:srgbClr val="756F6F"/>
                </a:solidFill>
                <a:latin typeface="Arial MT"/>
                <a:cs typeface="Arial MT"/>
              </a:rPr>
              <a:t>Desenvolvimento</a:t>
            </a:r>
            <a:r>
              <a:rPr sz="1000" spc="15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5" dirty="0">
                <a:solidFill>
                  <a:srgbClr val="756F6F"/>
                </a:solidFill>
                <a:latin typeface="Arial MT"/>
                <a:cs typeface="Arial MT"/>
              </a:rPr>
              <a:t>de</a:t>
            </a:r>
            <a:r>
              <a:rPr sz="1000" spc="3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56F6F"/>
                </a:solidFill>
                <a:latin typeface="Arial MT"/>
                <a:cs typeface="Arial MT"/>
              </a:rPr>
              <a:t>Sistemas</a:t>
            </a:r>
            <a:r>
              <a:rPr sz="1000" spc="229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15" dirty="0">
                <a:solidFill>
                  <a:srgbClr val="756F6F"/>
                </a:solidFill>
                <a:latin typeface="Arial MT"/>
                <a:cs typeface="Arial MT"/>
              </a:rPr>
              <a:t>–</a:t>
            </a:r>
            <a:r>
              <a:rPr sz="100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lang="pt-BR" sz="1000" spc="5" dirty="0">
                <a:solidFill>
                  <a:srgbClr val="756F6F"/>
                </a:solidFill>
                <a:latin typeface="Arial MT"/>
                <a:cs typeface="Arial MT"/>
              </a:rPr>
              <a:t>1</a:t>
            </a:r>
            <a:r>
              <a:rPr sz="1000" spc="5" dirty="0">
                <a:solidFill>
                  <a:srgbClr val="756F6F"/>
                </a:solidFill>
                <a:latin typeface="Arial MT"/>
                <a:cs typeface="Arial MT"/>
              </a:rPr>
              <a:t>º</a:t>
            </a:r>
            <a:r>
              <a:rPr sz="1000" spc="35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dirty="0" err="1">
                <a:solidFill>
                  <a:srgbClr val="756F6F"/>
                </a:solidFill>
                <a:latin typeface="Arial MT"/>
                <a:cs typeface="Arial MT"/>
              </a:rPr>
              <a:t>Semestre</a:t>
            </a:r>
            <a:r>
              <a:rPr sz="1000" spc="12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lang="pt-BR" sz="1000" dirty="0">
                <a:solidFill>
                  <a:srgbClr val="756F6F"/>
                </a:solidFill>
                <a:latin typeface="Arial MT"/>
                <a:cs typeface="Arial MT"/>
              </a:rPr>
              <a:t>Integral</a:t>
            </a:r>
            <a:r>
              <a:rPr sz="1000" spc="13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15" dirty="0">
                <a:solidFill>
                  <a:srgbClr val="756F6F"/>
                </a:solidFill>
                <a:latin typeface="Arial MT"/>
                <a:cs typeface="Arial MT"/>
              </a:rPr>
              <a:t>–</a:t>
            </a:r>
            <a:r>
              <a:rPr sz="1000" spc="3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lang="pt-BR" sz="1000" dirty="0" err="1">
                <a:solidFill>
                  <a:srgbClr val="756F6F"/>
                </a:solidFill>
                <a:latin typeface="Arial MT"/>
                <a:cs typeface="Arial MT"/>
              </a:rPr>
              <a:t>SPTech</a:t>
            </a:r>
            <a:r>
              <a:rPr lang="pt-BR" sz="100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lang="pt-BR" sz="1000" dirty="0" err="1">
                <a:solidFill>
                  <a:srgbClr val="756F6F"/>
                </a:solidFill>
                <a:latin typeface="Arial MT"/>
                <a:cs typeface="Arial MT"/>
              </a:rPr>
              <a:t>School</a:t>
            </a:r>
            <a:r>
              <a:rPr sz="1000" spc="155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15" dirty="0">
                <a:solidFill>
                  <a:srgbClr val="756F6F"/>
                </a:solidFill>
                <a:latin typeface="Arial MT"/>
                <a:cs typeface="Arial MT"/>
              </a:rPr>
              <a:t>–</a:t>
            </a:r>
            <a:r>
              <a:rPr sz="1000" spc="-5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756F6F"/>
                </a:solidFill>
                <a:latin typeface="Arial MT"/>
                <a:cs typeface="Arial MT"/>
              </a:rPr>
              <a:t>São</a:t>
            </a:r>
            <a:r>
              <a:rPr sz="1000" spc="9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56F6F"/>
                </a:solidFill>
                <a:latin typeface="Arial MT"/>
                <a:cs typeface="Arial MT"/>
              </a:rPr>
              <a:t>Paulo</a:t>
            </a:r>
            <a:r>
              <a:rPr sz="1000" spc="125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15" dirty="0">
                <a:solidFill>
                  <a:srgbClr val="756F6F"/>
                </a:solidFill>
                <a:latin typeface="Arial MT"/>
                <a:cs typeface="Arial MT"/>
              </a:rPr>
              <a:t>–</a:t>
            </a:r>
            <a:r>
              <a:rPr sz="100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lang="pt-BR" sz="1000" spc="15" dirty="0">
                <a:solidFill>
                  <a:srgbClr val="756F6F"/>
                </a:solidFill>
                <a:latin typeface="Arial MT"/>
                <a:cs typeface="Arial MT"/>
              </a:rPr>
              <a:t>SP</a:t>
            </a:r>
            <a:endParaRPr sz="900" baseline="18518" dirty="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88345" y="9949150"/>
            <a:ext cx="62865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15">
                <a:solidFill>
                  <a:srgbClr val="44536A"/>
                </a:solidFill>
                <a:latin typeface="Arial MT"/>
                <a:cs typeface="Arial MT"/>
              </a:rPr>
              <a:t>8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72344" y="8727596"/>
            <a:ext cx="4623435" cy="281487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spc="-10" dirty="0" err="1">
                <a:latin typeface="Arial"/>
                <a:cs typeface="Arial"/>
              </a:rPr>
              <a:t>Resultado</a:t>
            </a:r>
            <a:endParaRPr lang="pt-PT" sz="850" spc="5" dirty="0">
              <a:solidFill>
                <a:srgbClr val="FF0000"/>
              </a:solidFill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947126" y="9729062"/>
            <a:ext cx="4034154" cy="2814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1750" b="1" spc="-5" dirty="0">
                <a:latin typeface="Arial"/>
                <a:cs typeface="Arial"/>
              </a:rPr>
              <a:t>Referências</a:t>
            </a:r>
            <a:r>
              <a:rPr sz="1750" b="1" spc="-95" dirty="0">
                <a:latin typeface="Arial"/>
                <a:cs typeface="Arial"/>
              </a:rPr>
              <a:t> </a:t>
            </a:r>
            <a:r>
              <a:rPr lang="pt-PT" sz="1750" b="1" spc="-5" dirty="0">
                <a:latin typeface="Arial"/>
                <a:cs typeface="Arial"/>
              </a:rPr>
              <a:t>bibliográficas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968913" y="10022814"/>
            <a:ext cx="4622800" cy="8064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095"/>
              </a:lnSpc>
              <a:spcBef>
                <a:spcPts val="95"/>
              </a:spcBef>
            </a:pPr>
            <a:r>
              <a:rPr sz="1750" b="1" spc="-5" dirty="0" err="1">
                <a:solidFill>
                  <a:srgbClr val="FF0000"/>
                </a:solidFill>
                <a:latin typeface="Arial"/>
                <a:cs typeface="Arial"/>
              </a:rPr>
              <a:t>Referências</a:t>
            </a:r>
            <a:r>
              <a:rPr sz="1750" b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50" b="1" spc="-10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175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50" b="1" spc="-5" dirty="0" err="1">
                <a:solidFill>
                  <a:srgbClr val="FF0000"/>
                </a:solidFill>
                <a:latin typeface="Arial"/>
                <a:cs typeface="Arial"/>
              </a:rPr>
              <a:t>livros</a:t>
            </a:r>
            <a:r>
              <a:rPr lang="pt-BR" sz="1750" b="1" spc="-5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endParaRPr sz="1750" dirty="0">
              <a:latin typeface="Arial"/>
              <a:cs typeface="Arial"/>
            </a:endParaRPr>
          </a:p>
          <a:p>
            <a:pPr marL="12700" marR="5080">
              <a:lnSpc>
                <a:spcPts val="2060"/>
              </a:lnSpc>
              <a:spcBef>
                <a:spcPts val="95"/>
              </a:spcBef>
              <a:tabLst>
                <a:tab pos="930275" algn="l"/>
                <a:tab pos="1266825" algn="l"/>
                <a:tab pos="1614805" algn="l"/>
                <a:tab pos="3359150" algn="l"/>
                <a:tab pos="4352290" algn="l"/>
              </a:tabLst>
            </a:pPr>
            <a:r>
              <a:rPr sz="1400" spc="5" dirty="0">
                <a:latin typeface="Arial MT"/>
                <a:cs typeface="Arial MT"/>
              </a:rPr>
              <a:t>[</a:t>
            </a:r>
            <a:r>
              <a:rPr sz="1400" spc="-10" dirty="0">
                <a:latin typeface="Arial MT"/>
                <a:cs typeface="Arial MT"/>
              </a:rPr>
              <a:t>1</a:t>
            </a:r>
            <a:r>
              <a:rPr sz="1400" spc="-5" dirty="0">
                <a:latin typeface="Arial MT"/>
                <a:cs typeface="Arial MT"/>
              </a:rPr>
              <a:t>]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 G</a:t>
            </a:r>
            <a:r>
              <a:rPr sz="1400" spc="-25" dirty="0">
                <a:latin typeface="Arial MT"/>
                <a:cs typeface="Arial MT"/>
              </a:rPr>
              <a:t>I</a:t>
            </a:r>
            <a:r>
              <a:rPr sz="1400" spc="-5" dirty="0">
                <a:latin typeface="Arial MT"/>
                <a:cs typeface="Arial MT"/>
              </a:rPr>
              <a:t>L,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20" dirty="0">
                <a:latin typeface="Arial MT"/>
                <a:cs typeface="Arial MT"/>
              </a:rPr>
              <a:t>A</a:t>
            </a:r>
            <a:r>
              <a:rPr sz="1400" spc="-5" dirty="0">
                <a:latin typeface="Arial MT"/>
                <a:cs typeface="Arial MT"/>
              </a:rPr>
              <a:t>.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20" dirty="0">
                <a:latin typeface="Arial MT"/>
                <a:cs typeface="Arial MT"/>
              </a:rPr>
              <a:t>C</a:t>
            </a:r>
            <a:r>
              <a:rPr sz="1400" spc="-5" dirty="0">
                <a:latin typeface="Arial MT"/>
                <a:cs typeface="Arial MT"/>
              </a:rPr>
              <a:t>.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b="1" spc="-20" dirty="0">
                <a:latin typeface="Arial"/>
                <a:cs typeface="Arial"/>
              </a:rPr>
              <a:t>C</a:t>
            </a:r>
            <a:r>
              <a:rPr sz="1400" b="1" spc="-45" dirty="0">
                <a:latin typeface="Arial"/>
                <a:cs typeface="Arial"/>
              </a:rPr>
              <a:t>o</a:t>
            </a:r>
            <a:r>
              <a:rPr sz="1400" b="1" spc="-5" dirty="0">
                <a:latin typeface="Arial"/>
                <a:cs typeface="Arial"/>
              </a:rPr>
              <a:t>mo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 </a:t>
            </a:r>
            <a:r>
              <a:rPr sz="1400" b="1" spc="-5" dirty="0" err="1">
                <a:latin typeface="Arial"/>
                <a:cs typeface="Arial"/>
              </a:rPr>
              <a:t>e</a:t>
            </a:r>
            <a:r>
              <a:rPr sz="1400" b="1" dirty="0" err="1">
                <a:latin typeface="Arial"/>
                <a:cs typeface="Arial"/>
              </a:rPr>
              <a:t>l</a:t>
            </a:r>
            <a:r>
              <a:rPr sz="1400" b="1" spc="-5" dirty="0" err="1">
                <a:latin typeface="Arial"/>
                <a:cs typeface="Arial"/>
              </a:rPr>
              <a:t>a</a:t>
            </a:r>
            <a:r>
              <a:rPr sz="1400" b="1" spc="-50" dirty="0" err="1">
                <a:latin typeface="Arial"/>
                <a:cs typeface="Arial"/>
              </a:rPr>
              <a:t>b</a:t>
            </a:r>
            <a:r>
              <a:rPr sz="1400" b="1" spc="-15" dirty="0" err="1">
                <a:latin typeface="Arial"/>
                <a:cs typeface="Arial"/>
              </a:rPr>
              <a:t>o</a:t>
            </a:r>
            <a:r>
              <a:rPr sz="1400" b="1" dirty="0" err="1">
                <a:latin typeface="Arial"/>
                <a:cs typeface="Arial"/>
              </a:rPr>
              <a:t>r</a:t>
            </a:r>
            <a:r>
              <a:rPr sz="1400" b="1" spc="-5" dirty="0" err="1">
                <a:latin typeface="Arial"/>
                <a:cs typeface="Arial"/>
              </a:rPr>
              <a:t>ar</a:t>
            </a:r>
            <a:r>
              <a:rPr sz="1400" b="1" dirty="0">
                <a:latin typeface="Arial"/>
                <a:cs typeface="Arial"/>
              </a:rPr>
              <a:t>	</a:t>
            </a:r>
            <a:r>
              <a:rPr sz="1400" b="1" spc="-15" dirty="0" err="1">
                <a:latin typeface="Arial"/>
                <a:cs typeface="Arial"/>
              </a:rPr>
              <a:t>p</a:t>
            </a:r>
            <a:r>
              <a:rPr sz="1400" b="1" spc="-30" dirty="0" err="1">
                <a:latin typeface="Arial"/>
                <a:cs typeface="Arial"/>
              </a:rPr>
              <a:t>r</a:t>
            </a:r>
            <a:r>
              <a:rPr sz="1400" b="1" spc="-15" dirty="0" err="1">
                <a:latin typeface="Arial"/>
                <a:cs typeface="Arial"/>
              </a:rPr>
              <a:t>o</a:t>
            </a:r>
            <a:r>
              <a:rPr sz="1400" b="1" spc="-25" dirty="0" err="1">
                <a:latin typeface="Arial"/>
                <a:cs typeface="Arial"/>
              </a:rPr>
              <a:t>j</a:t>
            </a:r>
            <a:r>
              <a:rPr sz="1400" b="1" spc="-5" dirty="0" err="1">
                <a:latin typeface="Arial"/>
                <a:cs typeface="Arial"/>
              </a:rPr>
              <a:t>e</a:t>
            </a:r>
            <a:r>
              <a:rPr sz="1400" b="1" spc="-30" dirty="0" err="1">
                <a:latin typeface="Arial"/>
                <a:cs typeface="Arial"/>
              </a:rPr>
              <a:t>t</a:t>
            </a:r>
            <a:r>
              <a:rPr sz="1400" b="1" spc="-15" dirty="0" err="1">
                <a:latin typeface="Arial"/>
                <a:cs typeface="Arial"/>
              </a:rPr>
              <a:t>o</a:t>
            </a:r>
            <a:r>
              <a:rPr sz="1400" b="1" spc="-5" dirty="0" err="1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	</a:t>
            </a:r>
            <a:r>
              <a:rPr sz="1400" b="1" spc="-15" dirty="0">
                <a:latin typeface="Arial"/>
                <a:cs typeface="Arial"/>
              </a:rPr>
              <a:t>de  </a:t>
            </a:r>
            <a:r>
              <a:rPr sz="1400" b="1" spc="-10" dirty="0" err="1">
                <a:latin typeface="Arial"/>
                <a:cs typeface="Arial"/>
              </a:rPr>
              <a:t>pesquisa</a:t>
            </a:r>
            <a:r>
              <a:rPr sz="1400" spc="-10" dirty="0">
                <a:latin typeface="Arial MT"/>
                <a:cs typeface="Arial MT"/>
              </a:rPr>
              <a:t>.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2.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ed. São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Paulo: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Atlas,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1991.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972542" y="10892484"/>
            <a:ext cx="4620895" cy="2814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080"/>
              </a:lnSpc>
            </a:pPr>
            <a:r>
              <a:rPr lang="pt-PT" sz="1750" b="1" spc="-5" dirty="0">
                <a:solidFill>
                  <a:srgbClr val="FF0000"/>
                </a:solidFill>
                <a:latin typeface="Arial"/>
                <a:cs typeface="Arial"/>
              </a:rPr>
              <a:t>Referências</a:t>
            </a:r>
            <a:r>
              <a:rPr sz="1750"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50" b="1" spc="-10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175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50" b="1" dirty="0">
                <a:solidFill>
                  <a:srgbClr val="FF0000"/>
                </a:solidFill>
                <a:latin typeface="Arial"/>
                <a:cs typeface="Arial"/>
              </a:rPr>
              <a:t>material</a:t>
            </a:r>
            <a:r>
              <a:rPr sz="175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50" b="1" spc="-10" dirty="0">
                <a:solidFill>
                  <a:srgbClr val="FF0000"/>
                </a:solidFill>
                <a:latin typeface="Arial"/>
                <a:cs typeface="Arial"/>
              </a:rPr>
              <a:t>da</a:t>
            </a:r>
            <a:r>
              <a:rPr sz="175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FF0000"/>
                </a:solidFill>
                <a:latin typeface="Arial"/>
                <a:cs typeface="Arial"/>
              </a:rPr>
              <a:t>Internet: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018378" y="11212132"/>
            <a:ext cx="4624070" cy="498059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fontAlgn="base"/>
            <a:r>
              <a:rPr lang="pt-BR" sz="1400" spc="5" dirty="0">
                <a:latin typeface="Arial MT"/>
                <a:cs typeface="Arial MT"/>
              </a:rPr>
              <a:t>[</a:t>
            </a:r>
            <a:r>
              <a:rPr lang="pt-BR" sz="1400" spc="-10" dirty="0">
                <a:latin typeface="Arial MT"/>
                <a:cs typeface="Arial MT"/>
              </a:rPr>
              <a:t>2</a:t>
            </a:r>
            <a:r>
              <a:rPr lang="pt-BR" sz="1400" spc="-5" dirty="0">
                <a:latin typeface="Arial MT"/>
                <a:cs typeface="Arial MT"/>
              </a:rPr>
              <a:t>]</a:t>
            </a:r>
            <a:r>
              <a:rPr lang="pt-BR" sz="1400" b="1" spc="-20" dirty="0">
                <a:latin typeface="Arial"/>
                <a:cs typeface="Arial"/>
              </a:rPr>
              <a:t>S</a:t>
            </a:r>
            <a:r>
              <a:rPr lang="pt-BR" sz="1400" b="1" spc="-5" dirty="0">
                <a:latin typeface="Arial"/>
                <a:cs typeface="Arial"/>
              </a:rPr>
              <a:t>e</a:t>
            </a:r>
            <a:r>
              <a:rPr lang="pt-BR" sz="1400" b="1" spc="-15" dirty="0">
                <a:latin typeface="Arial"/>
                <a:cs typeface="Arial"/>
              </a:rPr>
              <a:t>c</a:t>
            </a:r>
            <a:r>
              <a:rPr lang="pt-BR" sz="1400" b="1" dirty="0">
                <a:latin typeface="Arial"/>
                <a:cs typeface="Arial"/>
              </a:rPr>
              <a:t>r</a:t>
            </a:r>
            <a:r>
              <a:rPr lang="pt-BR" sz="1400" b="1" spc="-40" dirty="0">
                <a:latin typeface="Arial"/>
                <a:cs typeface="Arial"/>
              </a:rPr>
              <a:t>e</a:t>
            </a:r>
            <a:r>
              <a:rPr lang="pt-BR" sz="1400" b="1" dirty="0">
                <a:latin typeface="Arial"/>
                <a:cs typeface="Arial"/>
              </a:rPr>
              <a:t>t</a:t>
            </a:r>
            <a:r>
              <a:rPr lang="pt-BR" sz="1400" b="1" spc="-5" dirty="0">
                <a:latin typeface="Arial"/>
                <a:cs typeface="Arial"/>
              </a:rPr>
              <a:t>a</a:t>
            </a:r>
            <a:r>
              <a:rPr lang="pt-BR" sz="1400" b="1" spc="-35" dirty="0">
                <a:latin typeface="Arial"/>
                <a:cs typeface="Arial"/>
              </a:rPr>
              <a:t>r</a:t>
            </a:r>
            <a:r>
              <a:rPr lang="pt-BR" sz="1400" b="1" spc="-25" dirty="0">
                <a:latin typeface="Arial"/>
                <a:cs typeface="Arial"/>
              </a:rPr>
              <a:t>i</a:t>
            </a:r>
            <a:r>
              <a:rPr lang="pt-BR" sz="1400" b="1" spc="-5" dirty="0">
                <a:latin typeface="Arial"/>
                <a:cs typeface="Arial"/>
              </a:rPr>
              <a:t>a </a:t>
            </a:r>
            <a:r>
              <a:rPr lang="pt-BR" sz="1400" b="1" spc="-15" dirty="0">
                <a:latin typeface="Arial"/>
                <a:cs typeface="Arial"/>
              </a:rPr>
              <a:t>do </a:t>
            </a:r>
            <a:r>
              <a:rPr lang="pt-PT" sz="1400" b="1" spc="-5" dirty="0">
                <a:latin typeface="Arial"/>
                <a:cs typeface="Arial"/>
              </a:rPr>
              <a:t>Meio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lang="pt-PT" sz="1400" b="1" spc="-20" dirty="0">
                <a:latin typeface="Arial"/>
                <a:cs typeface="Arial"/>
              </a:rPr>
              <a:t>Ambiente</a:t>
            </a:r>
            <a:r>
              <a:rPr sz="1400" spc="-20" dirty="0">
                <a:latin typeface="Arial MT"/>
                <a:cs typeface="Arial MT"/>
              </a:rPr>
              <a:t>.</a:t>
            </a:r>
            <a:r>
              <a:rPr sz="1400" spc="-15" dirty="0">
                <a:latin typeface="Arial MT"/>
                <a:cs typeface="Arial MT"/>
              </a:rPr>
              <a:t> </a:t>
            </a:r>
            <a:endParaRPr lang="pt-BR" sz="1400" spc="-15" dirty="0">
              <a:latin typeface="Arial MT"/>
              <a:cs typeface="Arial MT"/>
            </a:endParaRPr>
          </a:p>
          <a:p>
            <a:pPr fontAlgn="base"/>
            <a:r>
              <a:rPr lang="pt-BR" sz="1400" spc="-5" dirty="0">
                <a:latin typeface="Arial MT"/>
              </a:rPr>
              <a:t>Fundacentro debate cinco anos da nova NR 20</a:t>
            </a:r>
            <a:br>
              <a:rPr lang="pt-BR" sz="1400" dirty="0"/>
            </a:br>
            <a:r>
              <a:rPr sz="1400" spc="-10" dirty="0">
                <a:latin typeface="Arial MT"/>
                <a:cs typeface="Arial MT"/>
              </a:rPr>
              <a:t>.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v.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1.</a:t>
            </a:r>
            <a:r>
              <a:rPr sz="1400" spc="-10" dirty="0">
                <a:latin typeface="Arial MT"/>
                <a:cs typeface="Arial MT"/>
              </a:rPr>
              <a:t> </a:t>
            </a:r>
            <a:endParaRPr lang="pt-BR" sz="1400" spc="-10" dirty="0">
              <a:latin typeface="Arial MT"/>
              <a:cs typeface="Arial MT"/>
            </a:endParaRPr>
          </a:p>
          <a:p>
            <a:pPr marL="12700" marR="5080" algn="just">
              <a:lnSpc>
                <a:spcPct val="98900"/>
              </a:lnSpc>
              <a:spcBef>
                <a:spcPts val="114"/>
              </a:spcBef>
            </a:pPr>
            <a:r>
              <a:rPr lang="pt-PT" sz="1400" spc="-5" dirty="0">
                <a:latin typeface="Arial MT"/>
                <a:cs typeface="Arial MT"/>
              </a:rPr>
              <a:t>Disponível</a:t>
            </a:r>
            <a:r>
              <a:rPr sz="1400" spc="-95" dirty="0">
                <a:latin typeface="Arial MT"/>
                <a:cs typeface="Arial MT"/>
              </a:rPr>
              <a:t> </a:t>
            </a:r>
            <a:r>
              <a:rPr lang="pt-PT" sz="1400" spc="-5" dirty="0">
                <a:latin typeface="Arial MT"/>
                <a:cs typeface="Arial MT"/>
              </a:rPr>
              <a:t>em</a:t>
            </a:r>
            <a:r>
              <a:rPr sz="1400" spc="-5" dirty="0">
                <a:latin typeface="Arial MT"/>
                <a:cs typeface="Arial MT"/>
              </a:rPr>
              <a:t>:</a:t>
            </a:r>
            <a:endParaRPr sz="1400" dirty="0">
              <a:latin typeface="Arial MT"/>
              <a:cs typeface="Arial MT"/>
            </a:endParaRPr>
          </a:p>
          <a:p>
            <a:pPr marL="12700" marR="24765" algn="just">
              <a:lnSpc>
                <a:spcPts val="2090"/>
              </a:lnSpc>
              <a:spcBef>
                <a:spcPts val="35"/>
              </a:spcBef>
            </a:pPr>
            <a:r>
              <a:rPr lang="pt-BR" sz="1400" spc="-15" dirty="0">
                <a:latin typeface="Arial MT"/>
                <a:cs typeface="Arial MT"/>
              </a:rPr>
              <a:t>https://www.gov.br/fundacentro/pt-br/comunicacao/noticias/noticias/2017/8/fundacentro-debate-cinco-anos-da-nova-nr-20</a:t>
            </a:r>
            <a:r>
              <a:rPr lang="pt-PT" sz="1400" spc="-10" dirty="0">
                <a:latin typeface="Arial MT"/>
                <a:cs typeface="Arial MT"/>
              </a:rPr>
              <a:t>Acesso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lang="pt-PT" sz="1400" spc="-5" dirty="0">
                <a:latin typeface="Arial MT"/>
                <a:cs typeface="Arial MT"/>
              </a:rPr>
              <a:t>em</a:t>
            </a:r>
            <a:r>
              <a:rPr sz="1400" spc="-5" dirty="0">
                <a:latin typeface="Arial MT"/>
                <a:cs typeface="Arial MT"/>
              </a:rPr>
              <a:t>: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8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mar.1999.</a:t>
            </a:r>
            <a:endParaRPr lang="pt-BR" sz="1400" spc="-5" dirty="0">
              <a:latin typeface="Arial MT"/>
              <a:cs typeface="Arial MT"/>
            </a:endParaRPr>
          </a:p>
          <a:p>
            <a:pPr marL="12700" marR="24765" algn="just">
              <a:lnSpc>
                <a:spcPts val="2090"/>
              </a:lnSpc>
              <a:spcBef>
                <a:spcPts val="35"/>
              </a:spcBef>
            </a:pPr>
            <a:r>
              <a:rPr lang="pt-BR" sz="1400" b="1" i="1" spc="-5" dirty="0">
                <a:latin typeface="Arial MT"/>
                <a:cs typeface="Arial MT"/>
              </a:rPr>
              <a:t>Cozinhas Industriais: Riscos e Prevenção de Acidentes </a:t>
            </a:r>
          </a:p>
          <a:p>
            <a:pPr marL="12700" marR="24765" algn="just">
              <a:lnSpc>
                <a:spcPts val="2090"/>
              </a:lnSpc>
              <a:spcBef>
                <a:spcPts val="35"/>
              </a:spcBef>
            </a:pPr>
            <a:r>
              <a:rPr lang="pt-PT" sz="1400" spc="-5" dirty="0">
                <a:latin typeface="Arial MT"/>
                <a:cs typeface="Arial MT"/>
              </a:rPr>
              <a:t>Disponível</a:t>
            </a:r>
            <a:r>
              <a:rPr lang="pt-PT" sz="1400" spc="-95" dirty="0">
                <a:latin typeface="Arial MT"/>
                <a:cs typeface="Arial MT"/>
              </a:rPr>
              <a:t> </a:t>
            </a:r>
            <a:r>
              <a:rPr lang="pt-PT" sz="1400" spc="-5" dirty="0">
                <a:latin typeface="Arial MT"/>
                <a:cs typeface="Arial MT"/>
              </a:rPr>
              <a:t>em:</a:t>
            </a:r>
            <a:endParaRPr lang="pt-BR" sz="1400" b="1" i="1" spc="-5" dirty="0">
              <a:latin typeface="Arial MT"/>
              <a:cs typeface="Arial MT"/>
            </a:endParaRPr>
          </a:p>
          <a:p>
            <a:pPr marL="12700" marR="24765" algn="just">
              <a:lnSpc>
                <a:spcPts val="2090"/>
              </a:lnSpc>
              <a:spcBef>
                <a:spcPts val="35"/>
              </a:spcBef>
            </a:pPr>
            <a:r>
              <a:rPr lang="pt-BR" sz="1400" spc="-15" dirty="0">
                <a:latin typeface="Arial MT"/>
              </a:rPr>
              <a:t>https://www.institutosc.com.br/web/blog/cozinhas-industriais-riscos-e-prevencao-de-acidentes?srsltid=AfmBOopR03VQr4HbIyBCeYjt_1-yXFcW8u_-PKu1qHjBWNFYwZxE1ZBn</a:t>
            </a:r>
          </a:p>
          <a:p>
            <a:pPr algn="ctr">
              <a:lnSpc>
                <a:spcPts val="2250"/>
              </a:lnSpc>
            </a:pPr>
            <a:r>
              <a:rPr lang="pt-BR" sz="1600" b="1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Cozinhas Industriais: Riscos e Prevenção de Acidentes</a:t>
            </a:r>
            <a:br>
              <a:rPr lang="pt-BR" sz="1600" b="1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</a:br>
            <a:endParaRPr lang="pt-BR" sz="1600" b="1" i="0" dirty="0">
              <a:solidFill>
                <a:srgbClr val="FFFFFF"/>
              </a:solidFill>
              <a:effectLst/>
              <a:latin typeface="Open Sans" panose="020B0606030504020204" pitchFamily="34" charset="0"/>
            </a:endParaRPr>
          </a:p>
          <a:p>
            <a:br>
              <a:rPr lang="pt-BR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sz="1750" dirty="0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663881" y="8594841"/>
            <a:ext cx="1762125" cy="2569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 indent="-257810" algn="ctr">
              <a:lnSpc>
                <a:spcPct val="103800"/>
              </a:lnSpc>
              <a:spcBef>
                <a:spcPts val="95"/>
              </a:spcBef>
            </a:pPr>
            <a:r>
              <a:rPr sz="750" spc="15" dirty="0">
                <a:latin typeface="Arial MT"/>
                <a:cs typeface="Arial MT"/>
              </a:rPr>
              <a:t>1</a:t>
            </a:r>
            <a:r>
              <a:rPr sz="750" spc="10" dirty="0">
                <a:latin typeface="Arial MT"/>
                <a:cs typeface="Arial MT"/>
              </a:rPr>
              <a:t>.3</a:t>
            </a:r>
            <a:r>
              <a:rPr sz="750" spc="15" dirty="0">
                <a:latin typeface="Arial MT"/>
                <a:cs typeface="Arial MT"/>
              </a:rPr>
              <a:t> –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lang="pt-BR" sz="750" spc="20" dirty="0">
                <a:latin typeface="Arial MT"/>
                <a:cs typeface="Arial MT"/>
              </a:rPr>
              <a:t>Modelagem</a:t>
            </a:r>
            <a:r>
              <a:rPr sz="750" spc="-55" dirty="0">
                <a:latin typeface="Arial MT"/>
                <a:cs typeface="Arial MT"/>
              </a:rPr>
              <a:t> </a:t>
            </a:r>
            <a:r>
              <a:rPr lang="pt-BR" sz="750" spc="20" dirty="0">
                <a:latin typeface="Arial MT"/>
                <a:cs typeface="Arial MT"/>
              </a:rPr>
              <a:t>DER </a:t>
            </a:r>
          </a:p>
          <a:p>
            <a:pPr marL="269875" marR="5080" indent="-257810" algn="ctr">
              <a:lnSpc>
                <a:spcPct val="103800"/>
              </a:lnSpc>
              <a:spcBef>
                <a:spcPts val="95"/>
              </a:spcBef>
            </a:pPr>
            <a:r>
              <a:rPr lang="pt-BR" sz="750" spc="20" dirty="0">
                <a:latin typeface="Arial MT"/>
                <a:cs typeface="Arial MT"/>
              </a:rPr>
              <a:t>Banco de Dados </a:t>
            </a:r>
            <a:r>
              <a:rPr lang="pt-BR" sz="750" spc="20" dirty="0" err="1">
                <a:latin typeface="Arial MT"/>
                <a:cs typeface="Arial MT"/>
              </a:rPr>
              <a:t>MySql</a:t>
            </a:r>
            <a:endParaRPr lang="pt-BR" sz="750" spc="15" dirty="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413039" y="5785435"/>
            <a:ext cx="1999846" cy="1241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250" marR="5080" indent="-210185">
              <a:lnSpc>
                <a:spcPct val="103800"/>
              </a:lnSpc>
              <a:spcBef>
                <a:spcPts val="95"/>
              </a:spcBef>
            </a:pPr>
            <a:r>
              <a:rPr lang="pt-BR" sz="750" spc="15" dirty="0">
                <a:latin typeface="Arial MT"/>
                <a:cs typeface="Arial MT"/>
              </a:rPr>
              <a:t>Site Institucional </a:t>
            </a:r>
            <a:r>
              <a:rPr lang="pt-BR" sz="750" spc="15" dirty="0" err="1">
                <a:latin typeface="Arial MT"/>
                <a:cs typeface="Arial MT"/>
              </a:rPr>
              <a:t>SafeWare</a:t>
            </a:r>
            <a:endParaRPr lang="pt-BR" sz="750" spc="10" dirty="0">
              <a:latin typeface="Arial MT"/>
              <a:cs typeface="Arial M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477188" y="19761347"/>
            <a:ext cx="2251710" cy="262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984" marR="5080" indent="-502920">
              <a:lnSpc>
                <a:spcPct val="103800"/>
              </a:lnSpc>
              <a:spcBef>
                <a:spcPts val="95"/>
              </a:spcBef>
            </a:pPr>
            <a:r>
              <a:rPr sz="750" spc="10">
                <a:latin typeface="Arial MT"/>
                <a:cs typeface="Arial MT"/>
              </a:rPr>
              <a:t>1.1</a:t>
            </a:r>
            <a:r>
              <a:rPr sz="750" spc="15">
                <a:latin typeface="Arial MT"/>
                <a:cs typeface="Arial MT"/>
              </a:rPr>
              <a:t> –</a:t>
            </a:r>
            <a:r>
              <a:rPr sz="750" spc="10">
                <a:latin typeface="Arial MT"/>
                <a:cs typeface="Arial MT"/>
              </a:rPr>
              <a:t> </a:t>
            </a:r>
            <a:r>
              <a:rPr sz="750" spc="15">
                <a:latin typeface="Arial MT"/>
                <a:cs typeface="Arial MT"/>
              </a:rPr>
              <a:t>Diagrama</a:t>
            </a:r>
            <a:r>
              <a:rPr sz="750" spc="-55">
                <a:latin typeface="Arial MT"/>
                <a:cs typeface="Arial MT"/>
              </a:rPr>
              <a:t> </a:t>
            </a:r>
            <a:r>
              <a:rPr sz="750" spc="15">
                <a:latin typeface="Arial MT"/>
                <a:cs typeface="Arial MT"/>
              </a:rPr>
              <a:t>de</a:t>
            </a:r>
            <a:r>
              <a:rPr sz="750" spc="10">
                <a:latin typeface="Arial MT"/>
                <a:cs typeface="Arial MT"/>
              </a:rPr>
              <a:t> </a:t>
            </a:r>
            <a:r>
              <a:rPr sz="750" spc="15">
                <a:latin typeface="Arial MT"/>
                <a:cs typeface="Arial MT"/>
              </a:rPr>
              <a:t>Caso</a:t>
            </a:r>
            <a:r>
              <a:rPr sz="750" spc="-20">
                <a:latin typeface="Arial MT"/>
                <a:cs typeface="Arial MT"/>
              </a:rPr>
              <a:t> </a:t>
            </a:r>
            <a:r>
              <a:rPr sz="750" spc="15">
                <a:latin typeface="Arial MT"/>
                <a:cs typeface="Arial MT"/>
              </a:rPr>
              <a:t>de</a:t>
            </a:r>
            <a:r>
              <a:rPr sz="750" spc="10">
                <a:latin typeface="Arial MT"/>
                <a:cs typeface="Arial MT"/>
              </a:rPr>
              <a:t> </a:t>
            </a:r>
            <a:r>
              <a:rPr sz="750" spc="20">
                <a:latin typeface="Arial MT"/>
                <a:cs typeface="Arial MT"/>
              </a:rPr>
              <a:t>Uso</a:t>
            </a:r>
            <a:r>
              <a:rPr sz="750" spc="-20">
                <a:latin typeface="Arial MT"/>
                <a:cs typeface="Arial MT"/>
              </a:rPr>
              <a:t> </a:t>
            </a:r>
            <a:r>
              <a:rPr sz="750" spc="15">
                <a:latin typeface="Arial MT"/>
                <a:cs typeface="Arial MT"/>
              </a:rPr>
              <a:t>do</a:t>
            </a:r>
            <a:r>
              <a:rPr sz="750" spc="10">
                <a:latin typeface="Arial MT"/>
                <a:cs typeface="Arial MT"/>
              </a:rPr>
              <a:t> </a:t>
            </a:r>
            <a:r>
              <a:rPr sz="750" spc="20">
                <a:latin typeface="Arial MT"/>
                <a:cs typeface="Arial MT"/>
              </a:rPr>
              <a:t>Sistema</a:t>
            </a:r>
            <a:r>
              <a:rPr sz="750" spc="-85">
                <a:latin typeface="Arial MT"/>
                <a:cs typeface="Arial MT"/>
              </a:rPr>
              <a:t> </a:t>
            </a:r>
            <a:r>
              <a:rPr sz="750" spc="10">
                <a:latin typeface="Arial MT"/>
                <a:cs typeface="Arial MT"/>
              </a:rPr>
              <a:t>XPTO </a:t>
            </a:r>
            <a:r>
              <a:rPr sz="750" spc="-195">
                <a:latin typeface="Arial MT"/>
                <a:cs typeface="Arial MT"/>
              </a:rPr>
              <a:t> </a:t>
            </a:r>
            <a:r>
              <a:rPr sz="750" spc="10">
                <a:latin typeface="Arial MT"/>
                <a:cs typeface="Arial MT"/>
              </a:rPr>
              <a:t>Fonte:</a:t>
            </a:r>
            <a:r>
              <a:rPr sz="750" spc="5">
                <a:latin typeface="Arial MT"/>
                <a:cs typeface="Arial MT"/>
              </a:rPr>
              <a:t> </a:t>
            </a:r>
            <a:r>
              <a:rPr sz="750" spc="10">
                <a:latin typeface="Arial MT"/>
                <a:cs typeface="Arial MT"/>
              </a:rPr>
              <a:t>Elaborada</a:t>
            </a:r>
            <a:r>
              <a:rPr sz="750" spc="-20">
                <a:latin typeface="Arial MT"/>
                <a:cs typeface="Arial MT"/>
              </a:rPr>
              <a:t> </a:t>
            </a:r>
            <a:r>
              <a:rPr sz="750" spc="15">
                <a:latin typeface="Arial MT"/>
                <a:cs typeface="Arial MT"/>
              </a:rPr>
              <a:t>pelo</a:t>
            </a:r>
            <a:r>
              <a:rPr sz="750" spc="-20">
                <a:latin typeface="Arial MT"/>
                <a:cs typeface="Arial MT"/>
              </a:rPr>
              <a:t> </a:t>
            </a:r>
            <a:r>
              <a:rPr sz="750" spc="10">
                <a:latin typeface="Arial MT"/>
                <a:cs typeface="Arial MT"/>
              </a:rPr>
              <a:t>autor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0496155" y="18281326"/>
            <a:ext cx="2917755" cy="1241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250" marR="5080" indent="-210185">
              <a:lnSpc>
                <a:spcPct val="103800"/>
              </a:lnSpc>
              <a:spcBef>
                <a:spcPts val="95"/>
              </a:spcBef>
            </a:pPr>
            <a:r>
              <a:rPr lang="pt-BR" sz="750" dirty="0">
                <a:latin typeface="Arial MT"/>
                <a:cs typeface="Arial MT"/>
              </a:rPr>
              <a:t>Arduino acoplado sensor MQ2 e conectado ao computador local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1731825" y="5782552"/>
            <a:ext cx="2828925" cy="1241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3910" marR="5080" indent="-791845">
              <a:lnSpc>
                <a:spcPct val="103800"/>
              </a:lnSpc>
              <a:spcBef>
                <a:spcPts val="95"/>
              </a:spcBef>
            </a:pPr>
            <a:r>
              <a:rPr lang="pt-BR" sz="750" spc="10" dirty="0">
                <a:latin typeface="Arial MT"/>
                <a:cs typeface="Arial MT"/>
              </a:rPr>
              <a:t>Diagrama de Solução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179054" y="19438797"/>
            <a:ext cx="2417445" cy="262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9245" marR="5080" indent="-297180">
              <a:lnSpc>
                <a:spcPct val="103800"/>
              </a:lnSpc>
              <a:spcBef>
                <a:spcPts val="95"/>
              </a:spcBef>
            </a:pPr>
            <a:r>
              <a:rPr sz="750" spc="10">
                <a:latin typeface="Arial MT"/>
                <a:cs typeface="Arial MT"/>
              </a:rPr>
              <a:t>1.7</a:t>
            </a:r>
            <a:r>
              <a:rPr sz="750" spc="15">
                <a:latin typeface="Arial MT"/>
                <a:cs typeface="Arial MT"/>
              </a:rPr>
              <a:t> –</a:t>
            </a:r>
            <a:r>
              <a:rPr sz="750" spc="10">
                <a:latin typeface="Arial MT"/>
                <a:cs typeface="Arial MT"/>
              </a:rPr>
              <a:t> Gráfico</a:t>
            </a:r>
            <a:r>
              <a:rPr sz="750" spc="-20">
                <a:latin typeface="Arial MT"/>
                <a:cs typeface="Arial MT"/>
              </a:rPr>
              <a:t> </a:t>
            </a:r>
            <a:r>
              <a:rPr sz="750" spc="15">
                <a:latin typeface="Arial MT"/>
                <a:cs typeface="Arial MT"/>
              </a:rPr>
              <a:t>de</a:t>
            </a:r>
            <a:r>
              <a:rPr sz="750" spc="10">
                <a:latin typeface="Arial MT"/>
                <a:cs typeface="Arial MT"/>
              </a:rPr>
              <a:t> percentual</a:t>
            </a:r>
            <a:r>
              <a:rPr sz="750" spc="-35">
                <a:latin typeface="Arial MT"/>
                <a:cs typeface="Arial MT"/>
              </a:rPr>
              <a:t> </a:t>
            </a:r>
            <a:r>
              <a:rPr sz="750" spc="15">
                <a:latin typeface="Arial MT"/>
                <a:cs typeface="Arial MT"/>
              </a:rPr>
              <a:t>da</a:t>
            </a:r>
            <a:r>
              <a:rPr sz="750" spc="10">
                <a:latin typeface="Arial MT"/>
                <a:cs typeface="Arial MT"/>
              </a:rPr>
              <a:t> </a:t>
            </a:r>
            <a:r>
              <a:rPr sz="750" spc="15">
                <a:latin typeface="Arial MT"/>
                <a:cs typeface="Arial MT"/>
              </a:rPr>
              <a:t>satisfação</a:t>
            </a:r>
            <a:r>
              <a:rPr sz="750" spc="-55">
                <a:latin typeface="Arial MT"/>
                <a:cs typeface="Arial MT"/>
              </a:rPr>
              <a:t> </a:t>
            </a:r>
            <a:r>
              <a:rPr sz="750" spc="15">
                <a:latin typeface="Arial MT"/>
                <a:cs typeface="Arial MT"/>
              </a:rPr>
              <a:t>dos</a:t>
            </a:r>
            <a:r>
              <a:rPr sz="750" spc="-10">
                <a:latin typeface="Arial MT"/>
                <a:cs typeface="Arial MT"/>
              </a:rPr>
              <a:t> </a:t>
            </a:r>
            <a:r>
              <a:rPr sz="750" spc="10">
                <a:latin typeface="Arial MT"/>
                <a:cs typeface="Arial MT"/>
              </a:rPr>
              <a:t>usuários </a:t>
            </a:r>
            <a:r>
              <a:rPr sz="750" spc="-190">
                <a:latin typeface="Arial MT"/>
                <a:cs typeface="Arial MT"/>
              </a:rPr>
              <a:t> </a:t>
            </a:r>
            <a:r>
              <a:rPr sz="750" spc="10">
                <a:latin typeface="Arial MT"/>
                <a:cs typeface="Arial MT"/>
              </a:rPr>
              <a:t>Fonte: Guia </a:t>
            </a:r>
            <a:r>
              <a:rPr sz="750" spc="15">
                <a:latin typeface="Arial MT"/>
                <a:cs typeface="Arial MT"/>
              </a:rPr>
              <a:t>de</a:t>
            </a:r>
            <a:r>
              <a:rPr sz="750" spc="-20">
                <a:latin typeface="Arial MT"/>
                <a:cs typeface="Arial MT"/>
              </a:rPr>
              <a:t> </a:t>
            </a:r>
            <a:r>
              <a:rPr sz="750">
                <a:latin typeface="Arial MT"/>
                <a:cs typeface="Arial MT"/>
              </a:rPr>
              <a:t>valor</a:t>
            </a:r>
            <a:r>
              <a:rPr sz="750" spc="30">
                <a:latin typeface="Arial MT"/>
                <a:cs typeface="Arial MT"/>
              </a:rPr>
              <a:t> </a:t>
            </a:r>
            <a:r>
              <a:rPr sz="750" spc="10">
                <a:latin typeface="Arial MT"/>
                <a:cs typeface="Arial MT"/>
              </a:rPr>
              <a:t>adaptado</a:t>
            </a:r>
            <a:r>
              <a:rPr sz="750" spc="-20">
                <a:latin typeface="Arial MT"/>
                <a:cs typeface="Arial MT"/>
              </a:rPr>
              <a:t> </a:t>
            </a:r>
            <a:r>
              <a:rPr sz="750" spc="15">
                <a:latin typeface="Arial MT"/>
                <a:cs typeface="Arial MT"/>
              </a:rPr>
              <a:t>pelo</a:t>
            </a:r>
            <a:r>
              <a:rPr sz="750" spc="10">
                <a:latin typeface="Arial MT"/>
                <a:cs typeface="Arial MT"/>
              </a:rPr>
              <a:t> autor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091873" y="19944103"/>
            <a:ext cx="906144" cy="130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50" spc="15">
                <a:latin typeface="Arial MT"/>
                <a:cs typeface="Arial MT"/>
              </a:rPr>
              <a:t>São</a:t>
            </a:r>
            <a:r>
              <a:rPr sz="650" spc="-5">
                <a:latin typeface="Arial MT"/>
                <a:cs typeface="Arial MT"/>
              </a:rPr>
              <a:t> </a:t>
            </a:r>
            <a:r>
              <a:rPr sz="650" spc="5">
                <a:latin typeface="Arial MT"/>
                <a:cs typeface="Arial MT"/>
              </a:rPr>
              <a:t>Paulo,</a:t>
            </a:r>
            <a:r>
              <a:rPr sz="650" spc="20">
                <a:latin typeface="Arial MT"/>
                <a:cs typeface="Arial MT"/>
              </a:rPr>
              <a:t> </a:t>
            </a:r>
            <a:r>
              <a:rPr sz="650" spc="10">
                <a:latin typeface="Arial MT"/>
                <a:cs typeface="Arial MT"/>
              </a:rPr>
              <a:t>30/03/2022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75" name="Rectangle 1">
            <a:extLst>
              <a:ext uri="{FF2B5EF4-FFF2-40B4-BE49-F238E27FC236}">
                <a16:creationId xmlns:a16="http://schemas.microsoft.com/office/drawing/2014/main" id="{C9F1857B-DC79-D5F3-0540-DB2998FED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8336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77" name="Imagem 76">
            <a:extLst>
              <a:ext uri="{FF2B5EF4-FFF2-40B4-BE49-F238E27FC236}">
                <a16:creationId xmlns:a16="http://schemas.microsoft.com/office/drawing/2014/main" id="{0F2154D8-ABE1-E2B0-7694-41FB10D4C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376" y="5989950"/>
            <a:ext cx="4622800" cy="2574944"/>
          </a:xfrm>
          <a:prstGeom prst="rect">
            <a:avLst/>
          </a:prstGeom>
        </p:spPr>
      </p:pic>
      <p:pic>
        <p:nvPicPr>
          <p:cNvPr id="79" name="Imagem 78">
            <a:extLst>
              <a:ext uri="{FF2B5EF4-FFF2-40B4-BE49-F238E27FC236}">
                <a16:creationId xmlns:a16="http://schemas.microsoft.com/office/drawing/2014/main" id="{21ABDA18-32F7-E75D-47F5-1296812A4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4399" y="3702489"/>
            <a:ext cx="4606351" cy="1981477"/>
          </a:xfrm>
          <a:prstGeom prst="rect">
            <a:avLst/>
          </a:prstGeom>
        </p:spPr>
      </p:pic>
      <p:sp>
        <p:nvSpPr>
          <p:cNvPr id="80" name="object 15">
            <a:extLst>
              <a:ext uri="{FF2B5EF4-FFF2-40B4-BE49-F238E27FC236}">
                <a16:creationId xmlns:a16="http://schemas.microsoft.com/office/drawing/2014/main" id="{88EED8B0-9E80-B694-3C2C-D0244D088A8B}"/>
              </a:ext>
            </a:extLst>
          </p:cNvPr>
          <p:cNvSpPr txBox="1"/>
          <p:nvPr/>
        </p:nvSpPr>
        <p:spPr>
          <a:xfrm>
            <a:off x="176154" y="3750003"/>
            <a:ext cx="4623435" cy="675229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ts val="2090"/>
              </a:lnSpc>
              <a:spcBef>
                <a:spcPts val="70"/>
              </a:spcBef>
            </a:pPr>
            <a:r>
              <a:rPr lang="pt-BR" sz="1400" dirty="0"/>
              <a:t>     Cozinhas industriais são ambientes de alto risco que utilizam intensivamente GLP (gás liquefeito de petróleo) como principal combustível para equipamentos como fogões e fornos. De acordo com dados da Associação Brasileira de Gases (ABG), 60% dos acidentes envolvendo GLP em cozinhas resultam de vazamentos não detectados a tempo. Esses vazamentos podem provocar incêndios, explosões e asfixia, colocando em risco trabalhadores, clientes e instalações. Além disso, interrupções operacionais causadas por evacuações emergenciais devido a suspeitas de vazamento comprometem a produtividade e geram prejuízos financeiros significativos para empresas. </a:t>
            </a:r>
          </a:p>
          <a:p>
            <a:pPr marL="12700" marR="5080" algn="just">
              <a:lnSpc>
                <a:spcPts val="2090"/>
              </a:lnSpc>
              <a:spcBef>
                <a:spcPts val="70"/>
              </a:spcBef>
            </a:pPr>
            <a:r>
              <a:rPr lang="pt-BR" sz="1400" dirty="0"/>
              <a:t>O desenvolvimento de um sistema de monitoramento contínuo se justifica pela necessidade de reduzir os riscos associados ao uso de GLP, melhorar a segurança no trabalho e prevenir perdas financeiras. Estudos apontam que a adoção de tecnologias inteligentes de monitoramento reduz em até 80% os acidentes relacionados a vazamentos de gás, além de diminuir interrupções e promover um ambiente mais seguro e eficiente.</a:t>
            </a:r>
          </a:p>
          <a:p>
            <a:pPr marL="12700" marR="5080" algn="just">
              <a:lnSpc>
                <a:spcPts val="2090"/>
              </a:lnSpc>
              <a:spcBef>
                <a:spcPts val="70"/>
              </a:spcBef>
            </a:pPr>
            <a:r>
              <a:rPr lang="pt-BR" sz="1400" dirty="0"/>
              <a:t>Este projeto propõe a criação de um sistema inteligente de monitoramento contínuo, composto por sensores de detecção de gás integrados a um software que analisa os dados em tempo real. A solução inclui alertas automáticos para informar vazamentos e interface gráfica para visualização dos dados, garantindo que o ambiente seja monitorado 24 horas por dia.</a:t>
            </a:r>
            <a:endParaRPr sz="1600" dirty="0">
              <a:latin typeface="Arial MT"/>
              <a:cs typeface="Arial MT"/>
            </a:endParaRPr>
          </a:p>
        </p:txBody>
      </p:sp>
      <p:pic>
        <p:nvPicPr>
          <p:cNvPr id="4" name="Picture 864">
            <a:extLst>
              <a:ext uri="{FF2B5EF4-FFF2-40B4-BE49-F238E27FC236}">
                <a16:creationId xmlns:a16="http://schemas.microsoft.com/office/drawing/2014/main" id="{BCCD5D54-1082-C909-BE3E-51A49372E62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606177" y="13790568"/>
            <a:ext cx="3877531" cy="260415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2A35BA0-3962-FC13-52B8-DE574028D2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563" y="15534939"/>
            <a:ext cx="4622800" cy="2604159"/>
          </a:xfrm>
          <a:prstGeom prst="rect">
            <a:avLst/>
          </a:prstGeom>
        </p:spPr>
      </p:pic>
      <p:sp>
        <p:nvSpPr>
          <p:cNvPr id="10" name="object 14">
            <a:extLst>
              <a:ext uri="{FF2B5EF4-FFF2-40B4-BE49-F238E27FC236}">
                <a16:creationId xmlns:a16="http://schemas.microsoft.com/office/drawing/2014/main" id="{0D671232-BB68-4111-680F-73DAA4DA9BB0}"/>
              </a:ext>
            </a:extLst>
          </p:cNvPr>
          <p:cNvSpPr txBox="1"/>
          <p:nvPr/>
        </p:nvSpPr>
        <p:spPr>
          <a:xfrm>
            <a:off x="5172344" y="9099954"/>
            <a:ext cx="4622800" cy="23820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pt-BR" sz="1400" dirty="0"/>
              <a:t>Os clientes acessam o sistema </a:t>
            </a:r>
            <a:r>
              <a:rPr lang="pt-BR" sz="1400" dirty="0" err="1"/>
              <a:t>SafeWare</a:t>
            </a:r>
            <a:r>
              <a:rPr lang="pt-BR" sz="1400" dirty="0"/>
              <a:t> para registrar informações essenciais, como CNPJ e dados do estabelecimento, armazenados em um servidor seguro na nuvem AWS. Após o cadastro, recebem equipamentos inteligentes acompanhados de manuais com instruções detalhadas.</a:t>
            </a:r>
          </a:p>
          <a:p>
            <a:r>
              <a:rPr lang="pt-BR" sz="1400" dirty="0"/>
              <a:t>O sistema atinge os objetivos principais: detectar vazamentos de GLP em tempo real e fornecer dados detalhados em dashboards intuitivos. Os alertas automáticos possibilitam ações rápidas, garantindo a segurança das operações e reduzindo interrupções.</a:t>
            </a:r>
          </a:p>
        </p:txBody>
      </p:sp>
      <p:sp>
        <p:nvSpPr>
          <p:cNvPr id="47" name="object 14">
            <a:extLst>
              <a:ext uri="{FF2B5EF4-FFF2-40B4-BE49-F238E27FC236}">
                <a16:creationId xmlns:a16="http://schemas.microsoft.com/office/drawing/2014/main" id="{7D643C84-143C-81E8-25B8-D798E71B57F7}"/>
              </a:ext>
            </a:extLst>
          </p:cNvPr>
          <p:cNvSpPr txBox="1"/>
          <p:nvPr/>
        </p:nvSpPr>
        <p:spPr>
          <a:xfrm>
            <a:off x="10012153" y="5951738"/>
            <a:ext cx="4622800" cy="34900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pt-BR" sz="1600" b="1" spc="-10" dirty="0">
                <a:latin typeface="Arial"/>
                <a:cs typeface="Arial"/>
              </a:rPr>
              <a:t>Conclusão</a:t>
            </a:r>
          </a:p>
          <a:p>
            <a:br>
              <a:rPr lang="pt-BR" sz="1500" dirty="0"/>
            </a:br>
            <a:r>
              <a:rPr lang="pt-BR" sz="1500" dirty="0"/>
              <a:t>O projeto cumpriu com sucesso sua proposta de criar um sistema inteligente de monitoramento contínuo, integrando tecnologia de ponta e interface amigável. A solução aumenta significativamente a segurança em cozinhas industriais, reduzindo riscos de acidentes e promovendo eficiência operacional.</a:t>
            </a:r>
          </a:p>
          <a:p>
            <a:r>
              <a:rPr lang="pt-BR" sz="1500" dirty="0"/>
              <a:t>A aplicação prática deste trabalho proporcionou à equipe um aprofundamento técnico em desenvolvimento de sistemas integrados e metodologias ágeis, consolidando conhecimentos em segurança industrial e tecnologia da informação. O impacto é claro: empresas agora têm à disposição uma ferramenta robusta para proteger vidas, reduzir custos e operar com confiança.</a:t>
            </a: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89AC9381-B7AF-DEDD-4A3D-756DE003C6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1034" y="3348637"/>
            <a:ext cx="4819704" cy="2403494"/>
          </a:xfrm>
          <a:prstGeom prst="rect">
            <a:avLst/>
          </a:prstGeom>
        </p:spPr>
      </p:pic>
      <p:pic>
        <p:nvPicPr>
          <p:cNvPr id="6" name="Imagem 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C61F4471-4C10-4D1E-B3CF-6A3F3DC0DC7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27" y="11498486"/>
            <a:ext cx="4807634" cy="2259517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3650913-D1BB-B809-9368-5F0A2E66553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376" y="16430837"/>
            <a:ext cx="4999085" cy="23421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fdc8751-6fef-42ec-b05c-835dd8c535b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11765F9AC0004AAF0A4CAAFDFAF16A" ma:contentTypeVersion="10" ma:contentTypeDescription="Create a new document." ma:contentTypeScope="" ma:versionID="bcae2934b4bb52a29727c5c4e3003653">
  <xsd:schema xmlns:xsd="http://www.w3.org/2001/XMLSchema" xmlns:xs="http://www.w3.org/2001/XMLSchema" xmlns:p="http://schemas.microsoft.com/office/2006/metadata/properties" xmlns:ns3="9fdc8751-6fef-42ec-b05c-835dd8c535b4" targetNamespace="http://schemas.microsoft.com/office/2006/metadata/properties" ma:root="true" ma:fieldsID="b22bb333f674c89839d5260146e7ffff" ns3:_="">
    <xsd:import namespace="9fdc8751-6fef-42ec-b05c-835dd8c535b4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dc8751-6fef-42ec-b05c-835dd8c535b4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805DBE-11A9-44B2-B1C9-8464BDD7F455}">
  <ds:schemaRefs>
    <ds:schemaRef ds:uri="http://schemas.microsoft.com/office/2006/metadata/properties"/>
    <ds:schemaRef ds:uri="http://purl.org/dc/elements/1.1/"/>
    <ds:schemaRef ds:uri="http://purl.org/dc/dcmitype/"/>
    <ds:schemaRef ds:uri="9fdc8751-6fef-42ec-b05c-835dd8c535b4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03AB621-7547-4540-908C-3B5F70969F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81F726-2838-40B3-A1D0-24E4FAD936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dc8751-6fef-42ec-b05c-835dd8c535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3326</TotalTime>
  <Words>833</Words>
  <Application>Microsoft Office PowerPoint</Application>
  <PresentationFormat>Personalizar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MT</vt:lpstr>
      <vt:lpstr>Calibri</vt:lpstr>
      <vt:lpstr>Open Sans</vt:lpstr>
      <vt:lpstr>Office Theme</vt:lpstr>
      <vt:lpstr>SafeWare  Monitoramento de Vazamento de Gás em Cozinhas Indústriais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(Ideia central do trabalho)</dc:title>
  <dc:creator>Prof</dc:creator>
  <cp:lastModifiedBy>ERIK CECILIO MENDONÇA .</cp:lastModifiedBy>
  <cp:revision>4</cp:revision>
  <dcterms:created xsi:type="dcterms:W3CDTF">2022-03-30T21:40:28Z</dcterms:created>
  <dcterms:modified xsi:type="dcterms:W3CDTF">2024-12-11T14:25:24Z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2022-03-30T00:00:00Z</vt:filetime>
  </property>
  <property fmtid="{D5CDD505-2E9C-101B-9397-08002B2CF9AE}" pid="3" name="LastSaved">
    <vt:filetime>2022-03-30T00:00:00Z</vt:filetime>
  </property>
  <property fmtid="{D5CDD505-2E9C-101B-9397-08002B2CF9AE}" pid="4" name="ContentTypeId">
    <vt:lpwstr>0x010100FD11765F9AC0004AAF0A4CAAFDFAF16A</vt:lpwstr>
  </property>
</Properties>
</file>