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21"/>
  </p:notesMasterIdLst>
  <p:sldIdLst>
    <p:sldId id="256" r:id="rId5"/>
    <p:sldId id="257" r:id="rId6"/>
    <p:sldId id="259" r:id="rId7"/>
    <p:sldId id="258" r:id="rId8"/>
    <p:sldId id="260" r:id="rId9"/>
    <p:sldId id="269" r:id="rId10"/>
    <p:sldId id="270" r:id="rId11"/>
    <p:sldId id="271" r:id="rId12"/>
    <p:sldId id="261" r:id="rId13"/>
    <p:sldId id="262" r:id="rId14"/>
    <p:sldId id="263" r:id="rId15"/>
    <p:sldId id="265" r:id="rId16"/>
    <p:sldId id="264" r:id="rId17"/>
    <p:sldId id="266" r:id="rId18"/>
    <p:sldId id="267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59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D70C7-4E8C-4886-A885-5C4875E9B61A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1BF60-D1CF-43CF-94A6-F80ED6A8E0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275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1BF60-D1CF-43CF-94A6-F80ED6A8E0B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952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1BF60-D1CF-43CF-94A6-F80ED6A8E0B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553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1BF60-D1CF-43CF-94A6-F80ED6A8E0B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53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1BF60-D1CF-43CF-94A6-F80ED6A8E0B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6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1BF60-D1CF-43CF-94A6-F80ED6A8E0B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76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1BF60-D1CF-43CF-94A6-F80ED6A8E0B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44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1BF60-D1CF-43CF-94A6-F80ED6A8E0B7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3354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1BF60-D1CF-43CF-94A6-F80ED6A8E0B7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180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96485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9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5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5742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2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1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1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660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24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6AF45-9946-49E9-8037-9EED0183D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362270"/>
            <a:ext cx="9601200" cy="2463281"/>
          </a:xfrm>
        </p:spPr>
        <p:txBody>
          <a:bodyPr/>
          <a:lstStyle/>
          <a:p>
            <a:r>
              <a:rPr lang="pt-PT" cap="none" dirty="0"/>
              <a:t>AEDA – Cartão Amigo Museus de Portugal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D7F830-5C48-4BC6-9E88-322BB3063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525" y="3956281"/>
            <a:ext cx="6454054" cy="1396770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Trabalho 1 – Realizado por:</a:t>
            </a:r>
          </a:p>
          <a:p>
            <a:r>
              <a:rPr lang="pt-PT" dirty="0"/>
              <a:t>João de Jesus Costa - up201806560</a:t>
            </a:r>
          </a:p>
          <a:p>
            <a:r>
              <a:rPr lang="pt-PT" dirty="0"/>
              <a:t>João Lucas Silva Martins – up201806436</a:t>
            </a:r>
          </a:p>
          <a:p>
            <a:r>
              <a:rPr lang="pt-PT" dirty="0"/>
              <a:t>Tiago Duarte da Silva – up201806516</a:t>
            </a:r>
          </a:p>
        </p:txBody>
      </p:sp>
    </p:spTree>
    <p:extLst>
      <p:ext uri="{BB962C8B-B14F-4D97-AF65-F5344CB8AC3E}">
        <p14:creationId xmlns:p14="http://schemas.microsoft.com/office/powerpoint/2010/main" val="55196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93D2017-962D-4243-BDE2-24A1BF97E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2527" y="744807"/>
            <a:ext cx="4169435" cy="5409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9D28E-2E2C-4C17-9F4D-BE51F9C75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EC311A-CD57-416B-822C-014AF78A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282987"/>
            <a:ext cx="9601200" cy="1485900"/>
          </a:xfrm>
        </p:spPr>
        <p:txBody>
          <a:bodyPr/>
          <a:lstStyle/>
          <a:p>
            <a:r>
              <a:rPr lang="pt-PT" dirty="0"/>
              <a:t>Tratamento de exceções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DD55DA-B18F-4B76-8C43-110289285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27" y="1124267"/>
            <a:ext cx="7822755" cy="5450746"/>
          </a:xfrm>
        </p:spPr>
        <p:txBody>
          <a:bodyPr>
            <a:normAutofit/>
          </a:bodyPr>
          <a:lstStyle/>
          <a:p>
            <a:pPr algn="just"/>
            <a:r>
              <a:rPr lang="pt-PT" dirty="0">
                <a:solidFill>
                  <a:schemeClr val="tx1"/>
                </a:solidFill>
              </a:rPr>
              <a:t>O grupo decidiu agrupar as exceções em 3 tipos:</a:t>
            </a:r>
          </a:p>
          <a:p>
            <a:pPr lvl="1" algn="just"/>
            <a:r>
              <a:rPr lang="pt-PT" i="0" dirty="0">
                <a:solidFill>
                  <a:schemeClr val="tx1"/>
                </a:solidFill>
              </a:rPr>
              <a:t>Exceções relativas a erros de </a:t>
            </a:r>
            <a:r>
              <a:rPr lang="pt-PT" dirty="0">
                <a:solidFill>
                  <a:schemeClr val="tx1"/>
                </a:solidFill>
              </a:rPr>
              <a:t>input</a:t>
            </a:r>
          </a:p>
          <a:p>
            <a:pPr lvl="1" algn="just"/>
            <a:r>
              <a:rPr lang="pt-PT" i="0" dirty="0">
                <a:solidFill>
                  <a:schemeClr val="tx1"/>
                </a:solidFill>
              </a:rPr>
              <a:t>Exceções da Rede de Museus: </a:t>
            </a:r>
            <a:r>
              <a:rPr lang="pt-PT" dirty="0">
                <a:solidFill>
                  <a:schemeClr val="tx1"/>
                </a:solidFill>
              </a:rPr>
              <a:t>thrown</a:t>
            </a:r>
            <a:r>
              <a:rPr lang="pt-PT" i="0" dirty="0">
                <a:solidFill>
                  <a:schemeClr val="tx1"/>
                </a:solidFill>
              </a:rPr>
              <a:t> quando são feitos pedidos inválidos à Rede</a:t>
            </a:r>
          </a:p>
          <a:p>
            <a:pPr lvl="1" algn="just"/>
            <a:r>
              <a:rPr lang="pt-PT" i="0" dirty="0">
                <a:solidFill>
                  <a:schemeClr val="tx1"/>
                </a:solidFill>
              </a:rPr>
              <a:t>Exceções relativas a Menus: usadas no controlo do fluxo da seleção de menus</a:t>
            </a:r>
          </a:p>
          <a:p>
            <a:pPr lvl="1" algn="just"/>
            <a:endParaRPr lang="pt-PT" dirty="0">
              <a:solidFill>
                <a:schemeClr val="tx1"/>
              </a:solidFill>
            </a:endParaRPr>
          </a:p>
          <a:p>
            <a:pPr algn="just"/>
            <a:r>
              <a:rPr lang="pt-PT" dirty="0">
                <a:solidFill>
                  <a:schemeClr val="tx1"/>
                </a:solidFill>
              </a:rPr>
              <a:t>Notas: </a:t>
            </a:r>
          </a:p>
          <a:p>
            <a:pPr lvl="1" algn="just"/>
            <a:r>
              <a:rPr lang="pt-PT" i="0" dirty="0"/>
              <a:t>Todos os métodos que envolvem a extração de informação do </a:t>
            </a:r>
            <a:r>
              <a:rPr lang="pt-PT" dirty="0"/>
              <a:t>std::cin </a:t>
            </a:r>
            <a:r>
              <a:rPr lang="pt-PT" i="0" dirty="0"/>
              <a:t>fazem o throw de exceções internamente, após a inserção de um valor considerado inválido, cujo </a:t>
            </a:r>
            <a:r>
              <a:rPr lang="pt-PT" dirty="0"/>
              <a:t>catch</a:t>
            </a:r>
            <a:r>
              <a:rPr lang="pt-PT" i="0" dirty="0"/>
              <a:t> coloca o </a:t>
            </a:r>
            <a:r>
              <a:rPr lang="pt-PT" dirty="0"/>
              <a:t>std::ios::failbit</a:t>
            </a:r>
            <a:r>
              <a:rPr lang="pt-PT" i="0" dirty="0"/>
              <a:t> a </a:t>
            </a:r>
            <a:r>
              <a:rPr lang="pt-PT" b="1" i="0" dirty="0"/>
              <a:t>1</a:t>
            </a:r>
            <a:endParaRPr lang="pt-PT" b="1" i="0" dirty="0">
              <a:solidFill>
                <a:schemeClr val="tx1"/>
              </a:solidFill>
            </a:endParaRPr>
          </a:p>
          <a:p>
            <a:pPr lvl="1" algn="just"/>
            <a:r>
              <a:rPr lang="pt-PT" i="0" dirty="0">
                <a:solidFill>
                  <a:schemeClr val="tx1"/>
                </a:solidFill>
              </a:rPr>
              <a:t>As interfaces apenas necessitam de avaliar o </a:t>
            </a:r>
            <a:r>
              <a:rPr lang="pt-PT" dirty="0">
                <a:solidFill>
                  <a:schemeClr val="tx1"/>
                </a:solidFill>
              </a:rPr>
              <a:t>std::ios::failbit</a:t>
            </a:r>
            <a:r>
              <a:rPr lang="pt-PT" i="0" dirty="0">
                <a:solidFill>
                  <a:schemeClr val="tx1"/>
                </a:solidFill>
              </a:rPr>
              <a:t> para saber se o </a:t>
            </a:r>
            <a:r>
              <a:rPr lang="pt-PT" dirty="0">
                <a:solidFill>
                  <a:schemeClr val="tx1"/>
                </a:solidFill>
              </a:rPr>
              <a:t>input</a:t>
            </a:r>
            <a:r>
              <a:rPr lang="pt-PT" i="0" dirty="0">
                <a:solidFill>
                  <a:schemeClr val="tx1"/>
                </a:solidFill>
              </a:rPr>
              <a:t> foi bem sucedido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236C5-196D-46C6-8C69-9EE7B7EE6D17}"/>
              </a:ext>
            </a:extLst>
          </p:cNvPr>
          <p:cNvSpPr txBox="1"/>
          <p:nvPr/>
        </p:nvSpPr>
        <p:spPr>
          <a:xfrm>
            <a:off x="8505485" y="6154100"/>
            <a:ext cx="349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/>
              <a:t>As exceções que definimos</a:t>
            </a:r>
          </a:p>
          <a:p>
            <a:pPr algn="r"/>
            <a:r>
              <a:rPr lang="pt-PT" sz="1400" dirty="0"/>
              <a:t> derivam todas da std::runtime_error</a:t>
            </a:r>
          </a:p>
        </p:txBody>
      </p:sp>
    </p:spTree>
    <p:extLst>
      <p:ext uri="{BB962C8B-B14F-4D97-AF65-F5344CB8AC3E}">
        <p14:creationId xmlns:p14="http://schemas.microsoft.com/office/powerpoint/2010/main" val="412796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C90F56-EC06-4FD4-8174-DE698CA5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DA70BA-5C71-40F7-9C82-1A46F6B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329560"/>
            <a:ext cx="9601200" cy="957968"/>
          </a:xfrm>
        </p:spPr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733160-5F50-4859-8F95-91B24CB37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61" y="1306286"/>
            <a:ext cx="10000768" cy="5047861"/>
          </a:xfrm>
        </p:spPr>
        <p:txBody>
          <a:bodyPr>
            <a:normAutofit lnSpcReduction="10000"/>
          </a:bodyPr>
          <a:lstStyle/>
          <a:p>
            <a:r>
              <a:rPr lang="pt-PT" dirty="0">
                <a:solidFill>
                  <a:schemeClr val="tx1"/>
                </a:solidFill>
              </a:rPr>
              <a:t>As funcionalidades de CRUD foram completamente implementadas para Museus, Empresas, Cartões e Eventos</a:t>
            </a:r>
          </a:p>
          <a:p>
            <a:r>
              <a:rPr lang="pt-PT" dirty="0">
                <a:solidFill>
                  <a:schemeClr val="tx1"/>
                </a:solidFill>
              </a:rPr>
              <a:t>Interface de Admin:</a:t>
            </a:r>
          </a:p>
          <a:p>
            <a:pPr lvl="1"/>
            <a:r>
              <a:rPr lang="pt-PT" i="0" dirty="0"/>
              <a:t>Tem permissão para efetuar todas as operações CRUD, à exceção da atualização da informação nos Cartões (só pode ser efetuado pelo proprietário deste)</a:t>
            </a:r>
            <a:endParaRPr lang="pt-PT" i="0" dirty="0">
              <a:solidFill>
                <a:schemeClr val="tx1"/>
              </a:solidFill>
            </a:endParaRPr>
          </a:p>
          <a:p>
            <a:pPr algn="just"/>
            <a:r>
              <a:rPr lang="pt-PT" dirty="0">
                <a:solidFill>
                  <a:schemeClr val="tx1"/>
                </a:solidFill>
              </a:rPr>
              <a:t>Interface de Membro (aderente da Rede):</a:t>
            </a:r>
          </a:p>
          <a:p>
            <a:pPr lvl="1"/>
            <a:r>
              <a:rPr lang="pt-PT" i="0" dirty="0"/>
              <a:t>Listar todos os Eventos, Museus e a sua própria informação (não pode listar informacão de outros Membros nem de Empresas)</a:t>
            </a:r>
          </a:p>
          <a:p>
            <a:pPr lvl="1"/>
            <a:r>
              <a:rPr lang="pt-PT" i="0" dirty="0"/>
              <a:t>Renovar o seu Cartão (so é possível a partir de, no máximo, 2 meses antes de este expirar)</a:t>
            </a:r>
          </a:p>
          <a:p>
            <a:pPr lvl="1"/>
            <a:r>
              <a:rPr lang="pt-PT" i="0" dirty="0"/>
              <a:t>Comprar Eventos</a:t>
            </a:r>
          </a:p>
          <a:p>
            <a:pPr lvl="1"/>
            <a:r>
              <a:rPr lang="pt-PT" i="0" dirty="0"/>
              <a:t>Atualizar parte da sua informação (não pode alterar o seu CC, a data de criação e expiração do seu cartão)</a:t>
            </a:r>
          </a:p>
          <a:p>
            <a:pPr lvl="1"/>
            <a:r>
              <a:rPr lang="pt-PT" i="0" dirty="0"/>
              <a:t>Apagar a sua conta (direito a ser esquecido do RGPD)</a:t>
            </a:r>
            <a:endParaRPr lang="pt-PT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24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40DA33-2108-489F-8C06-98BE577B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6D2F40-C4E3-45EF-932E-43895DAC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331723"/>
            <a:ext cx="9601200" cy="853361"/>
          </a:xfrm>
        </p:spPr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198E2E-EEE2-4AE0-8225-6D0BDAFC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61" y="1101012"/>
            <a:ext cx="10364662" cy="5509337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Interface de Membro (continuação):</a:t>
            </a:r>
          </a:p>
          <a:p>
            <a:pPr lvl="1"/>
            <a:r>
              <a:rPr lang="pt-PT" i="0" dirty="0">
                <a:solidFill>
                  <a:schemeClr val="tx1"/>
                </a:solidFill>
              </a:rPr>
              <a:t>Membros do Cartão Silver (idosos), caso existam, são notificados de Eventos a decorrer nas próximas 8 horas, na sua área de residência (com lotação inferior a 50%)  aquando do </a:t>
            </a:r>
            <a:r>
              <a:rPr lang="pt-PT" dirty="0">
                <a:solidFill>
                  <a:schemeClr val="tx1"/>
                </a:solidFill>
              </a:rPr>
              <a:t>login</a:t>
            </a:r>
            <a:r>
              <a:rPr lang="pt-PT" i="0" dirty="0">
                <a:solidFill>
                  <a:schemeClr val="tx1"/>
                </a:solidFill>
              </a:rPr>
              <a:t> na Rede e na compra de bilhetes para esses Eventos selecionados. Estes serão gratuitos para o utilizador em questão </a:t>
            </a:r>
          </a:p>
          <a:p>
            <a:pPr lvl="1" algn="just"/>
            <a:r>
              <a:rPr lang="pt-PT" i="0" dirty="0"/>
              <a:t>Durante a listagem de Eventos para um determinado tipo de Cartão, é tanto listado o preço do evento como o preço do evento, com o desconto, associado ao Membro, aplicado</a:t>
            </a:r>
            <a:endParaRPr lang="pt-PT" i="0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Interface de Utilizador não registado (sem Cartão criado):</a:t>
            </a:r>
          </a:p>
          <a:p>
            <a:pPr lvl="1"/>
            <a:r>
              <a:rPr lang="pt-PT" i="0" dirty="0">
                <a:solidFill>
                  <a:schemeClr val="tx1"/>
                </a:solidFill>
              </a:rPr>
              <a:t>Listar todos os Eventos e Museus</a:t>
            </a:r>
          </a:p>
          <a:p>
            <a:pPr lvl="1"/>
            <a:r>
              <a:rPr lang="pt-PT" i="0" dirty="0">
                <a:solidFill>
                  <a:schemeClr val="tx1"/>
                </a:solidFill>
              </a:rPr>
              <a:t>Criar uma conta (cartão) para si (apresentando informação sobre o preço total da compra, dependendo do tipo de cartão que lhe pode ser atribuído)</a:t>
            </a:r>
          </a:p>
          <a:p>
            <a:r>
              <a:rPr lang="pt-PT" dirty="0">
                <a:solidFill>
                  <a:schemeClr val="tx1"/>
                </a:solidFill>
              </a:rPr>
              <a:t>Exportação e Importação da informação para ficheiros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338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E53DFB-7923-4080-A650-160FDFF96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5CA529-324D-4C21-BDB4-A03CC29A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330630"/>
            <a:ext cx="10815751" cy="1081530"/>
          </a:xfrm>
        </p:spPr>
        <p:txBody>
          <a:bodyPr/>
          <a:lstStyle/>
          <a:p>
            <a:r>
              <a:rPr lang="pt-PT" dirty="0"/>
              <a:t>Funcionalidades Implementadas - Filtros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0A40F0-64D0-474E-A342-7D09549A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28" y="1214189"/>
            <a:ext cx="10935477" cy="802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solidFill>
                  <a:schemeClr val="tx1"/>
                </a:solidFill>
              </a:rPr>
              <a:t>Todas as operações de listagem e seleção de aglomerados de informação têm filtros distintos para ajudar a navegar pela grande quantidade de dados apresentados pela Rede</a:t>
            </a:r>
          </a:p>
          <a:p>
            <a:endParaRPr lang="pt-PT" i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5DAFE-516F-4849-8E6A-98521252BE37}"/>
              </a:ext>
            </a:extLst>
          </p:cNvPr>
          <p:cNvSpPr txBox="1"/>
          <p:nvPr/>
        </p:nvSpPr>
        <p:spPr>
          <a:xfrm>
            <a:off x="5901611" y="3128089"/>
            <a:ext cx="54210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/>
              <a:t>Filtro de Utilizadores </a:t>
            </a:r>
            <a:r>
              <a:rPr lang="pt-PT" dirty="0"/>
              <a:t>(apenas para admin)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Nome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Validade do Cartão:</a:t>
            </a:r>
          </a:p>
          <a:p>
            <a:pPr marL="1200150" lvl="2" indent="-285750">
              <a:buFont typeface="Arial" panose="020B0604020202020204" pitchFamily="34" charset="0"/>
              <a:buChar char="–"/>
            </a:pPr>
            <a:r>
              <a:rPr lang="pt-PT" dirty="0"/>
              <a:t>Cartões Válidos</a:t>
            </a:r>
          </a:p>
          <a:p>
            <a:pPr marL="1200150" lvl="2" indent="-285750">
              <a:buFont typeface="Arial" panose="020B0604020202020204" pitchFamily="34" charset="0"/>
              <a:buChar char="–"/>
            </a:pPr>
            <a:r>
              <a:rPr lang="pt-PT" dirty="0"/>
              <a:t>Cartões Inválidos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/>
              <a:t>Filtro de Empresas </a:t>
            </a:r>
            <a:r>
              <a:rPr lang="pt-PT" dirty="0"/>
              <a:t>(apenas para admin)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Endereço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Nome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Id de um dos seus Eventos</a:t>
            </a:r>
          </a:p>
          <a:p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81349-B835-4336-9CFD-BDC31413A167}"/>
              </a:ext>
            </a:extLst>
          </p:cNvPr>
          <p:cNvSpPr txBox="1"/>
          <p:nvPr/>
        </p:nvSpPr>
        <p:spPr>
          <a:xfrm>
            <a:off x="1045028" y="2312675"/>
            <a:ext cx="41302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/>
              <a:t>Filtro de Eventos: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Id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Nome do Local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Endereço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Nome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Nas próximas horas (definidas pelo utilizador)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Datas:</a:t>
            </a:r>
          </a:p>
          <a:p>
            <a:pPr marL="1200150" lvl="2" indent="-285750">
              <a:buFont typeface="Arial" panose="020B0604020202020204" pitchFamily="34" charset="0"/>
              <a:buChar char="–"/>
            </a:pPr>
            <a:r>
              <a:rPr lang="pt-PT" dirty="0"/>
              <a:t>Entre Datas</a:t>
            </a:r>
          </a:p>
          <a:p>
            <a:pPr marL="1200150" lvl="2" indent="-285750">
              <a:buFont typeface="Arial" panose="020B0604020202020204" pitchFamily="34" charset="0"/>
              <a:buChar char="–"/>
            </a:pPr>
            <a:r>
              <a:rPr lang="pt-PT" dirty="0"/>
              <a:t>Numa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/>
              <a:t>Filtro de Museus: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Endereço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Nome</a:t>
            </a:r>
          </a:p>
        </p:txBody>
      </p:sp>
    </p:spTree>
    <p:extLst>
      <p:ext uri="{BB962C8B-B14F-4D97-AF65-F5344CB8AC3E}">
        <p14:creationId xmlns:p14="http://schemas.microsoft.com/office/powerpoint/2010/main" val="101587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C742F9-3DE5-4133-B85D-3F3B4D98D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A6D34C-FD42-476A-9B78-AE11EAFB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238320"/>
            <a:ext cx="9601200" cy="742950"/>
          </a:xfrm>
        </p:spPr>
        <p:txBody>
          <a:bodyPr/>
          <a:lstStyle/>
          <a:p>
            <a:r>
              <a:rPr lang="pt-PT" dirty="0"/>
              <a:t>Destaque de funcionalidade - Menu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CF6569-A405-43FB-90D1-C419E2B4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61" y="1102569"/>
            <a:ext cx="10010098" cy="5755431"/>
          </a:xfrm>
        </p:spPr>
        <p:txBody>
          <a:bodyPr>
            <a:normAutofit/>
          </a:bodyPr>
          <a:lstStyle/>
          <a:p>
            <a:pPr algn="just"/>
            <a:r>
              <a:rPr lang="pt-PT" dirty="0">
                <a:solidFill>
                  <a:schemeClr val="tx1"/>
                </a:solidFill>
              </a:rPr>
              <a:t>Para facilitar a implementação e aumentar a legibilidade das interfaces, foi criada uma classe Menu (abstrata), usada para a instanciação, escolha e listagem de menus e as suas opções</a:t>
            </a:r>
          </a:p>
          <a:p>
            <a:pPr algn="just"/>
            <a:r>
              <a:rPr lang="pt-PT" dirty="0">
                <a:solidFill>
                  <a:schemeClr val="tx1"/>
                </a:solidFill>
              </a:rPr>
              <a:t>No início da realização do projeto foram concebidos dois tipos de menus, derivados da classe Menu:</a:t>
            </a:r>
          </a:p>
          <a:p>
            <a:pPr lvl="1" algn="just"/>
            <a:r>
              <a:rPr lang="pt-PT" b="1" i="0" dirty="0">
                <a:solidFill>
                  <a:schemeClr val="tx1"/>
                </a:solidFill>
              </a:rPr>
              <a:t>MenuOptions </a:t>
            </a:r>
            <a:r>
              <a:rPr lang="pt-PT" i="0" dirty="0">
                <a:solidFill>
                  <a:schemeClr val="tx1"/>
                </a:solidFill>
              </a:rPr>
              <a:t>- Menu que possui uma lista de opções em que cada uma representa um (outro) Menu</a:t>
            </a:r>
          </a:p>
          <a:p>
            <a:pPr lvl="1" algn="just"/>
            <a:r>
              <a:rPr lang="pt-PT" b="1" i="0" dirty="0">
                <a:solidFill>
                  <a:schemeClr val="tx1"/>
                </a:solidFill>
              </a:rPr>
              <a:t>MenuSelect </a:t>
            </a:r>
            <a:r>
              <a:rPr lang="pt-PT" i="0" dirty="0">
                <a:solidFill>
                  <a:schemeClr val="tx1"/>
                </a:solidFill>
              </a:rPr>
              <a:t>- Menu que quando instanciado chama uma função (guardada num membro-dado do tipo </a:t>
            </a:r>
            <a:r>
              <a:rPr lang="pt-PT" dirty="0">
                <a:solidFill>
                  <a:schemeClr val="tx1"/>
                </a:solidFill>
              </a:rPr>
              <a:t>std::function</a:t>
            </a:r>
            <a:r>
              <a:rPr lang="pt-PT" i="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pt-PT" dirty="0">
                <a:solidFill>
                  <a:schemeClr val="tx1"/>
                </a:solidFill>
              </a:rPr>
              <a:t>No entanto, para simplificar a seleção de elementos da Rede (eventos, museus, etc...) foram definidas mais duas classes de menus (usadas para filtragem de elementos):</a:t>
            </a:r>
          </a:p>
          <a:p>
            <a:pPr lvl="1" algn="just"/>
            <a:r>
              <a:rPr lang="pt-PT" b="1" i="0" dirty="0">
                <a:solidFill>
                  <a:schemeClr val="tx1"/>
                </a:solidFill>
              </a:rPr>
              <a:t>MenuOptionsFilter&lt;Arg&gt;</a:t>
            </a:r>
            <a:r>
              <a:rPr lang="pt-PT" i="0" dirty="0">
                <a:solidFill>
                  <a:schemeClr val="tx1"/>
                </a:solidFill>
              </a:rPr>
              <a:t> - Menu que inicializa (quando esta não estiver inicializada) uma variável Arg com uma função dada. Possui uma lista de opções que quando selecionadas podem modificar Arg</a:t>
            </a:r>
          </a:p>
          <a:p>
            <a:pPr lvl="1" algn="just"/>
            <a:r>
              <a:rPr lang="pt-PT" b="1" i="0" dirty="0">
                <a:solidFill>
                  <a:schemeClr val="tx1"/>
                </a:solidFill>
              </a:rPr>
              <a:t>MenuSelectFilter&lt;Arg&gt;</a:t>
            </a:r>
            <a:r>
              <a:rPr lang="pt-PT" i="0" dirty="0">
                <a:solidFill>
                  <a:schemeClr val="tx1"/>
                </a:solidFill>
              </a:rPr>
              <a:t> - Menu que altera a variável Arg, passada por referência, usando seu membro-dado do tipo </a:t>
            </a:r>
            <a:r>
              <a:rPr lang="pt-PT" dirty="0">
                <a:solidFill>
                  <a:schemeClr val="tx1"/>
                </a:solidFill>
              </a:rPr>
              <a:t>std::function</a:t>
            </a:r>
            <a:endParaRPr lang="pt-PT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6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CAC7FE-F00A-4603-AE21-1918DC58F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E84EA3-28D2-4004-8EF3-501B6C9D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247650"/>
            <a:ext cx="9601200" cy="1485900"/>
          </a:xfrm>
        </p:spPr>
        <p:txBody>
          <a:bodyPr/>
          <a:lstStyle/>
          <a:p>
            <a:r>
              <a:rPr lang="pt-PT" dirty="0"/>
              <a:t>Principais dificuldades encontradas e esforço de cada elemento do grupo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11137E-6CA3-4EB0-9815-1A3FC540E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27" y="1733550"/>
            <a:ext cx="10890811" cy="4879054"/>
          </a:xfrm>
        </p:spPr>
        <p:txBody>
          <a:bodyPr>
            <a:normAutofit/>
          </a:bodyPr>
          <a:lstStyle/>
          <a:p>
            <a:pPr fontAlgn="base"/>
            <a:r>
              <a:rPr lang="pt-PT" dirty="0"/>
              <a:t>O trabalho foi distribuído de maneira homogénea por todos os elementos do grupo</a:t>
            </a:r>
          </a:p>
          <a:p>
            <a:pPr fontAlgn="base"/>
            <a:r>
              <a:rPr lang="pt-PT" dirty="0"/>
              <a:t>As principais dificuldades encontradas foram: </a:t>
            </a:r>
          </a:p>
          <a:p>
            <a:pPr lvl="1" fontAlgn="base"/>
            <a:r>
              <a:rPr lang="pt-PT" i="0" dirty="0"/>
              <a:t>A implementação de templates na classe Menu</a:t>
            </a:r>
          </a:p>
          <a:p>
            <a:pPr lvl="1" fontAlgn="base"/>
            <a:r>
              <a:rPr lang="pt-PT" i="0" dirty="0"/>
              <a:t>Indecisão sobre a estrutura e design das interfaces e dos diferentes filtros</a:t>
            </a:r>
          </a:p>
          <a:p>
            <a:pPr lvl="1" fontAlgn="base"/>
            <a:r>
              <a:rPr lang="pt-PT" i="0" dirty="0"/>
              <a:t>Handling de exceções (onde dar </a:t>
            </a:r>
            <a:r>
              <a:rPr lang="pt-PT" dirty="0"/>
              <a:t>throw</a:t>
            </a:r>
            <a:r>
              <a:rPr lang="pt-PT" i="0" dirty="0"/>
              <a:t> e onde dar </a:t>
            </a:r>
            <a:r>
              <a:rPr lang="pt-PT" dirty="0"/>
              <a:t>catch</a:t>
            </a:r>
            <a:r>
              <a:rPr lang="pt-PT" i="0" dirty="0"/>
              <a:t>)</a:t>
            </a:r>
          </a:p>
          <a:p>
            <a:pPr lvl="1" fontAlgn="base"/>
            <a:r>
              <a:rPr lang="pt-PT" i="0" dirty="0"/>
              <a:t>Definição de exceções gerais o suficiente para o nosso uso mas não demasiado gerais</a:t>
            </a:r>
          </a:p>
          <a:p>
            <a:pPr lvl="1" fontAlgn="base"/>
            <a:r>
              <a:rPr lang="pt-PT" i="0" dirty="0"/>
              <a:t>Documentação do código usando </a:t>
            </a:r>
            <a:r>
              <a:rPr lang="pt-PT" dirty="0"/>
              <a:t>Doxygen</a:t>
            </a:r>
            <a:r>
              <a:rPr lang="pt-PT" i="0" dirty="0"/>
              <a:t> e a configuração do mesmo</a:t>
            </a:r>
          </a:p>
          <a:p>
            <a:pPr lvl="1" fontAlgn="base"/>
            <a:r>
              <a:rPr lang="pt-PT" i="0" dirty="0"/>
              <a:t>Atualização do design inicial do </a:t>
            </a:r>
            <a:r>
              <a:rPr lang="pt-PT" dirty="0"/>
              <a:t>UML</a:t>
            </a:r>
            <a:r>
              <a:rPr lang="pt-PT" i="0" dirty="0"/>
              <a:t> para melhor refletir o resultado final do nosso código </a:t>
            </a:r>
          </a:p>
          <a:p>
            <a:pPr lvl="1" fontAlgn="base"/>
            <a:r>
              <a:rPr lang="pt-PT" i="0" dirty="0"/>
              <a:t>Tradução de todas as ideas, features implementados e decisões relativamente design para o relatório</a:t>
            </a:r>
          </a:p>
        </p:txBody>
      </p:sp>
    </p:spTree>
    <p:extLst>
      <p:ext uri="{BB962C8B-B14F-4D97-AF65-F5344CB8AC3E}">
        <p14:creationId xmlns:p14="http://schemas.microsoft.com/office/powerpoint/2010/main" val="31634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CAC7FE-F00A-4603-AE21-1918DC58F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E84EA3-28D2-4004-8EF3-501B6C9D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247650"/>
            <a:ext cx="9256978" cy="1485900"/>
          </a:xfrm>
        </p:spPr>
        <p:txBody>
          <a:bodyPr/>
          <a:lstStyle/>
          <a:p>
            <a:r>
              <a:rPr lang="pt-PT" dirty="0"/>
              <a:t>Features Extra que gostaríamos de Implementar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11137E-6CA3-4EB0-9815-1A3FC540E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27" y="1733550"/>
            <a:ext cx="10890811" cy="4879054"/>
          </a:xfrm>
        </p:spPr>
        <p:txBody>
          <a:bodyPr/>
          <a:lstStyle/>
          <a:p>
            <a:pPr fontAlgn="base"/>
            <a:r>
              <a:rPr lang="pt-PT" dirty="0"/>
              <a:t>Interface especificamente só para Empresas que querem aderir/já aderiram à iniciativa: Todos os métodos </a:t>
            </a:r>
            <a:r>
              <a:rPr lang="pt-PT" i="1" dirty="0"/>
              <a:t>back-end</a:t>
            </a:r>
            <a:r>
              <a:rPr lang="pt-PT" dirty="0"/>
              <a:t> estão implementados. Resta criar a Interface dedicada e dividir as funcionalidades entre esta e a do Admin da Rede</a:t>
            </a:r>
          </a:p>
          <a:p>
            <a:pPr fontAlgn="base"/>
            <a:r>
              <a:rPr lang="pt-PT" dirty="0"/>
              <a:t>Eventos Recorrentes: e.g.: Eventos que se repetem todas as semanas</a:t>
            </a:r>
          </a:p>
          <a:p>
            <a:pPr fontAlgn="base"/>
            <a:r>
              <a:rPr lang="pt-PT" dirty="0"/>
              <a:t>Dias de funcionamento dos museus: e.g.: não está aberto aos fins de semana</a:t>
            </a:r>
          </a:p>
          <a:p>
            <a:pPr fontAlgn="base"/>
            <a:r>
              <a:rPr lang="pt-PT" dirty="0"/>
              <a:t>Horário de funcionamento dos museus para cada dia da semana em específico</a:t>
            </a:r>
          </a:p>
          <a:p>
            <a:pPr fontAlgn="base"/>
            <a:r>
              <a:rPr lang="pt-PT" dirty="0"/>
              <a:t>Museus conseguirem declarar eventos diretamente (a ocorrer no seu espaço) em vez de se fazerem passar por uma empresa para o fazer</a:t>
            </a:r>
          </a:p>
          <a:p>
            <a:pPr fontAlgn="base"/>
            <a:r>
              <a:rPr lang="pt-PT" i="1" dirty="0"/>
              <a:t>Passwords</a:t>
            </a:r>
            <a:r>
              <a:rPr lang="pt-PT" dirty="0"/>
              <a:t> para membros durante o seu login (utilizando métodos de</a:t>
            </a:r>
            <a:r>
              <a:rPr lang="pt-PT" i="1" dirty="0"/>
              <a:t> hashing</a:t>
            </a:r>
            <a:r>
              <a:rPr lang="pt-PT" dirty="0"/>
              <a:t> por exemplo)</a:t>
            </a: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9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F31B2C-63A2-4828-8C31-49CE64E3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87C61D-2AE4-4E72-B5DE-025FFEC6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149839"/>
            <a:ext cx="9601200" cy="740328"/>
          </a:xfrm>
        </p:spPr>
        <p:txBody>
          <a:bodyPr/>
          <a:lstStyle/>
          <a:p>
            <a:r>
              <a:rPr lang="pt-PT" dirty="0"/>
              <a:t>Descrição do Problema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D4714DCC-BD77-4902-9C5B-81C1B9C91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107" y="968928"/>
            <a:ext cx="4583299" cy="5451689"/>
          </a:xfrm>
        </p:spPr>
        <p:txBody>
          <a:bodyPr>
            <a:normAutofit lnSpcReduction="10000"/>
          </a:bodyPr>
          <a:lstStyle/>
          <a:p>
            <a:r>
              <a:rPr lang="pt-PT" sz="1600" b="1" dirty="0">
                <a:solidFill>
                  <a:schemeClr val="accent4">
                    <a:lumMod val="75000"/>
                  </a:schemeClr>
                </a:solidFill>
              </a:rPr>
              <a:t>Informação/Membros-Dado/Classes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Cartões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Rede Portuguesa de Museus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Museus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Eventos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Salas de espetáculo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Contacto e Nome (</a:t>
            </a:r>
            <a:r>
              <a:rPr lang="pt-PT" sz="1400" dirty="0" err="1">
                <a:solidFill>
                  <a:schemeClr val="tx1"/>
                </a:solidFill>
              </a:rPr>
              <a:t>strings</a:t>
            </a:r>
            <a:r>
              <a:rPr lang="pt-PT" sz="1400" i="0" dirty="0">
                <a:solidFill>
                  <a:schemeClr val="tx1"/>
                </a:solidFill>
              </a:rPr>
              <a:t>)</a:t>
            </a:r>
            <a:r>
              <a:rPr lang="pt-PT" sz="1400" i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pt-PT" sz="1400" i="0" dirty="0">
              <a:solidFill>
                <a:schemeClr val="tx1"/>
              </a:solidFill>
            </a:endParaRP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Morada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Descontos e Custos (</a:t>
            </a:r>
            <a:r>
              <a:rPr lang="pt-PT" sz="1400" dirty="0" err="1">
                <a:solidFill>
                  <a:schemeClr val="tx1"/>
                </a:solidFill>
              </a:rPr>
              <a:t>floats</a:t>
            </a:r>
            <a:r>
              <a:rPr lang="pt-PT" sz="1400" i="0" dirty="0">
                <a:solidFill>
                  <a:schemeClr val="tx1"/>
                </a:solidFill>
              </a:rPr>
              <a:t>)</a:t>
            </a:r>
          </a:p>
          <a:p>
            <a:r>
              <a:rPr lang="pt-PT" sz="1600" b="1" dirty="0">
                <a:solidFill>
                  <a:schemeClr val="accent2">
                    <a:lumMod val="75000"/>
                  </a:schemeClr>
                </a:solidFill>
              </a:rPr>
              <a:t>Ações/Métodos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Desconto em eventos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Compra de bilhetes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Emissão de cartões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Cartões Silver podem assistir a eventos com uma seleção específica de filtros sem custos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Gerir museus, cartões e eventos de instituições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Reservar bilhetes para iniciativas para instituições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A70AE9-F70C-48E2-9A42-E834312F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4" y="1090569"/>
            <a:ext cx="5841430" cy="52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A4013F-5439-4927-892D-D98B6059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9E2E5F-7C4F-48A2-99D2-D6FF16CC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166382"/>
            <a:ext cx="9601200" cy="891330"/>
          </a:xfrm>
        </p:spPr>
        <p:txBody>
          <a:bodyPr/>
          <a:lstStyle/>
          <a:p>
            <a:r>
              <a:rPr lang="pt-PT" dirty="0"/>
              <a:t>Solução para 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565444-82C0-4897-8731-D26232FA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28" y="1057712"/>
            <a:ext cx="9247760" cy="5633906"/>
          </a:xfrm>
        </p:spPr>
        <p:txBody>
          <a:bodyPr>
            <a:normAutofit/>
          </a:bodyPr>
          <a:lstStyle/>
          <a:p>
            <a:r>
              <a:rPr lang="pt-PT" sz="1600" dirty="0">
                <a:solidFill>
                  <a:schemeClr val="tx1"/>
                </a:solidFill>
              </a:rPr>
              <a:t>Com base no enunciado o grupo decidiu implementar:</a:t>
            </a:r>
          </a:p>
          <a:p>
            <a:pPr lvl="1"/>
            <a:r>
              <a:rPr lang="pt-PT" sz="1400" b="1" i="0" dirty="0">
                <a:solidFill>
                  <a:schemeClr val="tx1"/>
                </a:solidFill>
              </a:rPr>
              <a:t>Classes complementares (de uso geral):</a:t>
            </a:r>
          </a:p>
          <a:p>
            <a:pPr lvl="2"/>
            <a:r>
              <a:rPr lang="pt-PT" sz="1400" dirty="0">
                <a:solidFill>
                  <a:schemeClr val="tx1"/>
                </a:solidFill>
              </a:rPr>
              <a:t>Classe de Morada </a:t>
            </a:r>
            <a:r>
              <a:rPr lang="pt-PT" sz="1400" i="1" dirty="0">
                <a:solidFill>
                  <a:schemeClr val="tx1"/>
                </a:solidFill>
              </a:rPr>
              <a:t>Address</a:t>
            </a:r>
            <a:r>
              <a:rPr lang="pt-PT" sz="1400" dirty="0">
                <a:solidFill>
                  <a:schemeClr val="tx1"/>
                </a:solidFill>
              </a:rPr>
              <a:t> (rua, código postal e região, ou apenas região)</a:t>
            </a:r>
          </a:p>
          <a:p>
            <a:pPr lvl="2"/>
            <a:r>
              <a:rPr lang="pt-PT" sz="1400" dirty="0">
                <a:solidFill>
                  <a:schemeClr val="tx1"/>
                </a:solidFill>
              </a:rPr>
              <a:t>Classe de Data </a:t>
            </a:r>
            <a:r>
              <a:rPr lang="pt-PT" sz="1400" i="1" dirty="0">
                <a:solidFill>
                  <a:schemeClr val="tx1"/>
                </a:solidFill>
              </a:rPr>
              <a:t>Date</a:t>
            </a:r>
            <a:r>
              <a:rPr lang="pt-PT" sz="1400" dirty="0">
                <a:solidFill>
                  <a:schemeClr val="tx1"/>
                </a:solidFill>
              </a:rPr>
              <a:t> (ano, mês, dia, dia da semana e ano bissexto)</a:t>
            </a:r>
          </a:p>
          <a:p>
            <a:pPr lvl="2"/>
            <a:r>
              <a:rPr lang="pt-PT" sz="1400" dirty="0">
                <a:solidFill>
                  <a:schemeClr val="tx1"/>
                </a:solidFill>
              </a:rPr>
              <a:t>Classe de Tempo </a:t>
            </a:r>
            <a:r>
              <a:rPr lang="pt-PT" sz="1400" i="1" dirty="0">
                <a:solidFill>
                  <a:schemeClr val="tx1"/>
                </a:solidFill>
              </a:rPr>
              <a:t>Time </a:t>
            </a:r>
            <a:r>
              <a:rPr lang="pt-PT" sz="1400" dirty="0">
                <a:solidFill>
                  <a:schemeClr val="tx1"/>
                </a:solidFill>
              </a:rPr>
              <a:t>(em horas e minutos)</a:t>
            </a:r>
          </a:p>
          <a:p>
            <a:pPr lvl="2"/>
            <a:r>
              <a:rPr lang="pt-PT" sz="1400" dirty="0">
                <a:solidFill>
                  <a:schemeClr val="tx1"/>
                </a:solidFill>
              </a:rPr>
              <a:t>Classe de Menus</a:t>
            </a:r>
          </a:p>
          <a:p>
            <a:pPr lvl="1"/>
            <a:r>
              <a:rPr lang="pt-PT" sz="1400" b="1" i="0" dirty="0">
                <a:solidFill>
                  <a:schemeClr val="tx1"/>
                </a:solidFill>
              </a:rPr>
              <a:t>Classe cartões/utilizadores:</a:t>
            </a:r>
          </a:p>
          <a:p>
            <a:pPr lvl="2"/>
            <a:r>
              <a:rPr lang="pt-PT" sz="1400" dirty="0">
                <a:solidFill>
                  <a:schemeClr val="tx1"/>
                </a:solidFill>
              </a:rPr>
              <a:t>Possui informação sobre aderentes e os tipos de subscrição</a:t>
            </a:r>
          </a:p>
          <a:p>
            <a:pPr lvl="2"/>
            <a:r>
              <a:rPr lang="pt-PT" sz="1400" dirty="0">
                <a:solidFill>
                  <a:schemeClr val="tx1"/>
                </a:solidFill>
              </a:rPr>
              <a:t>Controla validade de cartões</a:t>
            </a:r>
          </a:p>
          <a:p>
            <a:pPr lvl="1"/>
            <a:r>
              <a:rPr lang="pt-PT" sz="1400" b="1" i="0" dirty="0">
                <a:solidFill>
                  <a:schemeClr val="tx1"/>
                </a:solidFill>
              </a:rPr>
              <a:t>Classe museus</a:t>
            </a:r>
          </a:p>
          <a:p>
            <a:pPr lvl="1"/>
            <a:r>
              <a:rPr lang="pt-PT" sz="1400" b="1" i="0" dirty="0">
                <a:solidFill>
                  <a:schemeClr val="tx1"/>
                </a:solidFill>
              </a:rPr>
              <a:t>Classe eventos</a:t>
            </a:r>
          </a:p>
          <a:p>
            <a:pPr lvl="1"/>
            <a:r>
              <a:rPr lang="pt-PT" sz="1400" b="1" i="0" dirty="0">
                <a:solidFill>
                  <a:schemeClr val="tx1"/>
                </a:solidFill>
              </a:rPr>
              <a:t>Classe empresas:</a:t>
            </a:r>
          </a:p>
          <a:p>
            <a:pPr lvl="2"/>
            <a:r>
              <a:rPr lang="pt-PT" sz="1400" dirty="0">
                <a:solidFill>
                  <a:schemeClr val="tx1"/>
                </a:solidFill>
              </a:rPr>
              <a:t>Gere os seus eventos</a:t>
            </a:r>
          </a:p>
          <a:p>
            <a:pPr lvl="1"/>
            <a:r>
              <a:rPr lang="pt-PT" sz="1400" b="1" i="0" dirty="0">
                <a:solidFill>
                  <a:schemeClr val="tx1"/>
                </a:solidFill>
              </a:rPr>
              <a:t>Classe rede de museus:</a:t>
            </a:r>
          </a:p>
          <a:p>
            <a:pPr lvl="2"/>
            <a:r>
              <a:rPr lang="pt-PT" sz="1400" dirty="0">
                <a:solidFill>
                  <a:schemeClr val="tx1"/>
                </a:solidFill>
              </a:rPr>
              <a:t>Gere os seus museus, cartões e empresas</a:t>
            </a:r>
          </a:p>
          <a:p>
            <a:pPr lvl="2"/>
            <a:r>
              <a:rPr lang="pt-PT" sz="1400" dirty="0">
                <a:solidFill>
                  <a:schemeClr val="tx1"/>
                </a:solidFill>
              </a:rPr>
              <a:t>Contém informação sobre os custos de subscrição e descontos associados a cada cartão</a:t>
            </a:r>
          </a:p>
          <a:p>
            <a:pPr lvl="1"/>
            <a:r>
              <a:rPr lang="pt-PT" sz="1400" b="1" i="0" dirty="0">
                <a:solidFill>
                  <a:schemeClr val="tx1"/>
                </a:solidFill>
              </a:rPr>
              <a:t>Classe (ativa) de GUI:</a:t>
            </a:r>
          </a:p>
          <a:p>
            <a:pPr lvl="2"/>
            <a:r>
              <a:rPr lang="pt-PT" sz="1400" dirty="0">
                <a:solidFill>
                  <a:schemeClr val="tx1"/>
                </a:solidFill>
              </a:rPr>
              <a:t>Faz a ligação com a Rede dos Museus usando Interfaces</a:t>
            </a:r>
          </a:p>
          <a:p>
            <a:pPr lvl="2"/>
            <a:endParaRPr lang="pt-PT" dirty="0">
              <a:solidFill>
                <a:schemeClr val="tx1"/>
              </a:solidFill>
            </a:endParaRPr>
          </a:p>
          <a:p>
            <a:pPr lvl="1"/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0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BCC2B-5620-4BC8-8E18-4DA991013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AF86BB-93CF-4A62-B39D-EAC282BB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208328"/>
            <a:ext cx="9601200" cy="782273"/>
          </a:xfrm>
        </p:spPr>
        <p:txBody>
          <a:bodyPr/>
          <a:lstStyle/>
          <a:p>
            <a:r>
              <a:rPr lang="pt-PT" dirty="0"/>
              <a:t>Algumas notas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E08F9B-BB42-4FE3-8B20-259751739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28" y="990600"/>
            <a:ext cx="11025812" cy="5659072"/>
          </a:xfrm>
        </p:spPr>
        <p:txBody>
          <a:bodyPr>
            <a:normAutofit lnSpcReduction="10000"/>
          </a:bodyPr>
          <a:lstStyle/>
          <a:p>
            <a:r>
              <a:rPr lang="pt-PT" dirty="0">
                <a:solidFill>
                  <a:schemeClr val="tx1"/>
                </a:solidFill>
              </a:rPr>
              <a:t>Algoritmos de pesquisa e filtragem foram adicionados de maneira a facilitar operações CRUD</a:t>
            </a:r>
          </a:p>
          <a:p>
            <a:r>
              <a:rPr lang="pt-PT" dirty="0">
                <a:solidFill>
                  <a:schemeClr val="tx1"/>
                </a:solidFill>
              </a:rPr>
              <a:t>É possível selecionar vários elementos da rede. Tal permite a visualização e/ou remoção de vários elementos simultaneamente</a:t>
            </a:r>
          </a:p>
          <a:p>
            <a:r>
              <a:rPr lang="pt-PT" dirty="0">
                <a:solidFill>
                  <a:schemeClr val="tx1"/>
                </a:solidFill>
              </a:rPr>
              <a:t>A nossa implementação visou facilitar a implementação de novos tipos de cartão no futuro, tal como cada tipo de cartão ter o seu próprio desconto, preço e perído de renovação, que podem ser lidos do nosso ficheiro de configuração</a:t>
            </a:r>
          </a:p>
          <a:p>
            <a:r>
              <a:rPr lang="pt-PT" dirty="0">
                <a:solidFill>
                  <a:schemeClr val="tx1"/>
                </a:solidFill>
              </a:rPr>
              <a:t>Integração de Google Tests no projeto para garantir a estabilidade da aplicação durante o desenvolvimento</a:t>
            </a:r>
          </a:p>
          <a:p>
            <a:r>
              <a:rPr lang="pt-PT" dirty="0">
                <a:solidFill>
                  <a:schemeClr val="tx1"/>
                </a:solidFill>
              </a:rPr>
              <a:t>A identificação de eventos é feita por um ID estático único, incrementado por cada novo Evento associado à Rede</a:t>
            </a:r>
          </a:p>
          <a:p>
            <a:r>
              <a:rPr lang="pt-PT" dirty="0">
                <a:solidFill>
                  <a:schemeClr val="tx1"/>
                </a:solidFill>
              </a:rPr>
              <a:t>A identificação de aderentes é feita pelo seu cartão de cidadão (cc)</a:t>
            </a:r>
          </a:p>
          <a:p>
            <a:r>
              <a:rPr lang="pt-PT" dirty="0">
                <a:solidFill>
                  <a:schemeClr val="tx1"/>
                </a:solidFill>
              </a:rPr>
              <a:t>Aquando da leitura de ficheiros, a informação atual da rede (não salva em ficheiros) não é preservada. Se algum ficheiro não for lido com sucesso, a informação dos restantes é utilizada</a:t>
            </a:r>
          </a:p>
          <a:p>
            <a:r>
              <a:rPr lang="pt-PT" dirty="0"/>
              <a:t>A instanciação de um objecto do tipo Date é seguida de uma tentativa automática de correção de erros (e.g.: 32 Janeiro de 2000 é convertido para 01 de Fevereiro de 2000)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7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E0F111-24CF-4CF8-8994-181DF3F9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CA113A-0B5B-4883-80F4-91812F31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316685"/>
            <a:ext cx="9601200" cy="1485900"/>
          </a:xfrm>
        </p:spPr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D4316F-1CCF-4764-9356-052EC2DFD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446" y="316685"/>
            <a:ext cx="11922257" cy="6438375"/>
          </a:xfrm>
        </p:spPr>
      </p:pic>
    </p:spTree>
    <p:extLst>
      <p:ext uri="{BB962C8B-B14F-4D97-AF65-F5344CB8AC3E}">
        <p14:creationId xmlns:p14="http://schemas.microsoft.com/office/powerpoint/2010/main" val="197077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E0F111-24CF-4CF8-8994-181DF3F9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pic>
        <p:nvPicPr>
          <p:cNvPr id="58" name="Content Placeholder 57">
            <a:extLst>
              <a:ext uri="{FF2B5EF4-FFF2-40B4-BE49-F238E27FC236}">
                <a16:creationId xmlns:a16="http://schemas.microsoft.com/office/drawing/2014/main" id="{3A1D631E-F39C-444B-8EC4-2900D682D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4189" b="80374"/>
          <a:stretch/>
        </p:blipFill>
        <p:spPr>
          <a:xfrm>
            <a:off x="424561" y="1521570"/>
            <a:ext cx="11557471" cy="26738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644B8-F5E3-4E07-A150-04ED9E8DE6BB}"/>
              </a:ext>
            </a:extLst>
          </p:cNvPr>
          <p:cNvSpPr txBox="1"/>
          <p:nvPr/>
        </p:nvSpPr>
        <p:spPr>
          <a:xfrm>
            <a:off x="134961" y="4202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i="1" dirty="0"/>
              <a:t>Nota:</a:t>
            </a:r>
            <a:endParaRPr lang="pt-PT" b="1" dirty="0"/>
          </a:p>
          <a:p>
            <a:pPr algn="just"/>
            <a:r>
              <a:rPr lang="pt-PT" dirty="0"/>
              <a:t>O nosso UML encontra-se simplificado, mas para ver os detalhes de cada classe basta abrir o Doxygen do nosso projeto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E705866-BD65-46CE-B86D-BE02240A387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0129" t="42447" r="20129" b="40801"/>
          <a:stretch/>
        </p:blipFill>
        <p:spPr>
          <a:xfrm>
            <a:off x="4440024" y="4144395"/>
            <a:ext cx="2469824" cy="229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4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E0F111-24CF-4CF8-8994-181DF3F9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pic>
        <p:nvPicPr>
          <p:cNvPr id="58" name="Content Placeholder 57">
            <a:extLst>
              <a:ext uri="{FF2B5EF4-FFF2-40B4-BE49-F238E27FC236}">
                <a16:creationId xmlns:a16="http://schemas.microsoft.com/office/drawing/2014/main" id="{3A1D631E-F39C-444B-8EC4-2900D682D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0609" t="26444" r="2368" b="10153"/>
          <a:stretch/>
        </p:blipFill>
        <p:spPr>
          <a:xfrm>
            <a:off x="1698895" y="0"/>
            <a:ext cx="9551061" cy="6954473"/>
          </a:xfrm>
        </p:spPr>
      </p:pic>
    </p:spTree>
    <p:extLst>
      <p:ext uri="{BB962C8B-B14F-4D97-AF65-F5344CB8AC3E}">
        <p14:creationId xmlns:p14="http://schemas.microsoft.com/office/powerpoint/2010/main" val="338245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E0F111-24CF-4CF8-8994-181DF3F9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A14152-4EA2-4031-AF5A-F1AAF2432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10" t="24571" r="40546" b="-288"/>
          <a:stretch/>
        </p:blipFill>
        <p:spPr>
          <a:xfrm>
            <a:off x="1172096" y="113596"/>
            <a:ext cx="9659303" cy="6630808"/>
          </a:xfrm>
        </p:spPr>
      </p:pic>
    </p:spTree>
    <p:extLst>
      <p:ext uri="{BB962C8B-B14F-4D97-AF65-F5344CB8AC3E}">
        <p14:creationId xmlns:p14="http://schemas.microsoft.com/office/powerpoint/2010/main" val="90793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E339E7F-0DAA-4069-B66A-B979AC9A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A1A99D-7AD1-4079-9165-88EA859C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273161"/>
            <a:ext cx="9601200" cy="742950"/>
          </a:xfrm>
        </p:spPr>
        <p:txBody>
          <a:bodyPr/>
          <a:lstStyle/>
          <a:p>
            <a:r>
              <a:rPr lang="pt-PT" dirty="0"/>
              <a:t>Estrutura de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FE9BE7-4D10-465F-B5D1-AD11AAA1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48" y="1066142"/>
            <a:ext cx="10550476" cy="106470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pt-PT" dirty="0">
                <a:solidFill>
                  <a:schemeClr val="tx1"/>
                </a:solidFill>
              </a:rPr>
              <a:t>A exportação de informação é feita em 4 ficheiros: um para a configuração da rede, um para museus, um para cartões e um para empresas (contendo os seus eventos).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84227-BBA0-49F9-8072-A6AEAA89C8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05"/>
          <a:stretch/>
        </p:blipFill>
        <p:spPr>
          <a:xfrm>
            <a:off x="7395677" y="2115521"/>
            <a:ext cx="4252212" cy="1608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50260-48D0-4F5F-B3B4-4BCB7A56B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91" y="4220568"/>
            <a:ext cx="7055141" cy="2155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5C11C5-F259-4944-A422-9438E23A8018}"/>
              </a:ext>
            </a:extLst>
          </p:cNvPr>
          <p:cNvSpPr txBox="1"/>
          <p:nvPr/>
        </p:nvSpPr>
        <p:spPr>
          <a:xfrm>
            <a:off x="725648" y="2157205"/>
            <a:ext cx="6277343" cy="159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pt-PT" sz="2000" dirty="0"/>
              <a:t>O grupo decidiu que a informação dos mesmos não deve ser modificada pelo utilizador diretamente mas com o uso da aplicação desenvolvida, com exceção do ficheiro de configuração da Rede de Museus.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4C97DD-FC2D-4782-8720-80EE702D647F}"/>
              </a:ext>
            </a:extLst>
          </p:cNvPr>
          <p:cNvSpPr/>
          <p:nvPr/>
        </p:nvSpPr>
        <p:spPr>
          <a:xfrm>
            <a:off x="7569034" y="4116647"/>
            <a:ext cx="4353344" cy="2362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pt-PT" sz="2000" dirty="0"/>
              <a:t>Como tal, a tentativa de uma leitura direta de ficheiros é difícil. Por exemplo, a classe Date é representada como o número de segundos desde o </a:t>
            </a:r>
            <a:r>
              <a:rPr lang="pt-PT" sz="2000" i="1" dirty="0"/>
              <a:t>Epoch</a:t>
            </a:r>
            <a:r>
              <a:rPr lang="pt-PT" sz="2000" dirty="0"/>
              <a:t> definido pelo compilador.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D569A-E2D4-4EA8-AC61-F95AC96C9E18}"/>
              </a:ext>
            </a:extLst>
          </p:cNvPr>
          <p:cNvSpPr txBox="1"/>
          <p:nvPr/>
        </p:nvSpPr>
        <p:spPr>
          <a:xfrm>
            <a:off x="7331387" y="3664303"/>
            <a:ext cx="472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e.g. do conteúdo de um ficheiro de configuracão da Rede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D8376-38B4-45C1-BC46-DF200D337924}"/>
              </a:ext>
            </a:extLst>
          </p:cNvPr>
          <p:cNvSpPr txBox="1"/>
          <p:nvPr/>
        </p:nvSpPr>
        <p:spPr>
          <a:xfrm>
            <a:off x="513591" y="6361074"/>
            <a:ext cx="4627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e.g. do conteúdo de um ficheiro de informação de Empresas</a:t>
            </a:r>
          </a:p>
        </p:txBody>
      </p:sp>
    </p:spTree>
    <p:extLst>
      <p:ext uri="{BB962C8B-B14F-4D97-AF65-F5344CB8AC3E}">
        <p14:creationId xmlns:p14="http://schemas.microsoft.com/office/powerpoint/2010/main" val="3749332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A9DFF454C53B489263C28EFD183961" ma:contentTypeVersion="8" ma:contentTypeDescription="Criar um novo documento." ma:contentTypeScope="" ma:versionID="8f9466a8ecc2235fb638a1467bc88852">
  <xsd:schema xmlns:xsd="http://www.w3.org/2001/XMLSchema" xmlns:xs="http://www.w3.org/2001/XMLSchema" xmlns:p="http://schemas.microsoft.com/office/2006/metadata/properties" xmlns:ns3="6ce73d69-b8d4-4b83-a6ca-cd828de064d5" targetNamespace="http://schemas.microsoft.com/office/2006/metadata/properties" ma:root="true" ma:fieldsID="cd6ffb8036d13d9ac6f03a5988966676" ns3:_="">
    <xsd:import namespace="6ce73d69-b8d4-4b83-a6ca-cd828de064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e73d69-b8d4-4b83-a6ca-cd828de064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1DC4EE-CE8D-44D1-B01D-8FBB19F3B6D4}">
  <ds:schemaRefs>
    <ds:schemaRef ds:uri="http://purl.org/dc/terms/"/>
    <ds:schemaRef ds:uri="http://schemas.microsoft.com/office/2006/metadata/properties"/>
    <ds:schemaRef ds:uri="6ce73d69-b8d4-4b83-a6ca-cd828de064d5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EC8982C-58B5-4D24-9091-2861398632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e73d69-b8d4-4b83-a6ca-cd828de064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80A571-770C-406E-943B-80D479BFC2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877</TotalTime>
  <Words>1544</Words>
  <Application>Microsoft Office PowerPoint</Application>
  <PresentationFormat>Widescreen</PresentationFormat>
  <Paragraphs>147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Wingdings</vt:lpstr>
      <vt:lpstr>Crop</vt:lpstr>
      <vt:lpstr>AEDA – Cartão Amigo Museus de Portugal</vt:lpstr>
      <vt:lpstr>Descrição do Problema</vt:lpstr>
      <vt:lpstr>Solução para o problema</vt:lpstr>
      <vt:lpstr>Algumas notas relevantes</vt:lpstr>
      <vt:lpstr>Diagrama de Classes</vt:lpstr>
      <vt:lpstr>PowerPoint Presentation</vt:lpstr>
      <vt:lpstr>PowerPoint Presentation</vt:lpstr>
      <vt:lpstr>PowerPoint Presentation</vt:lpstr>
      <vt:lpstr>Estrutura de ficheiros</vt:lpstr>
      <vt:lpstr>Tratamento de exceções</vt:lpstr>
      <vt:lpstr>Funcionalidades Implementadas</vt:lpstr>
      <vt:lpstr>Funcionalidades Implementadas</vt:lpstr>
      <vt:lpstr>Funcionalidades Implementadas - Filtros</vt:lpstr>
      <vt:lpstr>Destaque de funcionalidade - Menu</vt:lpstr>
      <vt:lpstr>Principais dificuldades encontradas e esforço de cada elemento do grupo</vt:lpstr>
      <vt:lpstr>Features Extra que gostaríamos de Implementar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AEDA - Cartão Museus de Portugal</dc:title>
  <dc:creator>João Martins</dc:creator>
  <cp:lastModifiedBy>Tiago Duarte da Silva</cp:lastModifiedBy>
  <cp:revision>165</cp:revision>
  <dcterms:created xsi:type="dcterms:W3CDTF">2019-11-12T19:38:53Z</dcterms:created>
  <dcterms:modified xsi:type="dcterms:W3CDTF">2019-11-16T22:47:57Z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0x010100FCA9DFF454C53B489263C28EFD183961</vt:lpwstr>
  </property>
</Properties>
</file>