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15"/>
  </p:notesMasterIdLst>
  <p:sldIdLst>
    <p:sldId id="256" r:id="rId5"/>
    <p:sldId id="257" r:id="rId6"/>
    <p:sldId id="259" r:id="rId7"/>
    <p:sldId id="261" r:id="rId8"/>
    <p:sldId id="263" r:id="rId9"/>
    <p:sldId id="273" r:id="rId10"/>
    <p:sldId id="264" r:id="rId11"/>
    <p:sldId id="266" r:id="rId12"/>
    <p:sldId id="267"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659" autoAdjust="0"/>
  </p:normalViewPr>
  <p:slideViewPr>
    <p:cSldViewPr snapToGrid="0">
      <p:cViewPr>
        <p:scale>
          <a:sx n="75" d="100"/>
          <a:sy n="75" d="100"/>
        </p:scale>
        <p:origin x="1896"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D70C7-4E8C-4886-A885-5C4875E9B61A}" type="datetimeFigureOut">
              <a:rPr lang="pt-PT" smtClean="0"/>
              <a:t>03/01/2020</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1BF60-D1CF-43CF-94A6-F80ED6A8E0B7}" type="slidenum">
              <a:rPr lang="pt-PT" smtClean="0"/>
              <a:t>‹nº›</a:t>
            </a:fld>
            <a:endParaRPr lang="pt-PT"/>
          </a:p>
        </p:txBody>
      </p:sp>
    </p:spTree>
    <p:extLst>
      <p:ext uri="{BB962C8B-B14F-4D97-AF65-F5344CB8AC3E}">
        <p14:creationId xmlns:p14="http://schemas.microsoft.com/office/powerpoint/2010/main" val="2242753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2991BF60-D1CF-43CF-94A6-F80ED6A8E0B7}" type="slidenum">
              <a:rPr lang="pt-PT" smtClean="0"/>
              <a:t>4</a:t>
            </a:fld>
            <a:endParaRPr lang="pt-PT"/>
          </a:p>
        </p:txBody>
      </p:sp>
    </p:spTree>
    <p:extLst>
      <p:ext uri="{BB962C8B-B14F-4D97-AF65-F5344CB8AC3E}">
        <p14:creationId xmlns:p14="http://schemas.microsoft.com/office/powerpoint/2010/main" val="334444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2991BF60-D1CF-43CF-94A6-F80ED6A8E0B7}" type="slidenum">
              <a:rPr lang="pt-PT" smtClean="0"/>
              <a:t>8</a:t>
            </a:fld>
            <a:endParaRPr lang="pt-PT"/>
          </a:p>
        </p:txBody>
      </p:sp>
    </p:spTree>
    <p:extLst>
      <p:ext uri="{BB962C8B-B14F-4D97-AF65-F5344CB8AC3E}">
        <p14:creationId xmlns:p14="http://schemas.microsoft.com/office/powerpoint/2010/main" val="3581808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2991BF60-D1CF-43CF-94A6-F80ED6A8E0B7}" type="slidenum">
              <a:rPr lang="pt-PT" smtClean="0"/>
              <a:t>10</a:t>
            </a:fld>
            <a:endParaRPr lang="pt-PT"/>
          </a:p>
        </p:txBody>
      </p:sp>
    </p:spTree>
    <p:extLst>
      <p:ext uri="{BB962C8B-B14F-4D97-AF65-F5344CB8AC3E}">
        <p14:creationId xmlns:p14="http://schemas.microsoft.com/office/powerpoint/2010/main" val="2091511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1/3/2020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964859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27529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2259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179653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1/3/2020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357423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936127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246401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pPr/>
              <a:t>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283638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pPr/>
              <a:t>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177352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01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660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1/3/2020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02495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16AF45-9946-49E9-8037-9EED0183D92D}"/>
              </a:ext>
            </a:extLst>
          </p:cNvPr>
          <p:cNvSpPr>
            <a:spLocks noGrp="1"/>
          </p:cNvSpPr>
          <p:nvPr>
            <p:ph type="ctrTitle"/>
          </p:nvPr>
        </p:nvSpPr>
        <p:spPr>
          <a:xfrm>
            <a:off x="1295400" y="1362270"/>
            <a:ext cx="9601200" cy="2463281"/>
          </a:xfrm>
        </p:spPr>
        <p:txBody>
          <a:bodyPr/>
          <a:lstStyle/>
          <a:p>
            <a:r>
              <a:rPr lang="pt-PT" cap="none" dirty="0"/>
              <a:t>AEDA – Cartão Amigo Museus de Portugal</a:t>
            </a:r>
          </a:p>
        </p:txBody>
      </p:sp>
      <p:sp>
        <p:nvSpPr>
          <p:cNvPr id="3" name="Subtítulo 2">
            <a:extLst>
              <a:ext uri="{FF2B5EF4-FFF2-40B4-BE49-F238E27FC236}">
                <a16:creationId xmlns:a16="http://schemas.microsoft.com/office/drawing/2014/main" id="{94D7F830-5C48-4BC6-9E88-322BB3063789}"/>
              </a:ext>
            </a:extLst>
          </p:cNvPr>
          <p:cNvSpPr>
            <a:spLocks noGrp="1"/>
          </p:cNvSpPr>
          <p:nvPr>
            <p:ph type="subTitle" idx="1"/>
          </p:nvPr>
        </p:nvSpPr>
        <p:spPr>
          <a:xfrm>
            <a:off x="3057525" y="3956281"/>
            <a:ext cx="6454054" cy="1396770"/>
          </a:xfrm>
        </p:spPr>
        <p:txBody>
          <a:bodyPr>
            <a:normAutofit fontScale="92500" lnSpcReduction="10000"/>
          </a:bodyPr>
          <a:lstStyle/>
          <a:p>
            <a:r>
              <a:rPr lang="pt-PT" dirty="0"/>
              <a:t>Trabalho 2 – Realizado por:</a:t>
            </a:r>
          </a:p>
          <a:p>
            <a:r>
              <a:rPr lang="pt-PT" dirty="0"/>
              <a:t>João de Jesus Costa - up201806560</a:t>
            </a:r>
          </a:p>
          <a:p>
            <a:r>
              <a:rPr lang="pt-PT" dirty="0"/>
              <a:t>João Lucas Silva Martins – up201806436</a:t>
            </a:r>
          </a:p>
          <a:p>
            <a:r>
              <a:rPr lang="pt-PT" dirty="0"/>
              <a:t>Tiago Duarte da Silva – up201806516</a:t>
            </a:r>
          </a:p>
        </p:txBody>
      </p:sp>
    </p:spTree>
    <p:extLst>
      <p:ext uri="{BB962C8B-B14F-4D97-AF65-F5344CB8AC3E}">
        <p14:creationId xmlns:p14="http://schemas.microsoft.com/office/powerpoint/2010/main" val="551965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CAC7FE-F00A-4603-AE21-1918DC58F0C8}"/>
              </a:ext>
            </a:extLst>
          </p:cNvPr>
          <p:cNvPicPr>
            <a:picLocks noChangeAspect="1"/>
          </p:cNvPicPr>
          <p:nvPr/>
        </p:nvPicPr>
        <p:blipFill>
          <a:blip r:embed="rId3"/>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48E84EA3-28D2-4004-8EF3-501B6C9D3FA2}"/>
              </a:ext>
            </a:extLst>
          </p:cNvPr>
          <p:cNvSpPr>
            <a:spLocks noGrp="1"/>
          </p:cNvSpPr>
          <p:nvPr>
            <p:ph type="title"/>
          </p:nvPr>
        </p:nvSpPr>
        <p:spPr>
          <a:xfrm>
            <a:off x="650594" y="247650"/>
            <a:ext cx="9256978" cy="1485900"/>
          </a:xfrm>
        </p:spPr>
        <p:txBody>
          <a:bodyPr/>
          <a:lstStyle/>
          <a:p>
            <a:r>
              <a:rPr lang="pt-PT"/>
              <a:t>UML</a:t>
            </a:r>
            <a:endParaRPr lang="pt-PT" dirty="0"/>
          </a:p>
        </p:txBody>
      </p:sp>
      <p:pic>
        <p:nvPicPr>
          <p:cNvPr id="8" name="Content Placeholder 7">
            <a:extLst>
              <a:ext uri="{FF2B5EF4-FFF2-40B4-BE49-F238E27FC236}">
                <a16:creationId xmlns:a16="http://schemas.microsoft.com/office/drawing/2014/main" id="{8DFEF30C-CC64-4A52-8EEE-9A7D6C640C26}"/>
              </a:ext>
            </a:extLst>
          </p:cNvPr>
          <p:cNvPicPr>
            <a:picLocks noGrp="1" noChangeAspect="1"/>
          </p:cNvPicPr>
          <p:nvPr>
            <p:ph idx="1"/>
          </p:nvPr>
        </p:nvPicPr>
        <p:blipFill>
          <a:blip r:embed="rId4">
            <a:extLst>
              <a:ext uri="{96DAC541-7B7A-43D3-8B79-37D633B846F1}">
                <asvg:svgBlip xmlns:asvg="http://schemas.microsoft.com/office/drawing/2016/SVG/main" r:embed="rId5"/>
              </a:ext>
            </a:extLst>
          </a:blip>
          <a:stretch>
            <a:fillRect/>
          </a:stretch>
        </p:blipFill>
        <p:spPr>
          <a:xfrm>
            <a:off x="263951" y="98145"/>
            <a:ext cx="11620107" cy="6673904"/>
          </a:xfrm>
        </p:spPr>
      </p:pic>
    </p:spTree>
    <p:extLst>
      <p:ext uri="{BB962C8B-B14F-4D97-AF65-F5344CB8AC3E}">
        <p14:creationId xmlns:p14="http://schemas.microsoft.com/office/powerpoint/2010/main" val="257719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F31B2C-63A2-4828-8C31-49CE64E30029}"/>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9687C61D-2AE4-4E72-B5DE-025FFEC6BC62}"/>
              </a:ext>
            </a:extLst>
          </p:cNvPr>
          <p:cNvSpPr>
            <a:spLocks noGrp="1"/>
          </p:cNvSpPr>
          <p:nvPr>
            <p:ph type="title"/>
          </p:nvPr>
        </p:nvSpPr>
        <p:spPr>
          <a:xfrm>
            <a:off x="650594" y="149839"/>
            <a:ext cx="9601200" cy="740328"/>
          </a:xfrm>
        </p:spPr>
        <p:txBody>
          <a:bodyPr/>
          <a:lstStyle/>
          <a:p>
            <a:r>
              <a:rPr lang="pt-PT" dirty="0"/>
              <a:t>Descrição do Problema</a:t>
            </a:r>
          </a:p>
        </p:txBody>
      </p:sp>
      <p:sp>
        <p:nvSpPr>
          <p:cNvPr id="7" name="Marcador de Posição de Conteúdo 6">
            <a:extLst>
              <a:ext uri="{FF2B5EF4-FFF2-40B4-BE49-F238E27FC236}">
                <a16:creationId xmlns:a16="http://schemas.microsoft.com/office/drawing/2014/main" id="{D4714DCC-BD77-4902-9C5B-81C1B9C91DF3}"/>
              </a:ext>
            </a:extLst>
          </p:cNvPr>
          <p:cNvSpPr>
            <a:spLocks noGrp="1"/>
          </p:cNvSpPr>
          <p:nvPr>
            <p:ph idx="1"/>
          </p:nvPr>
        </p:nvSpPr>
        <p:spPr>
          <a:xfrm>
            <a:off x="6958107" y="1038056"/>
            <a:ext cx="4583299" cy="5451689"/>
          </a:xfrm>
        </p:spPr>
        <p:txBody>
          <a:bodyPr>
            <a:normAutofit/>
          </a:bodyPr>
          <a:lstStyle/>
          <a:p>
            <a:r>
              <a:rPr lang="pt-PT" sz="1600" b="1" dirty="0">
                <a:solidFill>
                  <a:schemeClr val="accent4">
                    <a:lumMod val="75000"/>
                  </a:schemeClr>
                </a:solidFill>
              </a:rPr>
              <a:t>Novas classes/atributos</a:t>
            </a:r>
          </a:p>
          <a:p>
            <a:pPr lvl="1"/>
            <a:r>
              <a:rPr lang="pt-PT" sz="1400" i="0" dirty="0">
                <a:solidFill>
                  <a:schemeClr val="tx1"/>
                </a:solidFill>
              </a:rPr>
              <a:t>Empresa de Reparações</a:t>
            </a:r>
          </a:p>
          <a:p>
            <a:pPr lvl="1"/>
            <a:r>
              <a:rPr lang="pt-PT" sz="1400" i="0" dirty="0">
                <a:solidFill>
                  <a:schemeClr val="tx1"/>
                </a:solidFill>
              </a:rPr>
              <a:t>Trabalhador do Estado</a:t>
            </a:r>
          </a:p>
          <a:p>
            <a:pPr lvl="1"/>
            <a:r>
              <a:rPr lang="pt-PT" sz="1400" i="0" dirty="0">
                <a:solidFill>
                  <a:schemeClr val="tx1"/>
                </a:solidFill>
              </a:rPr>
              <a:t>Novos atributos para Museus e a RPM</a:t>
            </a:r>
          </a:p>
          <a:p>
            <a:r>
              <a:rPr lang="pt-PT" sz="1600" b="1" dirty="0">
                <a:solidFill>
                  <a:schemeClr val="accent2">
                    <a:lumMod val="75000"/>
                  </a:schemeClr>
                </a:solidFill>
              </a:rPr>
              <a:t>Problemas a resolver</a:t>
            </a:r>
          </a:p>
          <a:p>
            <a:pPr lvl="1"/>
            <a:r>
              <a:rPr lang="pt-PT" sz="1400" i="0" dirty="0">
                <a:solidFill>
                  <a:schemeClr val="tx1"/>
                </a:solidFill>
              </a:rPr>
              <a:t>Guardar Museus mais visitados numa BST</a:t>
            </a:r>
          </a:p>
          <a:p>
            <a:pPr lvl="1"/>
            <a:r>
              <a:rPr lang="pt-PT" sz="1400" i="0" dirty="0">
                <a:solidFill>
                  <a:schemeClr val="tx1"/>
                </a:solidFill>
              </a:rPr>
              <a:t>Guardar Empresas de Reparações numa priority queue com a Empresa com mais reparações no topo</a:t>
            </a:r>
          </a:p>
          <a:p>
            <a:pPr lvl="1"/>
            <a:r>
              <a:rPr lang="pt-PT" sz="1400" i="0" dirty="0">
                <a:solidFill>
                  <a:schemeClr val="tx1"/>
                </a:solidFill>
              </a:rPr>
              <a:t>Escolher a melhor Empresa tendo em conta o número de reparações efetuadas e a sua distância a um Museu a reparar</a:t>
            </a:r>
          </a:p>
          <a:p>
            <a:pPr lvl="1"/>
            <a:r>
              <a:rPr lang="pt-PT" sz="1400" i="0" dirty="0">
                <a:solidFill>
                  <a:schemeClr val="tx1"/>
                </a:solidFill>
              </a:rPr>
              <a:t>Guardar Trabalhadores do Estado (atuais e antigos) numa hashtable</a:t>
            </a:r>
          </a:p>
          <a:p>
            <a:pPr lvl="1"/>
            <a:r>
              <a:rPr lang="pt-PT" sz="1400" i="0" dirty="0">
                <a:solidFill>
                  <a:schemeClr val="tx1"/>
                </a:solidFill>
              </a:rPr>
              <a:t>Relacionar cada trabalhador a um Museu (quando possível)</a:t>
            </a:r>
          </a:p>
          <a:p>
            <a:pPr lvl="1"/>
            <a:r>
              <a:rPr lang="pt-PT" sz="1400" i="0" dirty="0">
                <a:solidFill>
                  <a:schemeClr val="tx1"/>
                </a:solidFill>
              </a:rPr>
              <a:t>Contratar um Trabalhador (com preferência de um Trabalhador antigo)</a:t>
            </a:r>
          </a:p>
          <a:p>
            <a:pPr lvl="1"/>
            <a:r>
              <a:rPr lang="pt-PT" sz="1400" i="0" dirty="0">
                <a:solidFill>
                  <a:schemeClr val="tx1"/>
                </a:solidFill>
              </a:rPr>
              <a:t>Listagens tirando partido das vantagens de cada estrutura de dados</a:t>
            </a:r>
          </a:p>
        </p:txBody>
      </p:sp>
      <p:pic>
        <p:nvPicPr>
          <p:cNvPr id="9" name="Picture 8">
            <a:extLst>
              <a:ext uri="{FF2B5EF4-FFF2-40B4-BE49-F238E27FC236}">
                <a16:creationId xmlns:a16="http://schemas.microsoft.com/office/drawing/2014/main" id="{62AFC8EE-1AD4-4C31-A129-7CB1905F8A5C}"/>
              </a:ext>
            </a:extLst>
          </p:cNvPr>
          <p:cNvPicPr>
            <a:picLocks noChangeAspect="1"/>
          </p:cNvPicPr>
          <p:nvPr/>
        </p:nvPicPr>
        <p:blipFill>
          <a:blip r:embed="rId3"/>
          <a:stretch>
            <a:fillRect/>
          </a:stretch>
        </p:blipFill>
        <p:spPr>
          <a:xfrm>
            <a:off x="424561" y="1090569"/>
            <a:ext cx="6397350" cy="5161175"/>
          </a:xfrm>
          <a:prstGeom prst="rect">
            <a:avLst/>
          </a:prstGeom>
        </p:spPr>
      </p:pic>
    </p:spTree>
    <p:extLst>
      <p:ext uri="{BB962C8B-B14F-4D97-AF65-F5344CB8AC3E}">
        <p14:creationId xmlns:p14="http://schemas.microsoft.com/office/powerpoint/2010/main" val="9980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A4013F-5439-4927-892D-D98B6059748F}"/>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DC9E2E5F-7C4F-48A2-99D2-D6FF16CC2676}"/>
              </a:ext>
            </a:extLst>
          </p:cNvPr>
          <p:cNvSpPr>
            <a:spLocks noGrp="1"/>
          </p:cNvSpPr>
          <p:nvPr>
            <p:ph type="title"/>
          </p:nvPr>
        </p:nvSpPr>
        <p:spPr>
          <a:xfrm>
            <a:off x="650594" y="166382"/>
            <a:ext cx="9601200" cy="891330"/>
          </a:xfrm>
        </p:spPr>
        <p:txBody>
          <a:bodyPr/>
          <a:lstStyle/>
          <a:p>
            <a:r>
              <a:rPr lang="pt-PT" dirty="0"/>
              <a:t>Solução para o problema</a:t>
            </a:r>
          </a:p>
        </p:txBody>
      </p:sp>
      <p:sp>
        <p:nvSpPr>
          <p:cNvPr id="3" name="Marcador de Posição de Conteúdo 2">
            <a:extLst>
              <a:ext uri="{FF2B5EF4-FFF2-40B4-BE49-F238E27FC236}">
                <a16:creationId xmlns:a16="http://schemas.microsoft.com/office/drawing/2014/main" id="{3F565444-82C0-4897-8731-D26232FA50D5}"/>
              </a:ext>
            </a:extLst>
          </p:cNvPr>
          <p:cNvSpPr>
            <a:spLocks noGrp="1"/>
          </p:cNvSpPr>
          <p:nvPr>
            <p:ph idx="1"/>
          </p:nvPr>
        </p:nvSpPr>
        <p:spPr>
          <a:xfrm>
            <a:off x="876628" y="1057712"/>
            <a:ext cx="9247760" cy="5633906"/>
          </a:xfrm>
        </p:spPr>
        <p:txBody>
          <a:bodyPr>
            <a:normAutofit/>
          </a:bodyPr>
          <a:lstStyle/>
          <a:p>
            <a:pPr>
              <a:lnSpc>
                <a:spcPct val="120000"/>
              </a:lnSpc>
            </a:pPr>
            <a:r>
              <a:rPr lang="pt-PT" sz="1800" dirty="0">
                <a:solidFill>
                  <a:schemeClr val="tx1"/>
                </a:solidFill>
              </a:rPr>
              <a:t>Decisões relativas à organização do trabalho:</a:t>
            </a:r>
          </a:p>
          <a:p>
            <a:pPr lvl="1">
              <a:lnSpc>
                <a:spcPct val="120000"/>
              </a:lnSpc>
            </a:pPr>
            <a:r>
              <a:rPr lang="pt-PT" sz="1400" i="0" dirty="0">
                <a:solidFill>
                  <a:schemeClr val="tx1"/>
                </a:solidFill>
              </a:rPr>
              <a:t>Tal como pedido, os Museus numa BST (std::set), as Empresas de Reparação numa priority queue (std::priority_queue) e os Trabalhadores do estado numa </a:t>
            </a:r>
            <a:r>
              <a:rPr lang="pt-PT" sz="1400" i="0" dirty="0" err="1">
                <a:solidFill>
                  <a:schemeClr val="tx1"/>
                </a:solidFill>
              </a:rPr>
              <a:t>hashtable</a:t>
            </a:r>
            <a:r>
              <a:rPr lang="pt-PT" sz="1400" i="0" dirty="0">
                <a:solidFill>
                  <a:schemeClr val="tx1"/>
                </a:solidFill>
              </a:rPr>
              <a:t> (std::</a:t>
            </a:r>
            <a:r>
              <a:rPr lang="pt-PT" sz="1400" i="0" dirty="0" err="1">
                <a:solidFill>
                  <a:schemeClr val="tx1"/>
                </a:solidFill>
              </a:rPr>
              <a:t>unordered_set</a:t>
            </a:r>
            <a:r>
              <a:rPr lang="pt-PT" sz="1400" i="0" dirty="0">
                <a:solidFill>
                  <a:schemeClr val="tx1"/>
                </a:solidFill>
              </a:rPr>
              <a:t>).</a:t>
            </a:r>
          </a:p>
          <a:p>
            <a:pPr>
              <a:lnSpc>
                <a:spcPct val="120000"/>
              </a:lnSpc>
            </a:pPr>
            <a:r>
              <a:rPr lang="pt-PT" sz="1800" dirty="0"/>
              <a:t>Soluções práticas:</a:t>
            </a:r>
          </a:p>
          <a:p>
            <a:pPr lvl="1">
              <a:lnSpc>
                <a:spcPct val="120000"/>
              </a:lnSpc>
            </a:pPr>
            <a:r>
              <a:rPr lang="pt-PT" sz="1400" i="0" dirty="0">
                <a:solidFill>
                  <a:schemeClr val="tx1"/>
                </a:solidFill>
              </a:rPr>
              <a:t>Para relacionar um Trabalhador com um Museu usámos o nome e as coordenadas do mesmo, pois estes são o que tornam cada Museu único.</a:t>
            </a:r>
          </a:p>
          <a:p>
            <a:pPr lvl="1">
              <a:lnSpc>
                <a:spcPct val="120000"/>
              </a:lnSpc>
            </a:pPr>
            <a:r>
              <a:rPr lang="pt-PT" sz="1400" i="0" dirty="0">
                <a:solidFill>
                  <a:schemeClr val="tx1"/>
                </a:solidFill>
              </a:rPr>
              <a:t>Ao contratar um trabalhador, existe a opção de recontratar um trabalhador antigo (opção considerada prioritária), selecionando dos trabalhadores que não se encontram empregados de momento; ou criar um novo trabalhador e adicioná-lo à rede.</a:t>
            </a:r>
          </a:p>
          <a:p>
            <a:pPr>
              <a:lnSpc>
                <a:spcPct val="120000"/>
              </a:lnSpc>
            </a:pPr>
            <a:r>
              <a:rPr lang="pt-PT" sz="1800" dirty="0">
                <a:solidFill>
                  <a:schemeClr val="tx1"/>
                </a:solidFill>
              </a:rPr>
              <a:t>Problemas na implementação da BST:</a:t>
            </a:r>
          </a:p>
          <a:p>
            <a:pPr lvl="1">
              <a:lnSpc>
                <a:spcPct val="120000"/>
              </a:lnSpc>
            </a:pPr>
            <a:r>
              <a:rPr lang="pt-PT" sz="1400" i="0" dirty="0">
                <a:solidFill>
                  <a:schemeClr val="tx1"/>
                </a:solidFill>
              </a:rPr>
              <a:t>A ordem na BST é necessariamente a do enunciado (número de visitas, em caso de empate o nome), mas para saber se um Museu é igual a outro comparamos o seu nome e as suas coordenadas. Devido a isto, não podemos usar o find da STL para verificar a existência/encontrar um museu específico.</a:t>
            </a:r>
          </a:p>
          <a:p>
            <a:pPr lvl="1">
              <a:lnSpc>
                <a:spcPct val="120000"/>
              </a:lnSpc>
            </a:pPr>
            <a:r>
              <a:rPr lang="pt-PT" sz="1400" i="0" dirty="0">
                <a:solidFill>
                  <a:schemeClr val="tx1"/>
                </a:solidFill>
              </a:rPr>
              <a:t>Para resolver esta questão, existem casos em que somos forçados a iterar sobre (no pior caso) toda a árvore (O(n)), comparando os Museus usando o operador == associado.</a:t>
            </a:r>
          </a:p>
          <a:p>
            <a:pPr marL="0" indent="0">
              <a:buNone/>
            </a:pPr>
            <a:endParaRPr lang="pt-PT" sz="1600" dirty="0">
              <a:solidFill>
                <a:schemeClr val="tx1"/>
              </a:solidFill>
            </a:endParaRPr>
          </a:p>
        </p:txBody>
      </p:sp>
    </p:spTree>
    <p:extLst>
      <p:ext uri="{BB962C8B-B14F-4D97-AF65-F5344CB8AC3E}">
        <p14:creationId xmlns:p14="http://schemas.microsoft.com/office/powerpoint/2010/main" val="2302500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E339E7F-0DAA-4069-B66A-B979AC9AEFFA}"/>
              </a:ext>
            </a:extLst>
          </p:cNvPr>
          <p:cNvPicPr>
            <a:picLocks noChangeAspect="1"/>
          </p:cNvPicPr>
          <p:nvPr/>
        </p:nvPicPr>
        <p:blipFill>
          <a:blip r:embed="rId3"/>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92A1A99D-7AD1-4079-9165-88EA859CD6A3}"/>
              </a:ext>
            </a:extLst>
          </p:cNvPr>
          <p:cNvSpPr>
            <a:spLocks noGrp="1"/>
          </p:cNvSpPr>
          <p:nvPr>
            <p:ph type="title"/>
          </p:nvPr>
        </p:nvSpPr>
        <p:spPr>
          <a:xfrm>
            <a:off x="650594" y="273161"/>
            <a:ext cx="9601200" cy="742950"/>
          </a:xfrm>
        </p:spPr>
        <p:txBody>
          <a:bodyPr/>
          <a:lstStyle/>
          <a:p>
            <a:r>
              <a:rPr lang="pt-PT" dirty="0"/>
              <a:t>Estrutura de ficheiros</a:t>
            </a:r>
          </a:p>
        </p:txBody>
      </p:sp>
      <p:sp>
        <p:nvSpPr>
          <p:cNvPr id="3" name="Marcador de Posição de Conteúdo 2">
            <a:extLst>
              <a:ext uri="{FF2B5EF4-FFF2-40B4-BE49-F238E27FC236}">
                <a16:creationId xmlns:a16="http://schemas.microsoft.com/office/drawing/2014/main" id="{DFFE9BE7-4D10-465F-B5D1-AD11AAA1B6D7}"/>
              </a:ext>
            </a:extLst>
          </p:cNvPr>
          <p:cNvSpPr>
            <a:spLocks noGrp="1"/>
          </p:cNvSpPr>
          <p:nvPr>
            <p:ph idx="1"/>
          </p:nvPr>
        </p:nvSpPr>
        <p:spPr>
          <a:xfrm>
            <a:off x="725648" y="1066142"/>
            <a:ext cx="10550476" cy="1064703"/>
          </a:xfrm>
        </p:spPr>
        <p:txBody>
          <a:bodyPr>
            <a:normAutofit/>
          </a:bodyPr>
          <a:lstStyle/>
          <a:p>
            <a:pPr marL="0" indent="0" algn="just">
              <a:lnSpc>
                <a:spcPct val="150000"/>
              </a:lnSpc>
              <a:buNone/>
            </a:pPr>
            <a:r>
              <a:rPr lang="pt-PT" sz="1800" dirty="0">
                <a:solidFill>
                  <a:schemeClr val="tx1"/>
                </a:solidFill>
              </a:rPr>
              <a:t>A estrutura dos ficheiros das classes antigas mantém-se  (incluindo o ficheiro de configuração da RPM) com a adição das coordenadas dos Museus e dos novos ficheiros no config.</a:t>
            </a:r>
          </a:p>
        </p:txBody>
      </p:sp>
      <p:sp>
        <p:nvSpPr>
          <p:cNvPr id="7" name="TextBox 6">
            <a:extLst>
              <a:ext uri="{FF2B5EF4-FFF2-40B4-BE49-F238E27FC236}">
                <a16:creationId xmlns:a16="http://schemas.microsoft.com/office/drawing/2014/main" id="{595C11C5-F259-4944-A422-9438E23A8018}"/>
              </a:ext>
            </a:extLst>
          </p:cNvPr>
          <p:cNvSpPr txBox="1"/>
          <p:nvPr/>
        </p:nvSpPr>
        <p:spPr>
          <a:xfrm>
            <a:off x="484348" y="2419126"/>
            <a:ext cx="6059829" cy="1097095"/>
          </a:xfrm>
          <a:prstGeom prst="rect">
            <a:avLst/>
          </a:prstGeom>
          <a:noFill/>
        </p:spPr>
        <p:txBody>
          <a:bodyPr wrap="square" rtlCol="0">
            <a:spAutoFit/>
          </a:bodyPr>
          <a:lstStyle/>
          <a:p>
            <a:pPr marL="342900" indent="-342900" algn="just">
              <a:lnSpc>
                <a:spcPct val="125000"/>
              </a:lnSpc>
              <a:buFont typeface="Wingdings" panose="05000000000000000000" pitchFamily="2" charset="2"/>
              <a:buChar char="§"/>
            </a:pPr>
            <a:r>
              <a:rPr lang="pt-PT" dirty="0"/>
              <a:t>O ficheiro dos Trabalhadores do Estado consiste num número identificando a quantidade de Trabalhadores a ler seguido pela informação deles.</a:t>
            </a:r>
          </a:p>
        </p:txBody>
      </p:sp>
      <p:sp>
        <p:nvSpPr>
          <p:cNvPr id="8" name="TextBox 7">
            <a:extLst>
              <a:ext uri="{FF2B5EF4-FFF2-40B4-BE49-F238E27FC236}">
                <a16:creationId xmlns:a16="http://schemas.microsoft.com/office/drawing/2014/main" id="{A59D8376-38B4-45C1-BC46-DF200D337924}"/>
              </a:ext>
            </a:extLst>
          </p:cNvPr>
          <p:cNvSpPr txBox="1"/>
          <p:nvPr/>
        </p:nvSpPr>
        <p:spPr>
          <a:xfrm>
            <a:off x="6684893" y="5064843"/>
            <a:ext cx="5177069" cy="523220"/>
          </a:xfrm>
          <a:prstGeom prst="rect">
            <a:avLst/>
          </a:prstGeom>
          <a:noFill/>
        </p:spPr>
        <p:txBody>
          <a:bodyPr wrap="square" rtlCol="0">
            <a:spAutoFit/>
          </a:bodyPr>
          <a:lstStyle/>
          <a:p>
            <a:pPr algn="ctr"/>
            <a:r>
              <a:rPr lang="pt-PT" sz="1400" dirty="0"/>
              <a:t>e.g. do conteúdo de um ficheiro de informação de Trabalhadores do Estado</a:t>
            </a:r>
          </a:p>
        </p:txBody>
      </p:sp>
      <p:sp>
        <p:nvSpPr>
          <p:cNvPr id="12" name="TextBox 11">
            <a:extLst>
              <a:ext uri="{FF2B5EF4-FFF2-40B4-BE49-F238E27FC236}">
                <a16:creationId xmlns:a16="http://schemas.microsoft.com/office/drawing/2014/main" id="{E38336B3-D01C-47BA-AF6D-5E36D5D5D84F}"/>
              </a:ext>
            </a:extLst>
          </p:cNvPr>
          <p:cNvSpPr txBox="1"/>
          <p:nvPr/>
        </p:nvSpPr>
        <p:spPr>
          <a:xfrm>
            <a:off x="484348" y="4131359"/>
            <a:ext cx="6059829" cy="1443344"/>
          </a:xfrm>
          <a:prstGeom prst="rect">
            <a:avLst/>
          </a:prstGeom>
          <a:noFill/>
        </p:spPr>
        <p:txBody>
          <a:bodyPr wrap="square" rtlCol="0">
            <a:spAutoFit/>
          </a:bodyPr>
          <a:lstStyle/>
          <a:p>
            <a:pPr marL="342900" indent="-342900" algn="just">
              <a:lnSpc>
                <a:spcPct val="125000"/>
              </a:lnSpc>
              <a:buFont typeface="Wingdings" panose="05000000000000000000" pitchFamily="2" charset="2"/>
              <a:buChar char="§"/>
            </a:pPr>
            <a:r>
              <a:rPr lang="pt-PT" dirty="0"/>
              <a:t>Cada Trabalhador guarda o seu nome, cc, contacto, </a:t>
            </a:r>
            <a:r>
              <a:rPr lang="pt-PT" i="1" dirty="0"/>
              <a:t>address</a:t>
            </a:r>
            <a:r>
              <a:rPr lang="pt-PT" dirty="0"/>
              <a:t>, data de nascimento, 1 se estiver empregue (0 caso contrário), seguido do nome e coordenadas do Museu que o emprega (caso esteja empregue). </a:t>
            </a:r>
          </a:p>
        </p:txBody>
      </p:sp>
      <p:pic>
        <p:nvPicPr>
          <p:cNvPr id="4" name="Imagem 3">
            <a:extLst>
              <a:ext uri="{FF2B5EF4-FFF2-40B4-BE49-F238E27FC236}">
                <a16:creationId xmlns:a16="http://schemas.microsoft.com/office/drawing/2014/main" id="{EC1E9C63-57DA-43DF-B8CB-D666A9D58F1D}"/>
              </a:ext>
            </a:extLst>
          </p:cNvPr>
          <p:cNvPicPr>
            <a:picLocks noChangeAspect="1"/>
          </p:cNvPicPr>
          <p:nvPr/>
        </p:nvPicPr>
        <p:blipFill>
          <a:blip r:embed="rId4"/>
          <a:stretch>
            <a:fillRect/>
          </a:stretch>
        </p:blipFill>
        <p:spPr>
          <a:xfrm>
            <a:off x="6684893" y="3023491"/>
            <a:ext cx="5177070" cy="1978170"/>
          </a:xfrm>
          <a:prstGeom prst="rect">
            <a:avLst/>
          </a:prstGeom>
        </p:spPr>
      </p:pic>
    </p:spTree>
    <p:extLst>
      <p:ext uri="{BB962C8B-B14F-4D97-AF65-F5344CB8AC3E}">
        <p14:creationId xmlns:p14="http://schemas.microsoft.com/office/powerpoint/2010/main" val="37493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C90F56-EC06-4FD4-8174-DE698CA53815}"/>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E1DA70BA-5C71-40F7-9C82-1A46F6B3246B}"/>
              </a:ext>
            </a:extLst>
          </p:cNvPr>
          <p:cNvSpPr>
            <a:spLocks noGrp="1"/>
          </p:cNvSpPr>
          <p:nvPr>
            <p:ph type="title"/>
          </p:nvPr>
        </p:nvSpPr>
        <p:spPr>
          <a:xfrm>
            <a:off x="650594" y="329560"/>
            <a:ext cx="9601200" cy="957968"/>
          </a:xfrm>
        </p:spPr>
        <p:txBody>
          <a:bodyPr/>
          <a:lstStyle/>
          <a:p>
            <a:r>
              <a:rPr lang="pt-PT" dirty="0"/>
              <a:t>Funcionalidades Implementadas</a:t>
            </a:r>
          </a:p>
        </p:txBody>
      </p:sp>
      <p:sp>
        <p:nvSpPr>
          <p:cNvPr id="3" name="Marcador de Posição de Conteúdo 2">
            <a:extLst>
              <a:ext uri="{FF2B5EF4-FFF2-40B4-BE49-F238E27FC236}">
                <a16:creationId xmlns:a16="http://schemas.microsoft.com/office/drawing/2014/main" id="{81733160-5F50-4859-8F95-91B24CB370E7}"/>
              </a:ext>
            </a:extLst>
          </p:cNvPr>
          <p:cNvSpPr>
            <a:spLocks noGrp="1"/>
          </p:cNvSpPr>
          <p:nvPr>
            <p:ph idx="1"/>
          </p:nvPr>
        </p:nvSpPr>
        <p:spPr>
          <a:xfrm>
            <a:off x="1102661" y="1306286"/>
            <a:ext cx="10000768" cy="5047861"/>
          </a:xfrm>
        </p:spPr>
        <p:txBody>
          <a:bodyPr>
            <a:normAutofit/>
          </a:bodyPr>
          <a:lstStyle/>
          <a:p>
            <a:pPr>
              <a:lnSpc>
                <a:spcPct val="150000"/>
              </a:lnSpc>
            </a:pPr>
            <a:r>
              <a:rPr lang="pt-PT" sz="1800" dirty="0">
                <a:solidFill>
                  <a:schemeClr val="tx1"/>
                </a:solidFill>
              </a:rPr>
              <a:t>As funcionalidades de CRUD foram mantidas (pois já estavam completas na totalidade) para as antigas classes (Museus, Empresas de Eventos, Cartões e Eventos) e foram completamente implementadas para Trabalhadores do Estado e Empresas de Reparações.</a:t>
            </a:r>
          </a:p>
          <a:p>
            <a:pPr>
              <a:lnSpc>
                <a:spcPct val="150000"/>
              </a:lnSpc>
            </a:pPr>
            <a:endParaRPr lang="pt-PT" sz="1800" dirty="0">
              <a:solidFill>
                <a:schemeClr val="tx1"/>
              </a:solidFill>
            </a:endParaRPr>
          </a:p>
          <a:p>
            <a:pPr>
              <a:lnSpc>
                <a:spcPct val="150000"/>
              </a:lnSpc>
            </a:pPr>
            <a:r>
              <a:rPr lang="pt-PT" sz="1800" dirty="0">
                <a:solidFill>
                  <a:schemeClr val="tx1"/>
                </a:solidFill>
              </a:rPr>
              <a:t>Novas adições às interfaces:</a:t>
            </a:r>
          </a:p>
          <a:p>
            <a:pPr lvl="1">
              <a:lnSpc>
                <a:spcPct val="150000"/>
              </a:lnSpc>
            </a:pPr>
            <a:r>
              <a:rPr lang="pt-PT" sz="1800" i="0" dirty="0">
                <a:solidFill>
                  <a:schemeClr val="tx1"/>
                </a:solidFill>
              </a:rPr>
              <a:t>Contratação e despedimento de Trabalhadores do Estado.</a:t>
            </a:r>
          </a:p>
          <a:p>
            <a:pPr lvl="1">
              <a:lnSpc>
                <a:spcPct val="150000"/>
              </a:lnSpc>
            </a:pPr>
            <a:r>
              <a:rPr lang="pt-PT" sz="1800" i="0" dirty="0">
                <a:solidFill>
                  <a:schemeClr val="tx1"/>
                </a:solidFill>
              </a:rPr>
              <a:t>Reparar um Museu.</a:t>
            </a:r>
          </a:p>
          <a:p>
            <a:pPr lvl="1">
              <a:lnSpc>
                <a:spcPct val="150000"/>
              </a:lnSpc>
            </a:pPr>
            <a:r>
              <a:rPr lang="pt-PT" sz="1800" i="0" dirty="0">
                <a:solidFill>
                  <a:schemeClr val="tx1"/>
                </a:solidFill>
              </a:rPr>
              <a:t>Efetuar a visita de um museu como detentor de um cartão </a:t>
            </a:r>
            <a:r>
              <a:rPr lang="pt-PT" sz="1800" dirty="0">
                <a:solidFill>
                  <a:schemeClr val="tx1"/>
                </a:solidFill>
              </a:rPr>
              <a:t>Amigo dos Museus de Portugal</a:t>
            </a:r>
          </a:p>
          <a:p>
            <a:pPr lvl="1"/>
            <a:endParaRPr lang="pt-PT" dirty="0">
              <a:solidFill>
                <a:schemeClr val="tx1"/>
              </a:solidFill>
            </a:endParaRPr>
          </a:p>
        </p:txBody>
      </p:sp>
    </p:spTree>
    <p:extLst>
      <p:ext uri="{BB962C8B-B14F-4D97-AF65-F5344CB8AC3E}">
        <p14:creationId xmlns:p14="http://schemas.microsoft.com/office/powerpoint/2010/main" val="62024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E53DFB-7923-4080-A650-160FDFF96DC8}"/>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495CA529-324D-4C21-BDB4-A03CC29AF762}"/>
              </a:ext>
            </a:extLst>
          </p:cNvPr>
          <p:cNvSpPr>
            <a:spLocks noGrp="1"/>
          </p:cNvSpPr>
          <p:nvPr>
            <p:ph type="title"/>
          </p:nvPr>
        </p:nvSpPr>
        <p:spPr>
          <a:xfrm>
            <a:off x="650594" y="330630"/>
            <a:ext cx="11293167" cy="1081530"/>
          </a:xfrm>
        </p:spPr>
        <p:txBody>
          <a:bodyPr>
            <a:normAutofit/>
          </a:bodyPr>
          <a:lstStyle/>
          <a:p>
            <a:r>
              <a:rPr lang="pt-PT" dirty="0"/>
              <a:t>Funcionalidades Implementadas – Filtros</a:t>
            </a:r>
          </a:p>
        </p:txBody>
      </p:sp>
      <p:sp>
        <p:nvSpPr>
          <p:cNvPr id="6" name="TextBox 5">
            <a:extLst>
              <a:ext uri="{FF2B5EF4-FFF2-40B4-BE49-F238E27FC236}">
                <a16:creationId xmlns:a16="http://schemas.microsoft.com/office/drawing/2014/main" id="{53C81349-B835-4336-9CFD-BDC31413A167}"/>
              </a:ext>
            </a:extLst>
          </p:cNvPr>
          <p:cNvSpPr txBox="1"/>
          <p:nvPr/>
        </p:nvSpPr>
        <p:spPr>
          <a:xfrm>
            <a:off x="6297177" y="4699000"/>
            <a:ext cx="6305635" cy="923330"/>
          </a:xfrm>
          <a:prstGeom prst="rect">
            <a:avLst/>
          </a:prstGeom>
          <a:noFill/>
        </p:spPr>
        <p:txBody>
          <a:bodyPr wrap="square" rtlCol="0">
            <a:spAutoFit/>
          </a:bodyPr>
          <a:lstStyle/>
          <a:p>
            <a:pPr marL="285750" indent="-285750">
              <a:buFont typeface="Wingdings" panose="05000000000000000000" pitchFamily="2" charset="2"/>
              <a:buChar char="§"/>
            </a:pPr>
            <a:r>
              <a:rPr lang="pt-PT" b="1" dirty="0"/>
              <a:t>Filtro de Trabalhadores do Estado</a:t>
            </a:r>
          </a:p>
          <a:p>
            <a:pPr marL="742950" lvl="1" indent="-285750">
              <a:buFont typeface="Arial" panose="020B0604020202020204" pitchFamily="34" charset="0"/>
              <a:buChar char="–"/>
            </a:pPr>
            <a:r>
              <a:rPr lang="pt-PT" dirty="0"/>
              <a:t>Por Estado de Empregação</a:t>
            </a:r>
          </a:p>
          <a:p>
            <a:pPr marL="742950" lvl="1" indent="-285750">
              <a:buFont typeface="Arial" panose="020B0604020202020204" pitchFamily="34" charset="0"/>
              <a:buChar char="–"/>
            </a:pPr>
            <a:r>
              <a:rPr lang="pt-PT" dirty="0"/>
              <a:t>Por Nome</a:t>
            </a:r>
            <a:endParaRPr lang="pt-PT" b="1" dirty="0"/>
          </a:p>
        </p:txBody>
      </p:sp>
      <p:sp>
        <p:nvSpPr>
          <p:cNvPr id="5" name="CaixaDeTexto 4">
            <a:extLst>
              <a:ext uri="{FF2B5EF4-FFF2-40B4-BE49-F238E27FC236}">
                <a16:creationId xmlns:a16="http://schemas.microsoft.com/office/drawing/2014/main" id="{8EC32618-8B68-4577-B07A-1CC260EEEA9E}"/>
              </a:ext>
            </a:extLst>
          </p:cNvPr>
          <p:cNvSpPr txBox="1"/>
          <p:nvPr/>
        </p:nvSpPr>
        <p:spPr>
          <a:xfrm>
            <a:off x="876628" y="4699000"/>
            <a:ext cx="4355183" cy="1201919"/>
          </a:xfrm>
          <a:prstGeom prst="rect">
            <a:avLst/>
          </a:prstGeom>
          <a:noFill/>
        </p:spPr>
        <p:txBody>
          <a:bodyPr wrap="square" rtlCol="0">
            <a:spAutoFit/>
          </a:bodyPr>
          <a:lstStyle/>
          <a:p>
            <a:pPr marL="285750" indent="-285750">
              <a:buFont typeface="Wingdings" panose="05000000000000000000" pitchFamily="2" charset="2"/>
              <a:buChar char="§"/>
            </a:pPr>
            <a:r>
              <a:rPr lang="pt-PT" b="1" dirty="0"/>
              <a:t>Filtro de </a:t>
            </a:r>
            <a:r>
              <a:rPr lang="pt-PT" b="1" dirty="0" err="1"/>
              <a:t>Repair</a:t>
            </a:r>
            <a:r>
              <a:rPr lang="pt-PT" b="1" dirty="0"/>
              <a:t> </a:t>
            </a:r>
            <a:r>
              <a:rPr lang="pt-PT" b="1" dirty="0" err="1"/>
              <a:t>Enterprises</a:t>
            </a:r>
            <a:r>
              <a:rPr lang="pt-PT" b="1" dirty="0"/>
              <a:t>:</a:t>
            </a:r>
          </a:p>
          <a:p>
            <a:pPr marL="742950" lvl="1" indent="-285750">
              <a:buFont typeface="Arial" panose="020B0604020202020204" pitchFamily="34" charset="0"/>
              <a:buChar char="–"/>
            </a:pPr>
            <a:r>
              <a:rPr lang="pt-PT" dirty="0"/>
              <a:t>Por Endereço</a:t>
            </a:r>
          </a:p>
          <a:p>
            <a:pPr marL="742950" lvl="1" indent="-285750">
              <a:buFont typeface="Arial" panose="020B0604020202020204" pitchFamily="34" charset="0"/>
              <a:buChar char="–"/>
            </a:pPr>
            <a:r>
              <a:rPr lang="pt-PT" dirty="0"/>
              <a:t>Por Nome</a:t>
            </a:r>
          </a:p>
          <a:p>
            <a:endParaRPr lang="pt-PT" dirty="0"/>
          </a:p>
        </p:txBody>
      </p:sp>
      <p:sp>
        <p:nvSpPr>
          <p:cNvPr id="7" name="Retângulo 6">
            <a:extLst>
              <a:ext uri="{FF2B5EF4-FFF2-40B4-BE49-F238E27FC236}">
                <a16:creationId xmlns:a16="http://schemas.microsoft.com/office/drawing/2014/main" id="{23CB25D5-44F3-4E44-A028-4165A538097E}"/>
              </a:ext>
            </a:extLst>
          </p:cNvPr>
          <p:cNvSpPr/>
          <p:nvPr/>
        </p:nvSpPr>
        <p:spPr>
          <a:xfrm>
            <a:off x="876627" y="1135956"/>
            <a:ext cx="10890811" cy="3365024"/>
          </a:xfrm>
          <a:prstGeom prst="rect">
            <a:avLst/>
          </a:prstGeom>
        </p:spPr>
        <p:txBody>
          <a:bodyPr wrap="square">
            <a:spAutoFit/>
          </a:bodyPr>
          <a:lstStyle/>
          <a:p>
            <a:pPr marL="285750" indent="-285750">
              <a:lnSpc>
                <a:spcPct val="150000"/>
              </a:lnSpc>
              <a:buFont typeface="Wingdings" panose="05000000000000000000" pitchFamily="2" charset="2"/>
              <a:buChar char="§"/>
            </a:pPr>
            <a:r>
              <a:rPr lang="pt-PT" dirty="0"/>
              <a:t>As Empresas de Eventos e as Empresas de Reparações ambas derivam de uma classe base Empresa Base, visto partilharem bastante informação semelhante. A classe Empresa Base foi definida para este trabalho e a antiga classe Empresa de Eventos foi adaptada para derivar desta.</a:t>
            </a:r>
          </a:p>
          <a:p>
            <a:pPr marL="285750" indent="-285750">
              <a:lnSpc>
                <a:spcPct val="150000"/>
              </a:lnSpc>
              <a:buFont typeface="Wingdings" panose="05000000000000000000" pitchFamily="2" charset="2"/>
              <a:buChar char="§"/>
            </a:pPr>
            <a:endParaRPr lang="pt-PT" dirty="0"/>
          </a:p>
          <a:p>
            <a:pPr marL="285750" indent="-285750">
              <a:lnSpc>
                <a:spcPct val="150000"/>
              </a:lnSpc>
              <a:buFont typeface="Wingdings" panose="05000000000000000000" pitchFamily="2" charset="2"/>
              <a:buChar char="§"/>
            </a:pPr>
            <a:r>
              <a:rPr lang="pt-PT" dirty="0"/>
              <a:t>Todas as operações de listagem e seleção de aglomerados de informação têm filtros distintos para ajudar a navegar pela grande quantidade de dados apresentados pela Rede.  A acrescentar aos já presentes no trabalho anterior, destacam-se:</a:t>
            </a:r>
          </a:p>
          <a:p>
            <a:pPr marL="285750" indent="-285750">
              <a:lnSpc>
                <a:spcPct val="150000"/>
              </a:lnSpc>
              <a:buFont typeface="Wingdings" panose="05000000000000000000" pitchFamily="2" charset="2"/>
              <a:buChar char="§"/>
            </a:pPr>
            <a:endParaRPr lang="pt-PT" dirty="0"/>
          </a:p>
        </p:txBody>
      </p:sp>
    </p:spTree>
    <p:extLst>
      <p:ext uri="{BB962C8B-B14F-4D97-AF65-F5344CB8AC3E}">
        <p14:creationId xmlns:p14="http://schemas.microsoft.com/office/powerpoint/2010/main" val="65043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E53DFB-7923-4080-A650-160FDFF96DC8}"/>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495CA529-324D-4C21-BDB4-A03CC29AF762}"/>
              </a:ext>
            </a:extLst>
          </p:cNvPr>
          <p:cNvSpPr>
            <a:spLocks noGrp="1"/>
          </p:cNvSpPr>
          <p:nvPr>
            <p:ph type="title"/>
          </p:nvPr>
        </p:nvSpPr>
        <p:spPr>
          <a:xfrm>
            <a:off x="650594" y="330630"/>
            <a:ext cx="11293167" cy="1081530"/>
          </a:xfrm>
        </p:spPr>
        <p:txBody>
          <a:bodyPr>
            <a:normAutofit fontScale="90000"/>
          </a:bodyPr>
          <a:lstStyle/>
          <a:p>
            <a:r>
              <a:rPr lang="pt-PT" dirty="0"/>
              <a:t>Funcionalidades Implementadas – Filtros e Sorts</a:t>
            </a:r>
          </a:p>
        </p:txBody>
      </p:sp>
      <p:sp>
        <p:nvSpPr>
          <p:cNvPr id="3" name="Marcador de Posição de Conteúdo 2">
            <a:extLst>
              <a:ext uri="{FF2B5EF4-FFF2-40B4-BE49-F238E27FC236}">
                <a16:creationId xmlns:a16="http://schemas.microsoft.com/office/drawing/2014/main" id="{5F0A40F0-64D0-474E-A342-7D09549A7DCC}"/>
              </a:ext>
            </a:extLst>
          </p:cNvPr>
          <p:cNvSpPr>
            <a:spLocks noGrp="1"/>
          </p:cNvSpPr>
          <p:nvPr>
            <p:ph idx="1"/>
          </p:nvPr>
        </p:nvSpPr>
        <p:spPr>
          <a:xfrm>
            <a:off x="876628" y="1171637"/>
            <a:ext cx="10935477" cy="1533463"/>
          </a:xfrm>
        </p:spPr>
        <p:txBody>
          <a:bodyPr>
            <a:normAutofit/>
          </a:bodyPr>
          <a:lstStyle/>
          <a:p>
            <a:pPr marL="0" indent="0">
              <a:lnSpc>
                <a:spcPct val="150000"/>
              </a:lnSpc>
              <a:buNone/>
            </a:pPr>
            <a:r>
              <a:rPr lang="pt-PT" sz="1800" dirty="0">
                <a:solidFill>
                  <a:schemeClr val="tx1"/>
                </a:solidFill>
              </a:rPr>
              <a:t>Visto no trabalho anterior ter faltado foco nos sorts, agora todos os conjuntos de dados (excetuando os Museus por serem uma BST) têm um conjunto de propriedades pelas quais os podemos ordernar.</a:t>
            </a:r>
          </a:p>
          <a:p>
            <a:endParaRPr lang="pt-PT" i="0" dirty="0">
              <a:solidFill>
                <a:schemeClr val="tx1"/>
              </a:solidFill>
            </a:endParaRPr>
          </a:p>
        </p:txBody>
      </p:sp>
      <p:sp>
        <p:nvSpPr>
          <p:cNvPr id="5" name="TextBox 4">
            <a:extLst>
              <a:ext uri="{FF2B5EF4-FFF2-40B4-BE49-F238E27FC236}">
                <a16:creationId xmlns:a16="http://schemas.microsoft.com/office/drawing/2014/main" id="{04F5DAFE-516F-4849-8E6A-98521252BE37}"/>
              </a:ext>
            </a:extLst>
          </p:cNvPr>
          <p:cNvSpPr txBox="1"/>
          <p:nvPr/>
        </p:nvSpPr>
        <p:spPr>
          <a:xfrm>
            <a:off x="5995447" y="3704685"/>
            <a:ext cx="5421085" cy="2031325"/>
          </a:xfrm>
          <a:prstGeom prst="rect">
            <a:avLst/>
          </a:prstGeom>
          <a:noFill/>
        </p:spPr>
        <p:txBody>
          <a:bodyPr wrap="square" rtlCol="0">
            <a:spAutoFit/>
          </a:bodyPr>
          <a:lstStyle/>
          <a:p>
            <a:pPr marL="285750" indent="-285750">
              <a:buFont typeface="Wingdings" panose="05000000000000000000" pitchFamily="2" charset="2"/>
              <a:buChar char="§"/>
            </a:pPr>
            <a:r>
              <a:rPr lang="pt-PT" b="1" dirty="0"/>
              <a:t>Sorts de Repair Enterprises</a:t>
            </a:r>
            <a:endParaRPr lang="pt-PT" dirty="0"/>
          </a:p>
          <a:p>
            <a:pPr marL="742950" lvl="1" indent="-285750">
              <a:buFont typeface="Arial" panose="020B0604020202020204" pitchFamily="34" charset="0"/>
              <a:buChar char="–"/>
            </a:pPr>
            <a:r>
              <a:rPr lang="pt-PT" dirty="0"/>
              <a:t>Por Nome</a:t>
            </a:r>
          </a:p>
          <a:p>
            <a:pPr marL="742950" lvl="1" indent="-285750">
              <a:buFont typeface="Arial" panose="020B0604020202020204" pitchFamily="34" charset="0"/>
              <a:buChar char="–"/>
            </a:pPr>
            <a:r>
              <a:rPr lang="pt-PT" dirty="0"/>
              <a:t>Por Número de Trabalhos Realizados</a:t>
            </a:r>
          </a:p>
          <a:p>
            <a:pPr marL="742950" lvl="1" indent="-285750">
              <a:buFont typeface="Arial" panose="020B0604020202020204" pitchFamily="34" charset="0"/>
              <a:buChar char="–"/>
            </a:pPr>
            <a:endParaRPr lang="pt-PT" dirty="0"/>
          </a:p>
          <a:p>
            <a:pPr marL="285750" indent="-285750">
              <a:buFont typeface="Wingdings" panose="05000000000000000000" pitchFamily="2" charset="2"/>
              <a:buChar char="§"/>
            </a:pPr>
            <a:r>
              <a:rPr lang="pt-PT" b="1" dirty="0"/>
              <a:t>Sort de Trabalhadores do Estado</a:t>
            </a:r>
            <a:endParaRPr lang="pt-PT" dirty="0"/>
          </a:p>
          <a:p>
            <a:pPr marL="742950" lvl="1" indent="-285750">
              <a:buFont typeface="Arial" panose="020B0604020202020204" pitchFamily="34" charset="0"/>
              <a:buChar char="–"/>
            </a:pPr>
            <a:r>
              <a:rPr lang="pt-PT" dirty="0"/>
              <a:t>Por Endereço</a:t>
            </a:r>
          </a:p>
          <a:p>
            <a:pPr marL="742950" lvl="1" indent="-285750">
              <a:buFont typeface="Arial" panose="020B0604020202020204" pitchFamily="34" charset="0"/>
              <a:buChar char="–"/>
            </a:pPr>
            <a:r>
              <a:rPr lang="pt-PT" dirty="0"/>
              <a:t>Por Nome</a:t>
            </a:r>
          </a:p>
        </p:txBody>
      </p:sp>
      <p:sp>
        <p:nvSpPr>
          <p:cNvPr id="7" name="TextBox 6">
            <a:extLst>
              <a:ext uri="{FF2B5EF4-FFF2-40B4-BE49-F238E27FC236}">
                <a16:creationId xmlns:a16="http://schemas.microsoft.com/office/drawing/2014/main" id="{8F186E8E-B220-48AB-AA4E-AFBEAC730A5A}"/>
              </a:ext>
            </a:extLst>
          </p:cNvPr>
          <p:cNvSpPr txBox="1"/>
          <p:nvPr/>
        </p:nvSpPr>
        <p:spPr>
          <a:xfrm>
            <a:off x="1403246" y="2873689"/>
            <a:ext cx="4592201" cy="3693319"/>
          </a:xfrm>
          <a:prstGeom prst="rect">
            <a:avLst/>
          </a:prstGeom>
          <a:noFill/>
        </p:spPr>
        <p:txBody>
          <a:bodyPr wrap="square" rtlCol="0">
            <a:spAutoFit/>
          </a:bodyPr>
          <a:lstStyle/>
          <a:p>
            <a:pPr marL="285750" indent="-285750">
              <a:buFont typeface="Wingdings" panose="05000000000000000000" pitchFamily="2" charset="2"/>
              <a:buChar char="§"/>
            </a:pPr>
            <a:r>
              <a:rPr lang="pt-PT" b="1" dirty="0"/>
              <a:t>Sorts de Events:</a:t>
            </a:r>
          </a:p>
          <a:p>
            <a:pPr marL="742950" lvl="1" indent="-285750">
              <a:buFont typeface="Arial" panose="020B0604020202020204" pitchFamily="34" charset="0"/>
              <a:buChar char="–"/>
            </a:pPr>
            <a:r>
              <a:rPr lang="pt-PT" dirty="0"/>
              <a:t>Por Preço</a:t>
            </a:r>
          </a:p>
          <a:p>
            <a:pPr marL="742950" lvl="1" indent="-285750">
              <a:buFont typeface="Arial" panose="020B0604020202020204" pitchFamily="34" charset="0"/>
              <a:buChar char="–"/>
            </a:pPr>
            <a:r>
              <a:rPr lang="pt-PT" dirty="0"/>
              <a:t>Por Nome</a:t>
            </a:r>
          </a:p>
          <a:p>
            <a:pPr marL="742950" lvl="1" indent="-285750">
              <a:buFont typeface="Arial" panose="020B0604020202020204" pitchFamily="34" charset="0"/>
              <a:buChar char="–"/>
            </a:pPr>
            <a:r>
              <a:rPr lang="pt-PT" dirty="0"/>
              <a:t>Por Ocupação</a:t>
            </a:r>
          </a:p>
          <a:p>
            <a:pPr marL="742950" lvl="1" indent="-285750">
              <a:buFont typeface="Arial" panose="020B0604020202020204" pitchFamily="34" charset="0"/>
              <a:buChar char="–"/>
            </a:pPr>
            <a:endParaRPr lang="pt-PT" dirty="0"/>
          </a:p>
          <a:p>
            <a:pPr marL="285750" indent="-285750">
              <a:buFont typeface="Wingdings" panose="05000000000000000000" pitchFamily="2" charset="2"/>
              <a:buChar char="§"/>
            </a:pPr>
            <a:r>
              <a:rPr lang="pt-PT" b="1" dirty="0"/>
              <a:t>Sort de Enterprises</a:t>
            </a:r>
          </a:p>
          <a:p>
            <a:pPr marL="742950" lvl="1" indent="-285750">
              <a:buFont typeface="Arial" panose="020B0604020202020204" pitchFamily="34" charset="0"/>
              <a:buChar char="–"/>
            </a:pPr>
            <a:r>
              <a:rPr lang="pt-PT" dirty="0"/>
              <a:t>Por Número de Eventos</a:t>
            </a:r>
          </a:p>
          <a:p>
            <a:pPr marL="742950" lvl="1" indent="-285750">
              <a:buFont typeface="Arial" panose="020B0604020202020204" pitchFamily="34" charset="0"/>
              <a:buChar char="–"/>
            </a:pPr>
            <a:r>
              <a:rPr lang="pt-PT" dirty="0"/>
              <a:t>Por Nome</a:t>
            </a:r>
            <a:endParaRPr lang="pt-PT" b="1" dirty="0"/>
          </a:p>
          <a:p>
            <a:pPr marL="285750" indent="-285750">
              <a:buFont typeface="Wingdings" panose="05000000000000000000" pitchFamily="2" charset="2"/>
              <a:buChar char="§"/>
            </a:pPr>
            <a:endParaRPr lang="pt-PT" b="1" dirty="0"/>
          </a:p>
          <a:p>
            <a:pPr marL="285750" indent="-285750">
              <a:buFont typeface="Wingdings" panose="05000000000000000000" pitchFamily="2" charset="2"/>
              <a:buChar char="§"/>
            </a:pPr>
            <a:r>
              <a:rPr lang="pt-PT" b="1" dirty="0" err="1"/>
              <a:t>Sort</a:t>
            </a:r>
            <a:r>
              <a:rPr lang="pt-PT" b="1" dirty="0"/>
              <a:t> de Cartões:</a:t>
            </a:r>
          </a:p>
          <a:p>
            <a:pPr marL="742950" lvl="1" indent="-285750">
              <a:buFont typeface="Arial" panose="020B0604020202020204" pitchFamily="34" charset="0"/>
              <a:buChar char="–"/>
            </a:pPr>
            <a:r>
              <a:rPr lang="pt-PT" dirty="0"/>
              <a:t>Por CC</a:t>
            </a:r>
          </a:p>
          <a:p>
            <a:pPr marL="742950" lvl="1" indent="-285750">
              <a:buFont typeface="Arial" panose="020B0604020202020204" pitchFamily="34" charset="0"/>
              <a:buChar char="–"/>
            </a:pPr>
            <a:r>
              <a:rPr lang="pt-PT" dirty="0"/>
              <a:t>Por nata de nascimento</a:t>
            </a:r>
          </a:p>
          <a:p>
            <a:pPr marL="742950" lvl="1" indent="-285750">
              <a:buFont typeface="Arial" panose="020B0604020202020204" pitchFamily="34" charset="0"/>
              <a:buChar char="–"/>
            </a:pPr>
            <a:r>
              <a:rPr lang="pt-PT" dirty="0"/>
              <a:t>Por Nome</a:t>
            </a:r>
          </a:p>
        </p:txBody>
      </p:sp>
    </p:spTree>
    <p:extLst>
      <p:ext uri="{BB962C8B-B14F-4D97-AF65-F5344CB8AC3E}">
        <p14:creationId xmlns:p14="http://schemas.microsoft.com/office/powerpoint/2010/main" val="101587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C742F9-3DE5-4133-B85D-3F3B4D98D1E8}"/>
              </a:ext>
            </a:extLst>
          </p:cNvPr>
          <p:cNvPicPr>
            <a:picLocks noChangeAspect="1"/>
          </p:cNvPicPr>
          <p:nvPr/>
        </p:nvPicPr>
        <p:blipFill>
          <a:blip r:embed="rId3"/>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BFA6D34C-FD42-476A-9B78-AE11EAFB1DD5}"/>
              </a:ext>
            </a:extLst>
          </p:cNvPr>
          <p:cNvSpPr>
            <a:spLocks noGrp="1"/>
          </p:cNvSpPr>
          <p:nvPr>
            <p:ph type="title"/>
          </p:nvPr>
        </p:nvSpPr>
        <p:spPr>
          <a:xfrm>
            <a:off x="650593" y="238320"/>
            <a:ext cx="10831254" cy="949457"/>
          </a:xfrm>
        </p:spPr>
        <p:txBody>
          <a:bodyPr>
            <a:normAutofit/>
          </a:bodyPr>
          <a:lstStyle/>
          <a:p>
            <a:r>
              <a:rPr lang="pt-PT" dirty="0"/>
              <a:t>Funcionalidades a destacar</a:t>
            </a:r>
          </a:p>
        </p:txBody>
      </p:sp>
      <p:sp>
        <p:nvSpPr>
          <p:cNvPr id="3" name="Marcador de Posição de Conteúdo 2">
            <a:extLst>
              <a:ext uri="{FF2B5EF4-FFF2-40B4-BE49-F238E27FC236}">
                <a16:creationId xmlns:a16="http://schemas.microsoft.com/office/drawing/2014/main" id="{0FCF6569-A405-43FB-90D1-C419E2B40471}"/>
              </a:ext>
            </a:extLst>
          </p:cNvPr>
          <p:cNvSpPr>
            <a:spLocks noGrp="1"/>
          </p:cNvSpPr>
          <p:nvPr>
            <p:ph idx="1"/>
          </p:nvPr>
        </p:nvSpPr>
        <p:spPr>
          <a:xfrm>
            <a:off x="1102661" y="1187777"/>
            <a:ext cx="10010098" cy="5431903"/>
          </a:xfrm>
        </p:spPr>
        <p:txBody>
          <a:bodyPr>
            <a:normAutofit fontScale="92500" lnSpcReduction="20000"/>
          </a:bodyPr>
          <a:lstStyle/>
          <a:p>
            <a:pPr algn="just">
              <a:lnSpc>
                <a:spcPct val="150000"/>
              </a:lnSpc>
            </a:pPr>
            <a:r>
              <a:rPr lang="pt-PT" dirty="0">
                <a:solidFill>
                  <a:schemeClr val="tx1"/>
                </a:solidFill>
              </a:rPr>
              <a:t>A pesquisa de empresas (</a:t>
            </a:r>
            <a:r>
              <a:rPr lang="pt-PT" dirty="0" err="1">
                <a:solidFill>
                  <a:schemeClr val="tx1"/>
                </a:solidFill>
              </a:rPr>
              <a:t>RepairEnterprises</a:t>
            </a:r>
            <a:r>
              <a:rPr lang="pt-PT" dirty="0">
                <a:solidFill>
                  <a:schemeClr val="tx1"/>
                </a:solidFill>
              </a:rPr>
              <a:t>), para reparar um edifício (</a:t>
            </a:r>
            <a:r>
              <a:rPr lang="pt-PT" dirty="0" err="1">
                <a:solidFill>
                  <a:schemeClr val="tx1"/>
                </a:solidFill>
              </a:rPr>
              <a:t>Museum</a:t>
            </a:r>
            <a:r>
              <a:rPr lang="pt-PT" dirty="0">
                <a:solidFill>
                  <a:schemeClr val="tx1"/>
                </a:solidFill>
              </a:rPr>
              <a:t>) à escolha do utilizador:</a:t>
            </a:r>
          </a:p>
          <a:p>
            <a:pPr lvl="1" algn="just">
              <a:lnSpc>
                <a:spcPct val="150000"/>
              </a:lnSpc>
            </a:pPr>
            <a:r>
              <a:rPr lang="pt-PT" i="0" dirty="0">
                <a:solidFill>
                  <a:schemeClr val="tx1"/>
                </a:solidFill>
              </a:rPr>
              <a:t>Foi utilizada uma stack para guardar temporariamente os elementos que não correspondem à informação pretendida.</a:t>
            </a:r>
          </a:p>
          <a:p>
            <a:pPr lvl="1" algn="just">
              <a:lnSpc>
                <a:spcPct val="150000"/>
              </a:lnSpc>
            </a:pPr>
            <a:r>
              <a:rPr lang="pt-PT" i="0" dirty="0">
                <a:solidFill>
                  <a:schemeClr val="tx1"/>
                </a:solidFill>
              </a:rPr>
              <a:t>Após iterar sobre todos os elementos ou encontrar um que corresponda à pesquisa, os elementos na </a:t>
            </a:r>
            <a:r>
              <a:rPr lang="pt-PT" i="0" dirty="0" err="1">
                <a:solidFill>
                  <a:schemeClr val="tx1"/>
                </a:solidFill>
              </a:rPr>
              <a:t>stack</a:t>
            </a:r>
            <a:r>
              <a:rPr lang="pt-PT" i="0" dirty="0">
                <a:solidFill>
                  <a:schemeClr val="tx1"/>
                </a:solidFill>
              </a:rPr>
              <a:t> são reinseridos.</a:t>
            </a:r>
          </a:p>
          <a:p>
            <a:pPr marL="530352" lvl="1" indent="0" algn="just">
              <a:lnSpc>
                <a:spcPct val="150000"/>
              </a:lnSpc>
              <a:buNone/>
            </a:pPr>
            <a:endParaRPr lang="pt-PT" i="0" dirty="0">
              <a:solidFill>
                <a:schemeClr val="tx1"/>
              </a:solidFill>
            </a:endParaRPr>
          </a:p>
          <a:p>
            <a:pPr algn="just">
              <a:lnSpc>
                <a:spcPct val="150000"/>
              </a:lnSpc>
            </a:pPr>
            <a:r>
              <a:rPr lang="pt-PT" dirty="0">
                <a:solidFill>
                  <a:schemeClr val="tx1"/>
                </a:solidFill>
              </a:rPr>
              <a:t>O uso da classe auxiliar Menu, que facilitou:</a:t>
            </a:r>
          </a:p>
          <a:p>
            <a:pPr lvl="1" algn="just">
              <a:lnSpc>
                <a:spcPct val="150000"/>
              </a:lnSpc>
            </a:pPr>
            <a:r>
              <a:rPr lang="pt-PT" i="0" dirty="0">
                <a:solidFill>
                  <a:schemeClr val="tx1"/>
                </a:solidFill>
              </a:rPr>
              <a:t>A seleção de elementos da rede (quando era necessário visitar um museu, reparar um museu, </a:t>
            </a:r>
            <a:r>
              <a:rPr lang="pt-PT" i="0" dirty="0" err="1">
                <a:solidFill>
                  <a:schemeClr val="tx1"/>
                </a:solidFill>
              </a:rPr>
              <a:t>etc</a:t>
            </a:r>
            <a:r>
              <a:rPr lang="pt-PT" i="0" dirty="0">
                <a:solidFill>
                  <a:schemeClr val="tx1"/>
                </a:solidFill>
              </a:rPr>
              <a:t> …)</a:t>
            </a:r>
          </a:p>
          <a:p>
            <a:pPr lvl="1" algn="just">
              <a:lnSpc>
                <a:spcPct val="150000"/>
              </a:lnSpc>
            </a:pPr>
            <a:r>
              <a:rPr lang="pt-PT" i="0" dirty="0">
                <a:solidFill>
                  <a:schemeClr val="tx1"/>
                </a:solidFill>
              </a:rPr>
              <a:t>A remoção de vários elementos em simultâneo da rede</a:t>
            </a:r>
          </a:p>
          <a:p>
            <a:pPr lvl="1" algn="just">
              <a:lnSpc>
                <a:spcPct val="150000"/>
              </a:lnSpc>
            </a:pPr>
            <a:r>
              <a:rPr lang="pt-PT" i="0" dirty="0">
                <a:solidFill>
                  <a:schemeClr val="tx1"/>
                </a:solidFill>
              </a:rPr>
              <a:t>O uso de filtros e </a:t>
            </a:r>
            <a:r>
              <a:rPr lang="pt-PT" i="0" dirty="0" err="1">
                <a:solidFill>
                  <a:schemeClr val="tx1"/>
                </a:solidFill>
              </a:rPr>
              <a:t>sorts</a:t>
            </a:r>
            <a:r>
              <a:rPr lang="pt-PT" i="0" dirty="0">
                <a:solidFill>
                  <a:schemeClr val="tx1"/>
                </a:solidFill>
              </a:rPr>
              <a:t> na listagem de aglomerados</a:t>
            </a:r>
          </a:p>
        </p:txBody>
      </p:sp>
    </p:spTree>
    <p:extLst>
      <p:ext uri="{BB962C8B-B14F-4D97-AF65-F5344CB8AC3E}">
        <p14:creationId xmlns:p14="http://schemas.microsoft.com/office/powerpoint/2010/main" val="1238861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CAC7FE-F00A-4603-AE21-1918DC58F0C8}"/>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48E84EA3-28D2-4004-8EF3-501B6C9D3FA2}"/>
              </a:ext>
            </a:extLst>
          </p:cNvPr>
          <p:cNvSpPr>
            <a:spLocks noGrp="1"/>
          </p:cNvSpPr>
          <p:nvPr>
            <p:ph type="title"/>
          </p:nvPr>
        </p:nvSpPr>
        <p:spPr>
          <a:xfrm>
            <a:off x="650594" y="247650"/>
            <a:ext cx="9601200" cy="1485900"/>
          </a:xfrm>
        </p:spPr>
        <p:txBody>
          <a:bodyPr/>
          <a:lstStyle/>
          <a:p>
            <a:r>
              <a:rPr lang="pt-PT" dirty="0"/>
              <a:t>Principais dificuldades encontradas e esforço de cada elemento do grupo</a:t>
            </a:r>
          </a:p>
        </p:txBody>
      </p:sp>
      <p:sp>
        <p:nvSpPr>
          <p:cNvPr id="3" name="Marcador de Posição de Conteúdo 2">
            <a:extLst>
              <a:ext uri="{FF2B5EF4-FFF2-40B4-BE49-F238E27FC236}">
                <a16:creationId xmlns:a16="http://schemas.microsoft.com/office/drawing/2014/main" id="{5211137E-6CA3-4EB0-9815-1A3FC540E8EC}"/>
              </a:ext>
            </a:extLst>
          </p:cNvPr>
          <p:cNvSpPr>
            <a:spLocks noGrp="1"/>
          </p:cNvSpPr>
          <p:nvPr>
            <p:ph idx="1"/>
          </p:nvPr>
        </p:nvSpPr>
        <p:spPr>
          <a:xfrm>
            <a:off x="876627" y="1733550"/>
            <a:ext cx="10890811" cy="4879054"/>
          </a:xfrm>
        </p:spPr>
        <p:txBody>
          <a:bodyPr>
            <a:normAutofit lnSpcReduction="10000"/>
          </a:bodyPr>
          <a:lstStyle/>
          <a:p>
            <a:pPr fontAlgn="base">
              <a:lnSpc>
                <a:spcPct val="150000"/>
              </a:lnSpc>
            </a:pPr>
            <a:r>
              <a:rPr lang="pt-PT" dirty="0"/>
              <a:t>O trabalho foi distribuído de maneira homogénea por todos os elementos do grupo.</a:t>
            </a:r>
          </a:p>
          <a:p>
            <a:pPr fontAlgn="base">
              <a:lnSpc>
                <a:spcPct val="150000"/>
              </a:lnSpc>
            </a:pPr>
            <a:r>
              <a:rPr lang="pt-PT" dirty="0"/>
              <a:t>As principais dificuldades encontradas foram: </a:t>
            </a:r>
          </a:p>
          <a:p>
            <a:pPr lvl="1" fontAlgn="base">
              <a:lnSpc>
                <a:spcPct val="150000"/>
              </a:lnSpc>
            </a:pPr>
            <a:r>
              <a:rPr lang="pt-PT" i="0" dirty="0"/>
              <a:t>O uso de estruturas não lineares dificultou o uso dos filtros dos nossos menus: os filtros deviam ter sido implementados com recurso a </a:t>
            </a:r>
            <a:r>
              <a:rPr lang="pt-PT" i="0" dirty="0" err="1"/>
              <a:t>iteradores</a:t>
            </a:r>
            <a:r>
              <a:rPr lang="pt-PT" i="0" dirty="0"/>
              <a:t>, por vez de vetores; a filtragem de ‘</a:t>
            </a:r>
            <a:r>
              <a:rPr lang="pt-PT" i="0" dirty="0" err="1"/>
              <a:t>std</a:t>
            </a:r>
            <a:r>
              <a:rPr lang="pt-PT" i="0" dirty="0"/>
              <a:t>::set’ continua eficiente, mas o código já não é tão geral.</a:t>
            </a:r>
          </a:p>
          <a:p>
            <a:pPr lvl="1" fontAlgn="base">
              <a:lnSpc>
                <a:spcPct val="150000"/>
              </a:lnSpc>
            </a:pPr>
            <a:r>
              <a:rPr lang="pt-PT" i="0" dirty="0"/>
              <a:t>A forma como o operador ‘&lt;‘ foi definido para a </a:t>
            </a:r>
            <a:r>
              <a:rPr lang="pt-PT" b="1" i="0" dirty="0"/>
              <a:t>BST</a:t>
            </a:r>
            <a:r>
              <a:rPr lang="pt-PT" i="0" dirty="0"/>
              <a:t> de museus (a pedido do enunciado) dificulta a procura de museus nesta (comparação de igualdade entre museus não pode ser feita com o uso do operador ‘&lt;‘ descrito). O grupo conclui que este operador não permite usufruir de todas as vantagens de uma </a:t>
            </a:r>
            <a:r>
              <a:rPr lang="pt-PT" b="1" i="0" dirty="0"/>
              <a:t>BST </a:t>
            </a:r>
            <a:r>
              <a:rPr lang="pt-PT" i="0" dirty="0"/>
              <a:t>(nomeadamente a procura).</a:t>
            </a:r>
          </a:p>
        </p:txBody>
      </p:sp>
    </p:spTree>
    <p:extLst>
      <p:ext uri="{BB962C8B-B14F-4D97-AF65-F5344CB8AC3E}">
        <p14:creationId xmlns:p14="http://schemas.microsoft.com/office/powerpoint/2010/main" val="31634910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FCA9DFF454C53B489263C28EFD183961" ma:contentTypeVersion="8" ma:contentTypeDescription="Criar um novo documento." ma:contentTypeScope="" ma:versionID="8f9466a8ecc2235fb638a1467bc88852">
  <xsd:schema xmlns:xsd="http://www.w3.org/2001/XMLSchema" xmlns:xs="http://www.w3.org/2001/XMLSchema" xmlns:p="http://schemas.microsoft.com/office/2006/metadata/properties" xmlns:ns3="6ce73d69-b8d4-4b83-a6ca-cd828de064d5" targetNamespace="http://schemas.microsoft.com/office/2006/metadata/properties" ma:root="true" ma:fieldsID="cd6ffb8036d13d9ac6f03a5988966676" ns3:_="">
    <xsd:import namespace="6ce73d69-b8d4-4b83-a6ca-cd828de064d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e73d69-b8d4-4b83-a6ca-cd828de064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80A571-770C-406E-943B-80D479BFC2E3}">
  <ds:schemaRefs>
    <ds:schemaRef ds:uri="http://schemas.microsoft.com/sharepoint/v3/contenttype/forms"/>
  </ds:schemaRefs>
</ds:datastoreItem>
</file>

<file path=customXml/itemProps2.xml><?xml version="1.0" encoding="utf-8"?>
<ds:datastoreItem xmlns:ds="http://schemas.openxmlformats.org/officeDocument/2006/customXml" ds:itemID="{9EC8982C-58B5-4D24-9091-2861398632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e73d69-b8d4-4b83-a6ca-cd828de064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1DC4EE-CE8D-44D1-B01D-8FBB19F3B6D4}">
  <ds:schemaRefs>
    <ds:schemaRef ds:uri="http://purl.org/dc/dcmitype/"/>
    <ds:schemaRef ds:uri="http://schemas.openxmlformats.org/package/2006/metadata/core-properties"/>
    <ds:schemaRef ds:uri="http://purl.org/dc/elements/1.1/"/>
    <ds:schemaRef ds:uri="http://purl.org/dc/terms/"/>
    <ds:schemaRef ds:uri="http://schemas.microsoft.com/office/infopath/2007/PartnerControls"/>
    <ds:schemaRef ds:uri="http://schemas.microsoft.com/office/2006/metadata/properties"/>
    <ds:schemaRef ds:uri="http://schemas.microsoft.com/office/2006/documentManagement/types"/>
    <ds:schemaRef ds:uri="6ce73d69-b8d4-4b83-a6ca-cd828de064d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TM04033929[[fn=Slate]]</Template>
  <TotalTime>2922</TotalTime>
  <Words>1007</Words>
  <Application>Microsoft Office PowerPoint</Application>
  <PresentationFormat>Ecrã Panorâmico</PresentationFormat>
  <Paragraphs>89</Paragraphs>
  <Slides>10</Slides>
  <Notes>3</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10</vt:i4>
      </vt:variant>
    </vt:vector>
  </HeadingPairs>
  <TitlesOfParts>
    <vt:vector size="15" baseType="lpstr">
      <vt:lpstr>Arial</vt:lpstr>
      <vt:lpstr>Calibri</vt:lpstr>
      <vt:lpstr>Franklin Gothic Book</vt:lpstr>
      <vt:lpstr>Wingdings</vt:lpstr>
      <vt:lpstr>Crop</vt:lpstr>
      <vt:lpstr>AEDA – Cartão Amigo Museus de Portugal</vt:lpstr>
      <vt:lpstr>Descrição do Problema</vt:lpstr>
      <vt:lpstr>Solução para o problema</vt:lpstr>
      <vt:lpstr>Estrutura de ficheiros</vt:lpstr>
      <vt:lpstr>Funcionalidades Implementadas</vt:lpstr>
      <vt:lpstr>Funcionalidades Implementadas – Filtros</vt:lpstr>
      <vt:lpstr>Funcionalidades Implementadas – Filtros e Sorts</vt:lpstr>
      <vt:lpstr>Funcionalidades a destacar</vt:lpstr>
      <vt:lpstr>Principais dificuldades encontradas e esforço de cada elemento do grupo</vt:lpstr>
      <vt:lpstr>UML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AEDA - Cartão Museus de Portugal</dc:title>
  <dc:creator>João Martins</dc:creator>
  <cp:lastModifiedBy>João Martins</cp:lastModifiedBy>
  <cp:revision>213</cp:revision>
  <dcterms:created xsi:type="dcterms:W3CDTF">2019-11-12T19:38:53Z</dcterms:created>
  <dcterms:modified xsi:type="dcterms:W3CDTF">2020-01-03T01:13:18Z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0x010100FCA9DFF454C53B489263C28EFD183961</vt:lpwstr>
  </property>
</Properties>
</file>