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16"/>
  </p:notesMasterIdLst>
  <p:sldIdLst>
    <p:sldId id="256" r:id="rId5"/>
    <p:sldId id="257" r:id="rId6"/>
    <p:sldId id="259" r:id="rId7"/>
    <p:sldId id="258" r:id="rId8"/>
    <p:sldId id="261" r:id="rId9"/>
    <p:sldId id="263" r:id="rId10"/>
    <p:sldId id="265" r:id="rId11"/>
    <p:sldId id="264" r:id="rId12"/>
    <p:sldId id="266" r:id="rId13"/>
    <p:sldId id="267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659" autoAdjust="0"/>
  </p:normalViewPr>
  <p:slideViewPr>
    <p:cSldViewPr snapToGrid="0">
      <p:cViewPr varScale="1">
        <p:scale>
          <a:sx n="102" d="100"/>
          <a:sy n="102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D70C7-4E8C-4886-A885-5C4875E9B61A}" type="datetimeFigureOut">
              <a:rPr lang="pt-PT" smtClean="0"/>
              <a:t>01/01/2020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1BF60-D1CF-43CF-94A6-F80ED6A8E0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2753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1BF60-D1CF-43CF-94A6-F80ED6A8E0B7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9527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1BF60-D1CF-43CF-94A6-F80ED6A8E0B7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444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1BF60-D1CF-43CF-94A6-F80ED6A8E0B7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1808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1BF60-D1CF-43CF-94A6-F80ED6A8E0B7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1511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96485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9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9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5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35742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12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1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3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01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660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024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6AF45-9946-49E9-8037-9EED0183D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362270"/>
            <a:ext cx="9601200" cy="2463281"/>
          </a:xfrm>
        </p:spPr>
        <p:txBody>
          <a:bodyPr/>
          <a:lstStyle/>
          <a:p>
            <a:r>
              <a:rPr lang="pt-PT" cap="none" dirty="0"/>
              <a:t>AEDA – Cartão Amigo Museus de Portugal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D7F830-5C48-4BC6-9E88-322BB3063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7525" y="3956281"/>
            <a:ext cx="6454054" cy="1396770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Trabalho 2 – Realizado por:</a:t>
            </a:r>
          </a:p>
          <a:p>
            <a:r>
              <a:rPr lang="pt-PT" dirty="0"/>
              <a:t>João de Jesus Costa - up201806560</a:t>
            </a:r>
          </a:p>
          <a:p>
            <a:r>
              <a:rPr lang="pt-PT" dirty="0"/>
              <a:t>João Lucas Silva Martins – up201806436</a:t>
            </a:r>
          </a:p>
          <a:p>
            <a:r>
              <a:rPr lang="pt-PT" dirty="0"/>
              <a:t>Tiago Duarte da Silva – up201806516</a:t>
            </a:r>
          </a:p>
        </p:txBody>
      </p:sp>
    </p:spTree>
    <p:extLst>
      <p:ext uri="{BB962C8B-B14F-4D97-AF65-F5344CB8AC3E}">
        <p14:creationId xmlns:p14="http://schemas.microsoft.com/office/powerpoint/2010/main" val="551965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CAC7FE-F00A-4603-AE21-1918DC58F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61" y="-50563"/>
            <a:ext cx="452067" cy="70050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8E84EA3-28D2-4004-8EF3-501B6C9D3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94" y="247650"/>
            <a:ext cx="9601200" cy="1485900"/>
          </a:xfrm>
        </p:spPr>
        <p:txBody>
          <a:bodyPr/>
          <a:lstStyle/>
          <a:p>
            <a:r>
              <a:rPr lang="pt-PT" dirty="0"/>
              <a:t>Principais dificuldades encontradas e esforço de cada elemento do grupo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211137E-6CA3-4EB0-9815-1A3FC540E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27" y="1733550"/>
            <a:ext cx="10890811" cy="4879054"/>
          </a:xfrm>
        </p:spPr>
        <p:txBody>
          <a:bodyPr>
            <a:normAutofit/>
          </a:bodyPr>
          <a:lstStyle/>
          <a:p>
            <a:pPr fontAlgn="base"/>
            <a:r>
              <a:rPr lang="pt-PT" dirty="0"/>
              <a:t>O trabalho foi distribuído de maneira homogénea por todos os elementos do grupo</a:t>
            </a:r>
          </a:p>
          <a:p>
            <a:pPr fontAlgn="base"/>
            <a:r>
              <a:rPr lang="pt-PT" dirty="0"/>
              <a:t>As principais dificuldades encontradas foram: </a:t>
            </a:r>
          </a:p>
          <a:p>
            <a:pPr lvl="1" fontAlgn="base"/>
            <a:r>
              <a:rPr lang="pt-PT" i="0" dirty="0"/>
              <a:t>A implementação de templates na classe Menu</a:t>
            </a:r>
          </a:p>
          <a:p>
            <a:pPr lvl="1" fontAlgn="base"/>
            <a:r>
              <a:rPr lang="pt-PT" i="0" dirty="0"/>
              <a:t>Indecisão sobre a estrutura e design das interfaces e dos diferentes filtros</a:t>
            </a:r>
          </a:p>
          <a:p>
            <a:pPr lvl="1" fontAlgn="base"/>
            <a:r>
              <a:rPr lang="pt-PT" i="0" dirty="0"/>
              <a:t>Handling de exceções (onde dar </a:t>
            </a:r>
            <a:r>
              <a:rPr lang="pt-PT" dirty="0"/>
              <a:t>throw</a:t>
            </a:r>
            <a:r>
              <a:rPr lang="pt-PT" i="0" dirty="0"/>
              <a:t> e onde dar </a:t>
            </a:r>
            <a:r>
              <a:rPr lang="pt-PT" dirty="0"/>
              <a:t>catch</a:t>
            </a:r>
            <a:r>
              <a:rPr lang="pt-PT" i="0" dirty="0"/>
              <a:t>)</a:t>
            </a:r>
          </a:p>
          <a:p>
            <a:pPr lvl="1" fontAlgn="base"/>
            <a:r>
              <a:rPr lang="pt-PT" i="0" dirty="0"/>
              <a:t>Definição de exceções gerais o suficiente para o nosso uso mas não demasiado gerais</a:t>
            </a:r>
          </a:p>
          <a:p>
            <a:pPr lvl="1" fontAlgn="base"/>
            <a:r>
              <a:rPr lang="pt-PT" i="0" dirty="0"/>
              <a:t>Documentação do código usando </a:t>
            </a:r>
            <a:r>
              <a:rPr lang="pt-PT" dirty="0"/>
              <a:t>Doxygen</a:t>
            </a:r>
            <a:r>
              <a:rPr lang="pt-PT" i="0" dirty="0"/>
              <a:t> e a configuração do mesmo</a:t>
            </a:r>
          </a:p>
          <a:p>
            <a:pPr lvl="1" fontAlgn="base"/>
            <a:r>
              <a:rPr lang="pt-PT" i="0" dirty="0"/>
              <a:t>Atualização do design inicial do </a:t>
            </a:r>
            <a:r>
              <a:rPr lang="pt-PT" dirty="0"/>
              <a:t>UML</a:t>
            </a:r>
            <a:r>
              <a:rPr lang="pt-PT" i="0" dirty="0"/>
              <a:t> para melhor refletir o resultado final do nosso código </a:t>
            </a:r>
          </a:p>
          <a:p>
            <a:pPr lvl="1" fontAlgn="base"/>
            <a:r>
              <a:rPr lang="pt-PT" i="0" dirty="0"/>
              <a:t>Tradução de todas as ideas, features implementados e decisões relativamente design para o relatório</a:t>
            </a:r>
          </a:p>
        </p:txBody>
      </p:sp>
    </p:spTree>
    <p:extLst>
      <p:ext uri="{BB962C8B-B14F-4D97-AF65-F5344CB8AC3E}">
        <p14:creationId xmlns:p14="http://schemas.microsoft.com/office/powerpoint/2010/main" val="316349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CAC7FE-F00A-4603-AE21-1918DC58F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61" y="-50563"/>
            <a:ext cx="452067" cy="70050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8E84EA3-28D2-4004-8EF3-501B6C9D3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94" y="247650"/>
            <a:ext cx="9256978" cy="1485900"/>
          </a:xfrm>
        </p:spPr>
        <p:txBody>
          <a:bodyPr/>
          <a:lstStyle/>
          <a:p>
            <a:r>
              <a:rPr lang="pt-PT"/>
              <a:t>UML</a:t>
            </a:r>
            <a:endParaRPr lang="pt-PT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DFEF30C-CC64-4A52-8EEE-9A7D6C640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951" y="98145"/>
            <a:ext cx="11620107" cy="6673904"/>
          </a:xfrm>
        </p:spPr>
      </p:pic>
    </p:spTree>
    <p:extLst>
      <p:ext uri="{BB962C8B-B14F-4D97-AF65-F5344CB8AC3E}">
        <p14:creationId xmlns:p14="http://schemas.microsoft.com/office/powerpoint/2010/main" val="257719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F31B2C-63A2-4828-8C31-49CE64E30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61" y="-50563"/>
            <a:ext cx="452067" cy="70050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687C61D-2AE4-4E72-B5DE-025FFEC6B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94" y="149839"/>
            <a:ext cx="9601200" cy="740328"/>
          </a:xfrm>
        </p:spPr>
        <p:txBody>
          <a:bodyPr/>
          <a:lstStyle/>
          <a:p>
            <a:r>
              <a:rPr lang="pt-PT" dirty="0"/>
              <a:t>Descrição do Problema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D4714DCC-BD77-4902-9C5B-81C1B9C91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8107" y="1038056"/>
            <a:ext cx="4583299" cy="5451689"/>
          </a:xfrm>
        </p:spPr>
        <p:txBody>
          <a:bodyPr>
            <a:normAutofit/>
          </a:bodyPr>
          <a:lstStyle/>
          <a:p>
            <a:r>
              <a:rPr lang="pt-PT" sz="1600" b="1" dirty="0">
                <a:solidFill>
                  <a:schemeClr val="accent4">
                    <a:lumMod val="75000"/>
                  </a:schemeClr>
                </a:solidFill>
              </a:rPr>
              <a:t>Novas classes/atributos</a:t>
            </a:r>
          </a:p>
          <a:p>
            <a:pPr lvl="1"/>
            <a:r>
              <a:rPr lang="pt-PT" sz="1400" i="0" dirty="0">
                <a:solidFill>
                  <a:schemeClr val="tx1"/>
                </a:solidFill>
              </a:rPr>
              <a:t>Empresa de Reparações</a:t>
            </a:r>
          </a:p>
          <a:p>
            <a:pPr lvl="1"/>
            <a:r>
              <a:rPr lang="pt-PT" sz="1400" i="0" dirty="0">
                <a:solidFill>
                  <a:schemeClr val="tx1"/>
                </a:solidFill>
              </a:rPr>
              <a:t>Trabalhador do Estado</a:t>
            </a:r>
          </a:p>
          <a:p>
            <a:pPr lvl="1"/>
            <a:r>
              <a:rPr lang="pt-PT" sz="1400" i="0" dirty="0">
                <a:solidFill>
                  <a:schemeClr val="tx1"/>
                </a:solidFill>
              </a:rPr>
              <a:t>Novos atributos para Museus e a RPM</a:t>
            </a:r>
          </a:p>
          <a:p>
            <a:r>
              <a:rPr lang="pt-PT" sz="1600" b="1" dirty="0">
                <a:solidFill>
                  <a:schemeClr val="accent2">
                    <a:lumMod val="75000"/>
                  </a:schemeClr>
                </a:solidFill>
              </a:rPr>
              <a:t>Problemas a resolver</a:t>
            </a:r>
          </a:p>
          <a:p>
            <a:pPr lvl="1"/>
            <a:r>
              <a:rPr lang="pt-PT" sz="1400" i="0" dirty="0">
                <a:solidFill>
                  <a:schemeClr val="tx1"/>
                </a:solidFill>
              </a:rPr>
              <a:t>Guardar Museus mais visitados numa BST</a:t>
            </a:r>
          </a:p>
          <a:p>
            <a:pPr lvl="1"/>
            <a:r>
              <a:rPr lang="pt-PT" sz="1400" i="0" dirty="0">
                <a:solidFill>
                  <a:schemeClr val="tx1"/>
                </a:solidFill>
              </a:rPr>
              <a:t>Guardar Empresas de Reparações numa priority queue com a Empresa com mais reparações no topo</a:t>
            </a:r>
          </a:p>
          <a:p>
            <a:pPr lvl="1"/>
            <a:r>
              <a:rPr lang="pt-PT" sz="1400" i="0" dirty="0">
                <a:solidFill>
                  <a:schemeClr val="tx1"/>
                </a:solidFill>
              </a:rPr>
              <a:t>Escolher a melhor Empresa tendo em conta o número de reparações efetuadas e a sua distância a um Museu a reparar</a:t>
            </a:r>
          </a:p>
          <a:p>
            <a:pPr lvl="1"/>
            <a:r>
              <a:rPr lang="pt-PT" sz="1400" i="0" dirty="0">
                <a:solidFill>
                  <a:schemeClr val="tx1"/>
                </a:solidFill>
              </a:rPr>
              <a:t>Guardar Trabalhadores do Estado (atuais e antigos) numa hashtable</a:t>
            </a:r>
          </a:p>
          <a:p>
            <a:pPr lvl="1"/>
            <a:r>
              <a:rPr lang="pt-PT" sz="1400" i="0" dirty="0">
                <a:solidFill>
                  <a:schemeClr val="tx1"/>
                </a:solidFill>
              </a:rPr>
              <a:t>Relacionar cada trabalhador a um Museu (quando possível)</a:t>
            </a:r>
          </a:p>
          <a:p>
            <a:pPr lvl="1"/>
            <a:r>
              <a:rPr lang="pt-PT" sz="1400" i="0" dirty="0">
                <a:solidFill>
                  <a:schemeClr val="tx1"/>
                </a:solidFill>
              </a:rPr>
              <a:t>Contratar um Trabalhador (com preferência de um Trabalhador antigo)</a:t>
            </a:r>
          </a:p>
          <a:p>
            <a:pPr lvl="1"/>
            <a:r>
              <a:rPr lang="pt-PT" sz="1400" i="0" dirty="0">
                <a:solidFill>
                  <a:schemeClr val="tx1"/>
                </a:solidFill>
              </a:rPr>
              <a:t>Listagens tirando partido das vantagens de cada estrutura de dados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AFC8EE-1AD4-4C31-A129-7CB1905F8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61" y="1090569"/>
            <a:ext cx="6397350" cy="516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3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A4013F-5439-4927-892D-D98B60597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61" y="-50563"/>
            <a:ext cx="452067" cy="70050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C9E2E5F-7C4F-48A2-99D2-D6FF16CC2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94" y="166382"/>
            <a:ext cx="9601200" cy="891330"/>
          </a:xfrm>
        </p:spPr>
        <p:txBody>
          <a:bodyPr/>
          <a:lstStyle/>
          <a:p>
            <a:r>
              <a:rPr lang="pt-PT" dirty="0"/>
              <a:t>Solução para o 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F565444-82C0-4897-8731-D26232FA5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28" y="1057712"/>
            <a:ext cx="9247760" cy="5633906"/>
          </a:xfrm>
        </p:spPr>
        <p:txBody>
          <a:bodyPr>
            <a:normAutofit/>
          </a:bodyPr>
          <a:lstStyle/>
          <a:p>
            <a:r>
              <a:rPr lang="pt-PT" sz="1600" dirty="0">
                <a:solidFill>
                  <a:schemeClr val="tx1"/>
                </a:solidFill>
              </a:rPr>
              <a:t>Decisões relativas à organização do trabalho:</a:t>
            </a:r>
          </a:p>
          <a:p>
            <a:pPr lvl="1"/>
            <a:r>
              <a:rPr lang="pt-PT" sz="1400" i="0" dirty="0">
                <a:solidFill>
                  <a:schemeClr val="tx1"/>
                </a:solidFill>
              </a:rPr>
              <a:t>Tal como pedido, os Museus numa BST (std::set), as Empresas de Reparação numa priority queue (std::priority_queue) e os Trabalhadores do estado numa hashtable (std::unordered_set)</a:t>
            </a:r>
          </a:p>
          <a:p>
            <a:r>
              <a:rPr lang="pt-PT" sz="1600" dirty="0"/>
              <a:t>Soluções práticas:</a:t>
            </a:r>
          </a:p>
          <a:p>
            <a:pPr lvl="1"/>
            <a:r>
              <a:rPr lang="pt-PT" sz="1400" i="0" dirty="0">
                <a:solidFill>
                  <a:schemeClr val="tx1"/>
                </a:solidFill>
              </a:rPr>
              <a:t>Para relacionar um Trabalhador com um Museu usámos o nome e as coordenadas do mesmo, pois estes são o que tornam cada Museu único.</a:t>
            </a:r>
          </a:p>
          <a:p>
            <a:pPr lvl="1"/>
            <a:r>
              <a:rPr lang="pt-PT" sz="1400" i="0" dirty="0">
                <a:solidFill>
                  <a:schemeClr val="tx1"/>
                </a:solidFill>
              </a:rPr>
              <a:t>Ao contratar um trabalhador, existe a opção de recontratar um trabalhador antigo (opção considerada prioritária), selecionando dos trabalhadores que não se encontram empregados de momento; ou criar um novo trabalhador e adicioná-lo à rede.</a:t>
            </a:r>
          </a:p>
          <a:p>
            <a:r>
              <a:rPr lang="pt-PT" sz="1600" dirty="0">
                <a:solidFill>
                  <a:schemeClr val="tx1"/>
                </a:solidFill>
              </a:rPr>
              <a:t>Problemas na implementação da BST:</a:t>
            </a:r>
          </a:p>
          <a:p>
            <a:pPr lvl="1"/>
            <a:r>
              <a:rPr lang="pt-PT" sz="1400" i="0" dirty="0">
                <a:solidFill>
                  <a:schemeClr val="tx1"/>
                </a:solidFill>
              </a:rPr>
              <a:t>A ordem na BST é necessariamente a do enunciado (número de visitas, em caso de empate o nome), mas para saber se um Museu é igual a outro comparamos o seu nome e as suas coordenadas. Devido a isto, não podemos iterar a BST usando as suas vantagens (utilizando o operador menor).</a:t>
            </a:r>
          </a:p>
          <a:p>
            <a:pPr lvl="1"/>
            <a:r>
              <a:rPr lang="pt-PT" sz="1400" i="0" dirty="0">
                <a:solidFill>
                  <a:schemeClr val="tx1"/>
                </a:solidFill>
              </a:rPr>
              <a:t>Para resolver esta questão, existem casos em que somos forçados a iterar sobre (no pior caso) toda a árvore (O(n)), comparando os Museus usando o operador == associado.</a:t>
            </a:r>
          </a:p>
          <a:p>
            <a:pPr marL="0" indent="0">
              <a:buNone/>
            </a:pPr>
            <a:endParaRPr lang="pt-PT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50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5BCC2B-5620-4BC8-8E18-4DA991013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61" y="-50563"/>
            <a:ext cx="452067" cy="70050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BAF86BB-93CF-4A62-B39D-EAC282BB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94" y="208328"/>
            <a:ext cx="9601200" cy="782273"/>
          </a:xfrm>
        </p:spPr>
        <p:txBody>
          <a:bodyPr/>
          <a:lstStyle/>
          <a:p>
            <a:r>
              <a:rPr lang="pt-PT" dirty="0"/>
              <a:t>Algumas notas relevantes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E08F9B-BB42-4FE3-8B20-259751739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28" y="990600"/>
            <a:ext cx="11025812" cy="5659072"/>
          </a:xfrm>
        </p:spPr>
        <p:txBody>
          <a:bodyPr>
            <a:normAutofit/>
          </a:bodyPr>
          <a:lstStyle/>
          <a:p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378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E339E7F-0DAA-4069-B66A-B979AC9AE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61" y="-50563"/>
            <a:ext cx="452067" cy="70050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2A1A99D-7AD1-4079-9165-88EA859C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94" y="273161"/>
            <a:ext cx="9601200" cy="742950"/>
          </a:xfrm>
        </p:spPr>
        <p:txBody>
          <a:bodyPr/>
          <a:lstStyle/>
          <a:p>
            <a:r>
              <a:rPr lang="pt-PT" dirty="0"/>
              <a:t>Estrutura de ficheiros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FE9BE7-4D10-465F-B5D1-AD11AAA1B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648" y="1066142"/>
            <a:ext cx="10550476" cy="1064703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25000"/>
              </a:lnSpc>
              <a:buNone/>
            </a:pPr>
            <a:r>
              <a:rPr lang="pt-PT" dirty="0">
                <a:solidFill>
                  <a:schemeClr val="tx1"/>
                </a:solidFill>
              </a:rPr>
              <a:t>A estrutura dos ficheiros das classes antigas mantém-se  (incluindo o ficheiro de configuração da RPM) com a adição das coordenadas dos Museus e dos novos ficheiros no config.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C11C5-F259-4944-A422-9438E23A8018}"/>
              </a:ext>
            </a:extLst>
          </p:cNvPr>
          <p:cNvSpPr txBox="1"/>
          <p:nvPr/>
        </p:nvSpPr>
        <p:spPr>
          <a:xfrm>
            <a:off x="725648" y="2419126"/>
            <a:ext cx="6059828" cy="120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pt-PT" sz="2000" dirty="0"/>
              <a:t>O ficheiro dos Trabalhadores do Estado consiste num número identificando a quantidade de Trabalhadores a ler seguido pela informação deles.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D8376-38B4-45C1-BC46-DF200D337924}"/>
              </a:ext>
            </a:extLst>
          </p:cNvPr>
          <p:cNvSpPr txBox="1"/>
          <p:nvPr/>
        </p:nvSpPr>
        <p:spPr>
          <a:xfrm>
            <a:off x="7200902" y="6216294"/>
            <a:ext cx="4627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e.g. do conteúdo de um ficheiro de informação de Trabalhadores do Estado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8336B3-D01C-47BA-AF6D-5E36D5D5D84F}"/>
              </a:ext>
            </a:extLst>
          </p:cNvPr>
          <p:cNvSpPr txBox="1"/>
          <p:nvPr/>
        </p:nvSpPr>
        <p:spPr>
          <a:xfrm>
            <a:off x="725648" y="4131359"/>
            <a:ext cx="6059828" cy="197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pt-PT" sz="2000" dirty="0"/>
              <a:t>Cada Trabalhador guarda o seu nome, cc, contacto, </a:t>
            </a:r>
            <a:r>
              <a:rPr lang="pt-PT" sz="2000" i="1" dirty="0"/>
              <a:t>address</a:t>
            </a:r>
            <a:r>
              <a:rPr lang="pt-PT" sz="2000" dirty="0"/>
              <a:t>, data de nascimento, 1 se estiver empregue (0 caso contrário), seguido do nome e coordenadas do Museu que o emprega (string vazia e coordenadas (0, 0) caso não esteja empregue). </a:t>
            </a:r>
          </a:p>
        </p:txBody>
      </p:sp>
    </p:spTree>
    <p:extLst>
      <p:ext uri="{BB962C8B-B14F-4D97-AF65-F5344CB8AC3E}">
        <p14:creationId xmlns:p14="http://schemas.microsoft.com/office/powerpoint/2010/main" val="37493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C90F56-EC06-4FD4-8174-DE698CA53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61" y="-50563"/>
            <a:ext cx="452067" cy="70050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1DA70BA-5C71-40F7-9C82-1A46F6B32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94" y="329560"/>
            <a:ext cx="9601200" cy="957968"/>
          </a:xfrm>
        </p:spPr>
        <p:txBody>
          <a:bodyPr/>
          <a:lstStyle/>
          <a:p>
            <a:r>
              <a:rPr lang="pt-PT" dirty="0"/>
              <a:t>Funcionalidades Implementadas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1733160-5F50-4859-8F95-91B24CB37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661" y="1306286"/>
            <a:ext cx="10000768" cy="5047861"/>
          </a:xfrm>
        </p:spPr>
        <p:txBody>
          <a:bodyPr>
            <a:normAutofit/>
          </a:bodyPr>
          <a:lstStyle/>
          <a:p>
            <a:r>
              <a:rPr lang="pt-PT" dirty="0"/>
              <a:t>Lista de funcionalidades implementadas, incluindo CRUD, listagem e outras (1 a 3 slides, com indicação para cada uma de: OK/Completa, Parcial)</a:t>
            </a:r>
            <a:endParaRPr lang="pt-PT" dirty="0">
              <a:solidFill>
                <a:schemeClr val="tx1"/>
              </a:solidFill>
            </a:endParaRPr>
          </a:p>
          <a:p>
            <a:r>
              <a:rPr lang="pt-PT" dirty="0">
                <a:solidFill>
                  <a:schemeClr val="tx1"/>
                </a:solidFill>
              </a:rPr>
              <a:t>As funcionalidades de CRUD foram mantidas para as antigas classes (Museus, Empresas de Eventos, Cartões e Eventos) e foram completamente implementadas para Trabalhadores do Estado e Empresas de Reparações</a:t>
            </a:r>
          </a:p>
          <a:p>
            <a:r>
              <a:rPr lang="pt-PT" dirty="0">
                <a:solidFill>
                  <a:schemeClr val="tx1"/>
                </a:solidFill>
              </a:rPr>
              <a:t>Novas adições às interfaces:</a:t>
            </a:r>
          </a:p>
          <a:p>
            <a:pPr lvl="1"/>
            <a:r>
              <a:rPr lang="pt-PT" i="0" dirty="0">
                <a:solidFill>
                  <a:schemeClr val="tx1"/>
                </a:solidFill>
              </a:rPr>
              <a:t>Contratação e despedimento de Trabalhadores do Estado</a:t>
            </a:r>
          </a:p>
          <a:p>
            <a:pPr lvl="1"/>
            <a:r>
              <a:rPr lang="pt-PT" i="0" dirty="0">
                <a:solidFill>
                  <a:schemeClr val="tx1"/>
                </a:solidFill>
              </a:rPr>
              <a:t>Reparar um Museu</a:t>
            </a:r>
            <a:endParaRPr lang="pt-PT" dirty="0">
              <a:solidFill>
                <a:schemeClr val="tx1"/>
              </a:solidFill>
            </a:endParaRPr>
          </a:p>
          <a:p>
            <a:r>
              <a:rPr lang="pt-PT" i="0" dirty="0">
                <a:solidFill>
                  <a:schemeClr val="tx1"/>
                </a:solidFill>
              </a:rPr>
              <a:t>As Empresas de Eventos e as Empresas de Reparações ambas derivam de uma classe base EmpresaBase, visto partilharem bastante informação semelhante.</a:t>
            </a:r>
          </a:p>
        </p:txBody>
      </p:sp>
    </p:spTree>
    <p:extLst>
      <p:ext uri="{BB962C8B-B14F-4D97-AF65-F5344CB8AC3E}">
        <p14:creationId xmlns:p14="http://schemas.microsoft.com/office/powerpoint/2010/main" val="620243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40DA33-2108-489F-8C06-98BE577B3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61" y="-50563"/>
            <a:ext cx="452067" cy="70050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F6D2F40-C4E3-45EF-932E-43895DAC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94" y="331723"/>
            <a:ext cx="9601200" cy="853361"/>
          </a:xfrm>
        </p:spPr>
        <p:txBody>
          <a:bodyPr/>
          <a:lstStyle/>
          <a:p>
            <a:r>
              <a:rPr lang="pt-PT" dirty="0"/>
              <a:t>Funcionalidades Implementadas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E198E2E-EEE2-4AE0-8225-6D0BDAFC2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661" y="1101012"/>
            <a:ext cx="10364662" cy="5509337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tx1"/>
                </a:solidFill>
              </a:rPr>
              <a:t>Interface de Membro (continuação):</a:t>
            </a:r>
          </a:p>
          <a:p>
            <a:pPr lvl="1"/>
            <a:r>
              <a:rPr lang="pt-PT" i="0" dirty="0">
                <a:solidFill>
                  <a:schemeClr val="tx1"/>
                </a:solidFill>
              </a:rPr>
              <a:t>Membros do Cartão Silver (idosos), caso existam, são notificados de Eventos a decorrer nas próximas 8 horas, na sua área de residência (com lotação inferior a 50%)  aquando do </a:t>
            </a:r>
            <a:r>
              <a:rPr lang="pt-PT" dirty="0">
                <a:solidFill>
                  <a:schemeClr val="tx1"/>
                </a:solidFill>
              </a:rPr>
              <a:t>login</a:t>
            </a:r>
            <a:r>
              <a:rPr lang="pt-PT" i="0" dirty="0">
                <a:solidFill>
                  <a:schemeClr val="tx1"/>
                </a:solidFill>
              </a:rPr>
              <a:t> na Rede e na compra de bilhetes para esses Eventos selecionados. Estes serão gratuitos para o utilizador em questão </a:t>
            </a:r>
          </a:p>
          <a:p>
            <a:pPr lvl="1" algn="just"/>
            <a:r>
              <a:rPr lang="pt-PT" i="0" dirty="0"/>
              <a:t>Durante a listagem de Eventos para um determinado tipo de Cartão, é tanto listado o preço do evento como o preço do evento, com o desconto, associado ao Membro, aplicado</a:t>
            </a:r>
            <a:endParaRPr lang="pt-PT" i="0" dirty="0">
              <a:solidFill>
                <a:schemeClr val="tx1"/>
              </a:solidFill>
            </a:endParaRPr>
          </a:p>
          <a:p>
            <a:r>
              <a:rPr lang="pt-PT" dirty="0">
                <a:solidFill>
                  <a:schemeClr val="tx1"/>
                </a:solidFill>
              </a:rPr>
              <a:t>Interface de Utilizador não registado (sem Cartão criado):</a:t>
            </a:r>
          </a:p>
          <a:p>
            <a:pPr lvl="1"/>
            <a:r>
              <a:rPr lang="pt-PT" i="0" dirty="0">
                <a:solidFill>
                  <a:schemeClr val="tx1"/>
                </a:solidFill>
              </a:rPr>
              <a:t>Listar todos os Eventos e Museus</a:t>
            </a:r>
          </a:p>
          <a:p>
            <a:pPr lvl="1"/>
            <a:r>
              <a:rPr lang="pt-PT" i="0" dirty="0">
                <a:solidFill>
                  <a:schemeClr val="tx1"/>
                </a:solidFill>
              </a:rPr>
              <a:t>Criar uma conta (cartão) para si (apresentando informação sobre o preço total da compra, dependendo do tipo de cartão que lhe pode ser atribuído)</a:t>
            </a:r>
          </a:p>
          <a:p>
            <a:r>
              <a:rPr lang="pt-PT" dirty="0">
                <a:solidFill>
                  <a:schemeClr val="tx1"/>
                </a:solidFill>
              </a:rPr>
              <a:t>Exportação e Importação da informação para ficheiros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0338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E53DFB-7923-4080-A650-160FDFF96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61" y="-50563"/>
            <a:ext cx="452067" cy="70050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95CA529-324D-4C21-BDB4-A03CC29AF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94" y="330630"/>
            <a:ext cx="10815751" cy="1081530"/>
          </a:xfrm>
        </p:spPr>
        <p:txBody>
          <a:bodyPr/>
          <a:lstStyle/>
          <a:p>
            <a:r>
              <a:rPr lang="pt-PT" dirty="0"/>
              <a:t>Funcionalidades Implementadas - Filtros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F0A40F0-64D0-474E-A342-7D09549A7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28" y="1214189"/>
            <a:ext cx="10935477" cy="802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>
                <a:solidFill>
                  <a:schemeClr val="tx1"/>
                </a:solidFill>
              </a:rPr>
              <a:t>Todas as operações de listagem e seleção de aglomerados de informação têm filtros distintos para ajudar a navegar pela grande quantidade de dados apresentados pela Rede</a:t>
            </a:r>
          </a:p>
          <a:p>
            <a:endParaRPr lang="pt-PT" i="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F5DAFE-516F-4849-8E6A-98521252BE37}"/>
              </a:ext>
            </a:extLst>
          </p:cNvPr>
          <p:cNvSpPr txBox="1"/>
          <p:nvPr/>
        </p:nvSpPr>
        <p:spPr>
          <a:xfrm>
            <a:off x="5901611" y="3128089"/>
            <a:ext cx="54210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/>
              <a:t>Filtro de Utilizadores </a:t>
            </a:r>
            <a:r>
              <a:rPr lang="pt-PT" dirty="0"/>
              <a:t>(apenas para admin)</a:t>
            </a:r>
          </a:p>
          <a:p>
            <a:pPr marL="742950" lvl="1" indent="-285750">
              <a:buFont typeface="Arial" panose="020B0604020202020204" pitchFamily="34" charset="0"/>
              <a:buChar char="–"/>
            </a:pPr>
            <a:r>
              <a:rPr lang="pt-PT" dirty="0"/>
              <a:t>Por Nome</a:t>
            </a:r>
          </a:p>
          <a:p>
            <a:pPr marL="742950" lvl="1" indent="-285750">
              <a:buFont typeface="Arial" panose="020B0604020202020204" pitchFamily="34" charset="0"/>
              <a:buChar char="–"/>
            </a:pPr>
            <a:r>
              <a:rPr lang="pt-PT" dirty="0"/>
              <a:t>Por Validade do Cartão:</a:t>
            </a:r>
          </a:p>
          <a:p>
            <a:pPr marL="1200150" lvl="2" indent="-285750">
              <a:buFont typeface="Arial" panose="020B0604020202020204" pitchFamily="34" charset="0"/>
              <a:buChar char="–"/>
            </a:pPr>
            <a:r>
              <a:rPr lang="pt-PT" dirty="0"/>
              <a:t>Cartões Válidos</a:t>
            </a:r>
          </a:p>
          <a:p>
            <a:pPr marL="1200150" lvl="2" indent="-285750">
              <a:buFont typeface="Arial" panose="020B0604020202020204" pitchFamily="34" charset="0"/>
              <a:buChar char="–"/>
            </a:pPr>
            <a:r>
              <a:rPr lang="pt-PT" dirty="0"/>
              <a:t>Cartões Inválidos</a:t>
            </a:r>
          </a:p>
          <a:p>
            <a:pPr marL="742950" lvl="1" indent="-285750">
              <a:buFont typeface="Arial" panose="020B0604020202020204" pitchFamily="34" charset="0"/>
              <a:buChar char="–"/>
            </a:pPr>
            <a:endParaRPr lang="pt-PT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/>
              <a:t>Filtro de Empresas </a:t>
            </a:r>
            <a:r>
              <a:rPr lang="pt-PT" dirty="0"/>
              <a:t>(apenas para admin)</a:t>
            </a:r>
          </a:p>
          <a:p>
            <a:pPr marL="742950" lvl="1" indent="-285750">
              <a:buFont typeface="Arial" panose="020B0604020202020204" pitchFamily="34" charset="0"/>
              <a:buChar char="–"/>
            </a:pPr>
            <a:r>
              <a:rPr lang="pt-PT" dirty="0"/>
              <a:t>Por Endereço</a:t>
            </a:r>
          </a:p>
          <a:p>
            <a:pPr marL="742950" lvl="1" indent="-285750">
              <a:buFont typeface="Arial" panose="020B0604020202020204" pitchFamily="34" charset="0"/>
              <a:buChar char="–"/>
            </a:pPr>
            <a:r>
              <a:rPr lang="pt-PT" dirty="0"/>
              <a:t>Por Nome</a:t>
            </a:r>
          </a:p>
          <a:p>
            <a:pPr marL="742950" lvl="1" indent="-285750">
              <a:buFont typeface="Arial" panose="020B0604020202020204" pitchFamily="34" charset="0"/>
              <a:buChar char="–"/>
            </a:pPr>
            <a:r>
              <a:rPr lang="pt-PT" dirty="0"/>
              <a:t>Por Id de um dos seus Eventos</a:t>
            </a:r>
          </a:p>
          <a:p>
            <a:endParaRPr lang="pt-P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C81349-B835-4336-9CFD-BDC31413A167}"/>
              </a:ext>
            </a:extLst>
          </p:cNvPr>
          <p:cNvSpPr txBox="1"/>
          <p:nvPr/>
        </p:nvSpPr>
        <p:spPr>
          <a:xfrm>
            <a:off x="1045028" y="2312675"/>
            <a:ext cx="41302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/>
              <a:t>Filtro de Eventos:</a:t>
            </a:r>
          </a:p>
          <a:p>
            <a:pPr marL="742950" lvl="1" indent="-285750">
              <a:buFont typeface="Arial" panose="020B0604020202020204" pitchFamily="34" charset="0"/>
              <a:buChar char="–"/>
            </a:pPr>
            <a:r>
              <a:rPr lang="pt-PT" dirty="0"/>
              <a:t>Por Id</a:t>
            </a:r>
          </a:p>
          <a:p>
            <a:pPr marL="742950" lvl="1" indent="-285750">
              <a:buFont typeface="Arial" panose="020B0604020202020204" pitchFamily="34" charset="0"/>
              <a:buChar char="–"/>
            </a:pPr>
            <a:r>
              <a:rPr lang="pt-PT" dirty="0"/>
              <a:t>Por Nome do Local</a:t>
            </a:r>
          </a:p>
          <a:p>
            <a:pPr marL="742950" lvl="1" indent="-285750">
              <a:buFont typeface="Arial" panose="020B0604020202020204" pitchFamily="34" charset="0"/>
              <a:buChar char="–"/>
            </a:pPr>
            <a:r>
              <a:rPr lang="pt-PT" dirty="0"/>
              <a:t>Por Endereço</a:t>
            </a:r>
          </a:p>
          <a:p>
            <a:pPr marL="742950" lvl="1" indent="-285750">
              <a:buFont typeface="Arial" panose="020B0604020202020204" pitchFamily="34" charset="0"/>
              <a:buChar char="–"/>
            </a:pPr>
            <a:r>
              <a:rPr lang="pt-PT" dirty="0"/>
              <a:t>Por Nome</a:t>
            </a:r>
          </a:p>
          <a:p>
            <a:pPr marL="742950" lvl="1" indent="-285750">
              <a:buFont typeface="Arial" panose="020B0604020202020204" pitchFamily="34" charset="0"/>
              <a:buChar char="–"/>
            </a:pPr>
            <a:r>
              <a:rPr lang="pt-PT" dirty="0"/>
              <a:t>Nas próximas horas (definidas pelo utilizador)</a:t>
            </a:r>
          </a:p>
          <a:p>
            <a:pPr marL="742950" lvl="1" indent="-285750">
              <a:buFont typeface="Arial" panose="020B0604020202020204" pitchFamily="34" charset="0"/>
              <a:buChar char="–"/>
            </a:pPr>
            <a:r>
              <a:rPr lang="pt-PT" dirty="0"/>
              <a:t>Por Datas:</a:t>
            </a:r>
          </a:p>
          <a:p>
            <a:pPr marL="1200150" lvl="2" indent="-285750">
              <a:buFont typeface="Arial" panose="020B0604020202020204" pitchFamily="34" charset="0"/>
              <a:buChar char="–"/>
            </a:pPr>
            <a:r>
              <a:rPr lang="pt-PT" dirty="0"/>
              <a:t>Entre Datas</a:t>
            </a:r>
          </a:p>
          <a:p>
            <a:pPr marL="1200150" lvl="2" indent="-285750">
              <a:buFont typeface="Arial" panose="020B0604020202020204" pitchFamily="34" charset="0"/>
              <a:buChar char="–"/>
            </a:pPr>
            <a:r>
              <a:rPr lang="pt-PT" dirty="0"/>
              <a:t>Numa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/>
              <a:t>Filtro de Museus:</a:t>
            </a:r>
          </a:p>
          <a:p>
            <a:pPr marL="742950" lvl="1" indent="-285750">
              <a:buFont typeface="Arial" panose="020B0604020202020204" pitchFamily="34" charset="0"/>
              <a:buChar char="–"/>
            </a:pPr>
            <a:r>
              <a:rPr lang="pt-PT" dirty="0"/>
              <a:t>Por Endereço</a:t>
            </a:r>
          </a:p>
          <a:p>
            <a:pPr marL="742950" lvl="1" indent="-285750">
              <a:buFont typeface="Arial" panose="020B0604020202020204" pitchFamily="34" charset="0"/>
              <a:buChar char="–"/>
            </a:pPr>
            <a:r>
              <a:rPr lang="pt-PT" dirty="0"/>
              <a:t>Por Nome</a:t>
            </a:r>
          </a:p>
        </p:txBody>
      </p:sp>
    </p:spTree>
    <p:extLst>
      <p:ext uri="{BB962C8B-B14F-4D97-AF65-F5344CB8AC3E}">
        <p14:creationId xmlns:p14="http://schemas.microsoft.com/office/powerpoint/2010/main" val="1015876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C742F9-3DE5-4133-B85D-3F3B4D98D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61" y="-50563"/>
            <a:ext cx="452067" cy="70050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FA6D34C-FD42-476A-9B78-AE11EAFB1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94" y="238320"/>
            <a:ext cx="9601200" cy="742950"/>
          </a:xfrm>
        </p:spPr>
        <p:txBody>
          <a:bodyPr/>
          <a:lstStyle/>
          <a:p>
            <a:r>
              <a:rPr lang="pt-PT" dirty="0"/>
              <a:t>Destaque de funcionalidade - Menu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CF6569-A405-43FB-90D1-C419E2B40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661" y="1102569"/>
            <a:ext cx="10010098" cy="5755431"/>
          </a:xfrm>
        </p:spPr>
        <p:txBody>
          <a:bodyPr>
            <a:normAutofit/>
          </a:bodyPr>
          <a:lstStyle/>
          <a:p>
            <a:pPr algn="just"/>
            <a:r>
              <a:rPr lang="pt-PT" dirty="0">
                <a:solidFill>
                  <a:schemeClr val="tx1"/>
                </a:solidFill>
              </a:rPr>
              <a:t>Para facilitar a implementação e aumentar a legibilidade das interfaces, foi criada uma classe Menu (abstrata), usada para a instanciação, escolha e listagem de menus e as suas opções</a:t>
            </a:r>
          </a:p>
          <a:p>
            <a:pPr algn="just"/>
            <a:r>
              <a:rPr lang="pt-PT" dirty="0">
                <a:solidFill>
                  <a:schemeClr val="tx1"/>
                </a:solidFill>
              </a:rPr>
              <a:t>No início da realização do projeto foram concebidos dois tipos de menus, derivados da classe Menu:</a:t>
            </a:r>
          </a:p>
          <a:p>
            <a:pPr lvl="1" algn="just"/>
            <a:r>
              <a:rPr lang="pt-PT" b="1" i="0" dirty="0">
                <a:solidFill>
                  <a:schemeClr val="tx1"/>
                </a:solidFill>
              </a:rPr>
              <a:t>MenuOptions </a:t>
            </a:r>
            <a:r>
              <a:rPr lang="pt-PT" i="0" dirty="0">
                <a:solidFill>
                  <a:schemeClr val="tx1"/>
                </a:solidFill>
              </a:rPr>
              <a:t>- Menu que possui uma lista de opções em que cada uma representa um (outro) Menu</a:t>
            </a:r>
          </a:p>
          <a:p>
            <a:pPr lvl="1" algn="just"/>
            <a:r>
              <a:rPr lang="pt-PT" b="1" i="0" dirty="0">
                <a:solidFill>
                  <a:schemeClr val="tx1"/>
                </a:solidFill>
              </a:rPr>
              <a:t>MenuSelect </a:t>
            </a:r>
            <a:r>
              <a:rPr lang="pt-PT" i="0" dirty="0">
                <a:solidFill>
                  <a:schemeClr val="tx1"/>
                </a:solidFill>
              </a:rPr>
              <a:t>- Menu que quando instanciado chama uma função (guardada num membro-dado do tipo </a:t>
            </a:r>
            <a:r>
              <a:rPr lang="pt-PT" dirty="0">
                <a:solidFill>
                  <a:schemeClr val="tx1"/>
                </a:solidFill>
              </a:rPr>
              <a:t>std::function</a:t>
            </a:r>
            <a:r>
              <a:rPr lang="pt-PT" i="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pt-PT" dirty="0">
                <a:solidFill>
                  <a:schemeClr val="tx1"/>
                </a:solidFill>
              </a:rPr>
              <a:t>No entanto, para simplificar a seleção de elementos da Rede (eventos, museus, etc...) foram definidas mais duas classes de menus (usadas para filtragem de elementos):</a:t>
            </a:r>
          </a:p>
          <a:p>
            <a:pPr lvl="1" algn="just"/>
            <a:r>
              <a:rPr lang="pt-PT" b="1" i="0" dirty="0">
                <a:solidFill>
                  <a:schemeClr val="tx1"/>
                </a:solidFill>
              </a:rPr>
              <a:t>MenuOptionsFilter&lt;Arg&gt;</a:t>
            </a:r>
            <a:r>
              <a:rPr lang="pt-PT" i="0" dirty="0">
                <a:solidFill>
                  <a:schemeClr val="tx1"/>
                </a:solidFill>
              </a:rPr>
              <a:t> - Menu que inicializa (quando esta não estiver inicializada) uma variável Arg com uma função dada. Possui uma lista de opções que quando selecionadas podem modificar Arg</a:t>
            </a:r>
          </a:p>
          <a:p>
            <a:pPr lvl="1" algn="just"/>
            <a:r>
              <a:rPr lang="pt-PT" b="1" i="0" dirty="0">
                <a:solidFill>
                  <a:schemeClr val="tx1"/>
                </a:solidFill>
              </a:rPr>
              <a:t>MenuSelectFilter&lt;Arg&gt;</a:t>
            </a:r>
            <a:r>
              <a:rPr lang="pt-PT" i="0" dirty="0">
                <a:solidFill>
                  <a:schemeClr val="tx1"/>
                </a:solidFill>
              </a:rPr>
              <a:t> - Menu que altera a variável Arg, passada por referência, usando seu membro-dado do tipo </a:t>
            </a:r>
            <a:r>
              <a:rPr lang="pt-PT" dirty="0">
                <a:solidFill>
                  <a:schemeClr val="tx1"/>
                </a:solidFill>
              </a:rPr>
              <a:t>std::function</a:t>
            </a:r>
            <a:endParaRPr lang="pt-PT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86179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CA9DFF454C53B489263C28EFD183961" ma:contentTypeVersion="8" ma:contentTypeDescription="Criar um novo documento." ma:contentTypeScope="" ma:versionID="8f9466a8ecc2235fb638a1467bc88852">
  <xsd:schema xmlns:xsd="http://www.w3.org/2001/XMLSchema" xmlns:xs="http://www.w3.org/2001/XMLSchema" xmlns:p="http://schemas.microsoft.com/office/2006/metadata/properties" xmlns:ns3="6ce73d69-b8d4-4b83-a6ca-cd828de064d5" targetNamespace="http://schemas.microsoft.com/office/2006/metadata/properties" ma:root="true" ma:fieldsID="cd6ffb8036d13d9ac6f03a5988966676" ns3:_="">
    <xsd:import namespace="6ce73d69-b8d4-4b83-a6ca-cd828de064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e73d69-b8d4-4b83-a6ca-cd828de064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1DC4EE-CE8D-44D1-B01D-8FBB19F3B6D4}">
  <ds:schemaRefs>
    <ds:schemaRef ds:uri="http://purl.org/dc/dcmitype/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6ce73d69-b8d4-4b83-a6ca-cd828de064d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EC8982C-58B5-4D24-9091-2861398632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e73d69-b8d4-4b83-a6ca-cd828de064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680A571-770C-406E-943B-80D479BFC2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1241</TotalTime>
  <Words>1144</Words>
  <Application>Microsoft Office PowerPoint</Application>
  <PresentationFormat>Widescreen</PresentationFormat>
  <Paragraphs>96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Franklin Gothic Book</vt:lpstr>
      <vt:lpstr>Wingdings</vt:lpstr>
      <vt:lpstr>Crop</vt:lpstr>
      <vt:lpstr>AEDA – Cartão Amigo Museus de Portugal</vt:lpstr>
      <vt:lpstr>Descrição do Problema</vt:lpstr>
      <vt:lpstr>Solução para o problema</vt:lpstr>
      <vt:lpstr>Algumas notas relevantes</vt:lpstr>
      <vt:lpstr>Estrutura de ficheiros</vt:lpstr>
      <vt:lpstr>Funcionalidades Implementadas</vt:lpstr>
      <vt:lpstr>Funcionalidades Implementadas</vt:lpstr>
      <vt:lpstr>Funcionalidades Implementadas - Filtros</vt:lpstr>
      <vt:lpstr>Destaque de funcionalidade - Menu</vt:lpstr>
      <vt:lpstr>Principais dificuldades encontradas e esforço de cada elemento do grupo</vt:lpstr>
      <vt:lpstr>UML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AEDA - Cartão Museus de Portugal</dc:title>
  <dc:creator>João Martins</dc:creator>
  <cp:lastModifiedBy>Tiago Duarte da Silva</cp:lastModifiedBy>
  <cp:revision>192</cp:revision>
  <dcterms:created xsi:type="dcterms:W3CDTF">2019-11-12T19:38:53Z</dcterms:created>
  <dcterms:modified xsi:type="dcterms:W3CDTF">2020-01-01T19:32:35Z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0x010100FCA9DFF454C53B489263C28EFD183961</vt:lpwstr>
  </property>
</Properties>
</file>