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1.png" ContentType="image/png"/>
  <Override PartName="/ppt/media/image3.png" ContentType="image/png"/>
  <Override PartName="/ppt/media/image4.png" ContentType="image/png"/>
  <Override PartName="/ppt/media/image12.png" ContentType="image/png"/>
  <Override PartName="/ppt/media/image7.png" ContentType="image/png"/>
  <Override PartName="/ppt/media/image5.png" ContentType="image/png"/>
  <Override PartName="/ppt/media/image9.png" ContentType="image/png"/>
  <Override PartName="/ppt/media/image10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8.png" ContentType="image/png"/>
  <Override PartName="/ppt/notesSlides/notesSlide5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customXml/item3.xml" ContentType="application/xml"/>
  <Override PartName="/customXml/_rels/item1.xml.rels" ContentType="application/vnd.openxmlformats-package.relationships+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customXml/item2.xml" ContentType="application/xml"/>
  <Override PartName="/customXml/item1.xml" ContentType="application/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4E2DB4E-19C7-4219-A673-A9745C1400A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B7A6769-FAFD-4B5C-A8EF-CF81FF3D3A9E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3ED7AE7-918E-47D9-B37E-4AD33ECDACE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0EEBF9D-377F-4717-97C1-26387314F18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90B3FFD-6218-4CBC-AD69-7043221E4EE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752040" y="743760"/>
            <a:ext cx="10674000" cy="5349600"/>
            <a:chOff x="752040" y="743760"/>
            <a:chExt cx="10674000" cy="5349600"/>
          </a:xfrm>
        </p:grpSpPr>
        <p:sp>
          <p:nvSpPr>
            <p:cNvPr id="2" name="CustomShape 3"/>
            <p:cNvSpPr/>
            <p:nvPr/>
          </p:nvSpPr>
          <p:spPr>
            <a:xfrm>
              <a:off x="8151840" y="1685520"/>
              <a:ext cx="3274200" cy="4407840"/>
            </a:xfrm>
            <a:custGeom>
              <a:avLst/>
              <a:gdLst/>
              <a:ah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flipH="1" flipV="1">
              <a:off x="751320" y="743760"/>
              <a:ext cx="3274920" cy="4407840"/>
            </a:xfrm>
            <a:custGeom>
              <a:avLst/>
              <a:gdLst/>
              <a:ah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295280" y="1362240"/>
            <a:ext cx="9600480" cy="246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9000"/>
              </a:lnSpc>
            </a:pPr>
            <a:r>
              <a:rPr b="0" lang="en-US" sz="7200" spc="-1" strike="noStrike">
                <a:solidFill>
                  <a:srgbClr val="191b0e"/>
                </a:solidFill>
                <a:latin typeface="Arial"/>
              </a:rPr>
              <a:t>AEDA – Cartão Amigo Museus de Portugal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057480" y="3956400"/>
            <a:ext cx="6453360" cy="13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2000"/>
          </a:bodyPr>
          <a:p>
            <a:pPr algn="ctr">
              <a:lnSpc>
                <a:spcPct val="112000"/>
              </a:lnSpc>
            </a:pPr>
            <a:r>
              <a:rPr b="0" lang="en-US" sz="2300" spc="-1" strike="noStrike">
                <a:solidFill>
                  <a:srgbClr val="191b0e"/>
                </a:solidFill>
                <a:latin typeface="Arial"/>
              </a:rPr>
              <a:t>Trabalho 2 – Realizado por:</a:t>
            </a:r>
            <a:endParaRPr b="0" lang="en-US" sz="2300" spc="-1" strike="noStrike">
              <a:latin typeface="Arial"/>
            </a:endParaRPr>
          </a:p>
          <a:p>
            <a:pPr algn="ctr">
              <a:lnSpc>
                <a:spcPct val="112000"/>
              </a:lnSpc>
            </a:pPr>
            <a:r>
              <a:rPr b="0" lang="en-US" sz="2300" spc="-1" strike="noStrike">
                <a:solidFill>
                  <a:srgbClr val="191b0e"/>
                </a:solidFill>
                <a:latin typeface="Arial"/>
              </a:rPr>
              <a:t>João de Jesus Costa - up201806560</a:t>
            </a:r>
            <a:endParaRPr b="0" lang="en-US" sz="2300" spc="-1" strike="noStrike">
              <a:latin typeface="Arial"/>
            </a:endParaRPr>
          </a:p>
          <a:p>
            <a:pPr algn="ctr">
              <a:lnSpc>
                <a:spcPct val="112000"/>
              </a:lnSpc>
            </a:pPr>
            <a:r>
              <a:rPr b="0" lang="en-US" sz="2300" spc="-1" strike="noStrike">
                <a:solidFill>
                  <a:srgbClr val="191b0e"/>
                </a:solidFill>
                <a:latin typeface="Arial"/>
              </a:rPr>
              <a:t>João Lucas Silva Martins – up201806436</a:t>
            </a:r>
            <a:endParaRPr b="0" lang="en-US" sz="2300" spc="-1" strike="noStrike">
              <a:latin typeface="Arial"/>
            </a:endParaRPr>
          </a:p>
          <a:p>
            <a:pPr algn="ctr">
              <a:lnSpc>
                <a:spcPct val="112000"/>
              </a:lnSpc>
            </a:pPr>
            <a:r>
              <a:rPr b="0" lang="en-US" sz="2300" spc="-1" strike="noStrike">
                <a:solidFill>
                  <a:srgbClr val="191b0e"/>
                </a:solidFill>
                <a:latin typeface="Arial"/>
              </a:rPr>
              <a:t>Tiago Duarte da Silva – up201806516</a:t>
            </a:r>
            <a:endParaRPr b="0" lang="en-US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3" descr=""/>
          <p:cNvPicPr/>
          <p:nvPr/>
        </p:nvPicPr>
        <p:blipFill>
          <a:blip r:embed="rId1"/>
          <a:stretch/>
        </p:blipFill>
        <p:spPr>
          <a:xfrm>
            <a:off x="424440" y="-50400"/>
            <a:ext cx="451440" cy="700416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650520" y="24768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Arial"/>
              </a:rPr>
              <a:t>Principais dificuldades encontradas e esforço de cada elemento do grupo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76600" y="1733400"/>
            <a:ext cx="10890000" cy="48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Arial"/>
              </a:rPr>
              <a:t>O trabalho foi distribuído de maneira homogénea por todos os elementos do grupo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Arial"/>
              </a:rPr>
              <a:t>As principais dificuldades encontradas foram: </a:t>
            </a:r>
            <a:endParaRPr b="0" lang="en-US" sz="20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lang="en-US" sz="2000" spc="-1" strike="noStrike">
                <a:solidFill>
                  <a:srgbClr val="191b0e"/>
                </a:solidFill>
                <a:latin typeface="Arial"/>
              </a:rPr>
              <a:t>O uso de estruturas não lineares dificultou o uso dos filters dos nossos menus: deviamos ter usado iteradores desde o início. A filtragem de ‘std::Sets’ continua eficiente mas o código já não é tão geral.</a:t>
            </a:r>
            <a:endParaRPr b="0" lang="en-US" sz="20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lang="en-US" sz="2000" spc="-1" strike="noStrike">
                <a:solidFill>
                  <a:srgbClr val="191b0e"/>
                </a:solidFill>
                <a:latin typeface="Arial"/>
              </a:rPr>
              <a:t>A forma como o operador ‘&lt;’ foi definido para a BST de museus (pedido no enunciado) dificulta a procura de museus na BST (comparação de igualdade entre museus nao pode ser feita com o uso do operador ‘&lt;’). O grupo decidiu fazer o que foi pedido no enunciado, no entanto, discordá-mos com o operador ‘&lt;’ descrito.</a:t>
            </a:r>
            <a:endParaRPr b="0" lang="en-US" sz="20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lang="en-US" sz="2000" spc="-1" strike="noStrike">
                <a:solidFill>
                  <a:srgbClr val="191b0e"/>
                </a:solidFill>
                <a:latin typeface="Arial"/>
              </a:rPr>
              <a:t>A associação dos Trabalhadores do estado aos museus não pode ser feita usando apontadores pois o ‘update’ da informação destes implica a criação de um novo</a:t>
            </a:r>
            <a:r>
              <a:rPr b="0" lang="en-US" sz="2000" spc="-1" strike="noStrike">
                <a:solidFill>
                  <a:srgbClr val="191b0e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191b0e"/>
                </a:solidFill>
                <a:latin typeface="Arial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3" descr=""/>
          <p:cNvPicPr/>
          <p:nvPr/>
        </p:nvPicPr>
        <p:blipFill>
          <a:blip r:embed="rId1"/>
          <a:stretch/>
        </p:blipFill>
        <p:spPr>
          <a:xfrm>
            <a:off x="424440" y="-50400"/>
            <a:ext cx="451440" cy="700416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650520" y="247680"/>
            <a:ext cx="925632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Arial"/>
              </a:rPr>
              <a:t>UML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4" name="Content Placeholder 7" descr=""/>
          <p:cNvPicPr/>
          <p:nvPr/>
        </p:nvPicPr>
        <p:blipFill>
          <a:blip r:embed="rId2"/>
          <a:stretch/>
        </p:blipFill>
        <p:spPr>
          <a:xfrm>
            <a:off x="263880" y="98280"/>
            <a:ext cx="11619360" cy="667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4" descr=""/>
          <p:cNvPicPr/>
          <p:nvPr/>
        </p:nvPicPr>
        <p:blipFill>
          <a:blip r:embed="rId1"/>
          <a:stretch/>
        </p:blipFill>
        <p:spPr>
          <a:xfrm>
            <a:off x="424440" y="-50400"/>
            <a:ext cx="451440" cy="700416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650520" y="149760"/>
            <a:ext cx="9600480" cy="73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Arial"/>
              </a:rPr>
              <a:t>Descrição do Problema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958080" y="1037880"/>
            <a:ext cx="4582440" cy="545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638764"/>
              </a:buClr>
              <a:buFont typeface="Franklin Gothic Book"/>
              <a:buChar char="■"/>
            </a:pPr>
            <a:r>
              <a:rPr b="1" lang="en-US" sz="1600" spc="-1" strike="noStrike">
                <a:solidFill>
                  <a:srgbClr val="638764"/>
                </a:solidFill>
                <a:latin typeface="Arial"/>
              </a:rPr>
              <a:t>Novas classes/atributos</a:t>
            </a:r>
            <a:endParaRPr b="0" lang="en-US" sz="16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Empresa de Reparações</a:t>
            </a:r>
            <a:endParaRPr b="0" lang="en-US" sz="14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Trabalhador do Estado</a:t>
            </a:r>
            <a:endParaRPr b="0" lang="en-US" sz="14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Novos atributos para Museus e a RPM</a:t>
            </a:r>
            <a:endParaRPr b="0" lang="en-US" sz="14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d7a124"/>
              </a:buClr>
              <a:buFont typeface="Franklin Gothic Book"/>
              <a:buChar char="■"/>
            </a:pPr>
            <a:r>
              <a:rPr b="1" lang="en-US" sz="1600" spc="-1" strike="noStrike">
                <a:solidFill>
                  <a:srgbClr val="d7a124"/>
                </a:solidFill>
                <a:latin typeface="Arial"/>
              </a:rPr>
              <a:t>Problemas a resolver</a:t>
            </a:r>
            <a:endParaRPr b="0" lang="en-US" sz="16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Guardar Museus mais visitados numa BST</a:t>
            </a:r>
            <a:endParaRPr b="0" lang="en-US" sz="14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Guardar Empresas de Reparações numa priority queue com a Empresa com mais reparações no topo</a:t>
            </a:r>
            <a:endParaRPr b="0" lang="en-US" sz="14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Escolher a melhor Empresa tendo em conta o número de reparações efetuadas e a sua distância a um Museu a reparar</a:t>
            </a:r>
            <a:endParaRPr b="0" lang="en-US" sz="14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Guardar Trabalhadores do Estado (atuais e antigos) numa hashtable</a:t>
            </a:r>
            <a:endParaRPr b="0" lang="en-US" sz="14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Relacionar cada trabalhador a um Museu (quando possível)</a:t>
            </a:r>
            <a:endParaRPr b="0" lang="en-US" sz="14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Contratar um Trabalhador (com preferência de um Trabalhador antigo)</a:t>
            </a:r>
            <a:endParaRPr b="0" lang="en-US" sz="14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Listagens tirando partido das vantagens de cada estrutura de dados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2" name="Picture 8" descr=""/>
          <p:cNvPicPr/>
          <p:nvPr/>
        </p:nvPicPr>
        <p:blipFill>
          <a:blip r:embed="rId2"/>
          <a:stretch/>
        </p:blipFill>
        <p:spPr>
          <a:xfrm>
            <a:off x="424440" y="1090440"/>
            <a:ext cx="6396480" cy="516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3" descr=""/>
          <p:cNvPicPr/>
          <p:nvPr/>
        </p:nvPicPr>
        <p:blipFill>
          <a:blip r:embed="rId1"/>
          <a:stretch/>
        </p:blipFill>
        <p:spPr>
          <a:xfrm>
            <a:off x="424440" y="-50400"/>
            <a:ext cx="451440" cy="700416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650520" y="166320"/>
            <a:ext cx="9600480" cy="89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Arial"/>
              </a:rPr>
              <a:t>Solução para o problema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76600" y="1057680"/>
            <a:ext cx="9246960" cy="56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■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Decisões relativas à organização do trabalho:</a:t>
            </a:r>
            <a:endParaRPr b="0" lang="en-US" sz="16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Tal como pedido, os Museus numa BST (std::set), as Empresas de Reparação numa priority queue (std::priority_queue) e os Trabalhadores do estado numa hashtable (std::unordered_set)</a:t>
            </a:r>
            <a:endParaRPr b="0" lang="en-US" sz="14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600" spc="-1" strike="noStrike">
                <a:solidFill>
                  <a:srgbClr val="191b0e"/>
                </a:solidFill>
                <a:latin typeface="Arial"/>
              </a:rPr>
              <a:t>Soluções práticas:</a:t>
            </a:r>
            <a:endParaRPr b="0" lang="en-US" sz="16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Para relacionar um Trabalhador com um Museu usámos o nome e as coordenadas do mesmo, pois estes são o que tornam cada Museu único.</a:t>
            </a:r>
            <a:endParaRPr b="0" lang="en-US" sz="14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Ao contratar um trabalhador, existe a opção de recontratar um trabalhador antigo (opção considerada prioritária), selecionando dos trabalhadores que não se encontram empregados de momento; ou criar um novo trabalhador e adicioná-lo à rede.</a:t>
            </a:r>
            <a:endParaRPr b="0" lang="en-US" sz="14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■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Problemas na implementação da BST:</a:t>
            </a:r>
            <a:endParaRPr b="0" lang="en-US" sz="16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 ordem na BST é necessariamente a do enunciado (número de visitas, em caso de empate o nome), mas para saber se um Museu é igual a outro comparamos o seu nome e as suas coordenadas. Devido a isto, não podemos usar o find da STL para verificar a existência/encontrar um museu específico.</a:t>
            </a:r>
            <a:endParaRPr b="0" lang="en-US" sz="14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Para resolver esta questão, existem casos em que somos forçados a iterar sobre (no pior caso) toda a árvore (O(n)), comparando os Museus usando o operador == associado.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3" descr=""/>
          <p:cNvPicPr/>
          <p:nvPr/>
        </p:nvPicPr>
        <p:blipFill>
          <a:blip r:embed="rId1"/>
          <a:stretch/>
        </p:blipFill>
        <p:spPr>
          <a:xfrm>
            <a:off x="424440" y="-50400"/>
            <a:ext cx="451440" cy="700416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650520" y="208440"/>
            <a:ext cx="9600480" cy="7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Arial"/>
              </a:rPr>
              <a:t>Algumas notas relevantes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76600" y="990720"/>
            <a:ext cx="11025000" cy="56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10" descr=""/>
          <p:cNvPicPr/>
          <p:nvPr/>
        </p:nvPicPr>
        <p:blipFill>
          <a:blip r:embed="rId1"/>
          <a:stretch/>
        </p:blipFill>
        <p:spPr>
          <a:xfrm>
            <a:off x="424440" y="-50400"/>
            <a:ext cx="451440" cy="7004160"/>
          </a:xfrm>
          <a:prstGeom prst="rect">
            <a:avLst/>
          </a:prstGeom>
          <a:ln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650520" y="273240"/>
            <a:ext cx="960048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Arial"/>
              </a:rPr>
              <a:t>Estrutura de ficheiros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5760" y="1066320"/>
            <a:ext cx="1054980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7000"/>
          </a:bodyPr>
          <a:p>
            <a:pPr algn="just">
              <a:lnSpc>
                <a:spcPct val="125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estrutura dos ficheiros das classes antigas mantém-se  (incluindo o ficheiro de configuração da RPM) com a adição das coordenadas dos Museus e dos novos ficheiros no config.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725760" y="2419200"/>
            <a:ext cx="6059160" cy="12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2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 ficheiro dos Trabalhadores do Estado consiste num número identificando a quantidade de Trabalhadores a ler seguido pela informação deles.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7201080" y="6216120"/>
            <a:ext cx="46270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e.g. do conteúdo de um ficheiro de informação de Trabalhadores do Estado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725760" y="4131360"/>
            <a:ext cx="6059160" cy="19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2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Cada Trabalhador guarda o seu nome, cc, contacto,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address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data de nascimento, 1 se estiver empregue (0 caso contrário), seguido do nome e coordenadas do Museu que o emprega (caso esteja empregado).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3" descr=""/>
          <p:cNvPicPr/>
          <p:nvPr/>
        </p:nvPicPr>
        <p:blipFill>
          <a:blip r:embed="rId1"/>
          <a:stretch/>
        </p:blipFill>
        <p:spPr>
          <a:xfrm>
            <a:off x="424440" y="-50400"/>
            <a:ext cx="451440" cy="7004160"/>
          </a:xfrm>
          <a:prstGeom prst="rect">
            <a:avLst/>
          </a:prstGeom>
          <a:ln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650520" y="329400"/>
            <a:ext cx="9600480" cy="9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Arial"/>
              </a:rPr>
              <a:t>Funcionalidades Implementadas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102680" y="1306440"/>
            <a:ext cx="10000080" cy="50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As funcionalidades de CRUD foram mantidas para as antigas classes (Museus, Empresas de Eventos, Cartões e Eventos) e foram completamente implementadas para Trabalhadores do Estado e Empresas de Reparações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Novas adições às interfaces:</a:t>
            </a:r>
            <a:endParaRPr b="0" lang="en-US" sz="20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Contratação e despedimento de Trabalhadores do Estado</a:t>
            </a:r>
            <a:endParaRPr b="0" lang="en-US" sz="20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Reparar um Museu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As Empresas de Eventos e as Empresas de Reparações ambas derivam de uma classe base EmpresaBase, visto partilharem bastante informação semelhante. A classe EmpresaBase foi definida para este trabalho e a antiga classe EventEnterprise foi adaptada para derivar desta.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3" descr=""/>
          <p:cNvPicPr/>
          <p:nvPr/>
        </p:nvPicPr>
        <p:blipFill>
          <a:blip r:embed="rId1"/>
          <a:stretch/>
        </p:blipFill>
        <p:spPr>
          <a:xfrm>
            <a:off x="424440" y="-50400"/>
            <a:ext cx="451440" cy="7004160"/>
          </a:xfrm>
          <a:prstGeom prst="rect">
            <a:avLst/>
          </a:prstGeom>
          <a:ln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650520" y="331560"/>
            <a:ext cx="9600480" cy="8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Arial"/>
              </a:rPr>
              <a:t>Funcionalidades Implementadas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102680" y="1100880"/>
            <a:ext cx="10364040" cy="550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Interface de Membro (continuação):</a:t>
            </a:r>
            <a:endParaRPr b="0" lang="en-US" sz="20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Membros do Cartão Silver (idosos), caso existam, são notificados de Eventos a decorrer nas próximas 8 horas, na sua área de residência (com lotação inferior a 50%)  aquando do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login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na Rede e na compra de bilhetes para esses Eventos selecionados. Estes serão gratuitos para o utilizador em questão </a:t>
            </a:r>
            <a:endParaRPr b="0" lang="en-US" sz="2000" spc="-1" strike="noStrike">
              <a:latin typeface="Arial"/>
            </a:endParaRPr>
          </a:p>
          <a:p>
            <a:pPr lvl="1" marL="914400" indent="-383400" algn="just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lang="en-US" sz="2000" spc="-1" strike="noStrike">
                <a:solidFill>
                  <a:srgbClr val="191b0e"/>
                </a:solidFill>
                <a:latin typeface="Arial"/>
              </a:rPr>
              <a:t>Durante a listagem de Eventos para um determinado tipo de Cartão, é tanto listado o preço do evento como o preço do evento, com o desconto, associado ao Membro, aplicado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Interface de Utilizador não registado (sem Cartão criado):</a:t>
            </a:r>
            <a:endParaRPr b="0" lang="en-US" sz="20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Listar todos os Eventos e Museus</a:t>
            </a:r>
            <a:endParaRPr b="0" lang="en-US" sz="20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Criar uma conta (cartão) para si (apresentando informação sobre o preço total da compra, dependendo do tipo de cartão que lhe pode ser atribuído)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Exportação e Importação da informação para ficheiros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3" descr=""/>
          <p:cNvPicPr/>
          <p:nvPr/>
        </p:nvPicPr>
        <p:blipFill>
          <a:blip r:embed="rId1"/>
          <a:stretch/>
        </p:blipFill>
        <p:spPr>
          <a:xfrm>
            <a:off x="424440" y="-50400"/>
            <a:ext cx="451440" cy="7004160"/>
          </a:xfrm>
          <a:prstGeom prst="rect">
            <a:avLst/>
          </a:prstGeom>
          <a:ln>
            <a:noFill/>
          </a:ln>
        </p:spPr>
      </p:pic>
      <p:sp>
        <p:nvSpPr>
          <p:cNvPr id="112" name="CustomShape 1"/>
          <p:cNvSpPr/>
          <p:nvPr/>
        </p:nvSpPr>
        <p:spPr>
          <a:xfrm>
            <a:off x="650520" y="330480"/>
            <a:ext cx="10815120" cy="108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Arial"/>
              </a:rPr>
              <a:t>Funcionalidades Implementadas - Filtros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76600" y="1214280"/>
            <a:ext cx="10934640" cy="8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Todas as operações de listagem e seleção de aglomerados de informação têm filtros distintos para ajudar a navegar pela grande quantidade de dados apresentados pela Rede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5901480" y="3128040"/>
            <a:ext cx="5420520" cy="310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Filtro de Utilizadores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(apenas para admin)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Por Nome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Por Validade do Cartão:</a:t>
            </a:r>
            <a:endParaRPr b="0" lang="en-US" sz="1800" spc="-1" strike="noStrike">
              <a:latin typeface="Arial"/>
            </a:endParaRPr>
          </a:p>
          <a:p>
            <a:pPr lvl="2" marL="12002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Cartões Válidos</a:t>
            </a:r>
            <a:endParaRPr b="0" lang="en-US" sz="1800" spc="-1" strike="noStrike">
              <a:latin typeface="Arial"/>
            </a:endParaRPr>
          </a:p>
          <a:p>
            <a:pPr lvl="2" marL="12002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Cartões Inválidos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Filtro de Empresas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(apenas para admin)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Por Endereço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Por Nome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Por Id de um dos seus Eventos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1045080" y="2312640"/>
            <a:ext cx="4129560" cy="39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Filtro de Eventos: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Por Id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Por Nome do Local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Por Endereço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Por Nome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Nas próximas horas (definidas pelo utilizador)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Por Datas:</a:t>
            </a:r>
            <a:endParaRPr b="0" lang="en-US" sz="1800" spc="-1" strike="noStrike">
              <a:latin typeface="Arial"/>
            </a:endParaRPr>
          </a:p>
          <a:p>
            <a:pPr lvl="2" marL="12002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Entre Datas</a:t>
            </a:r>
            <a:endParaRPr b="0" lang="en-US" sz="1800" spc="-1" strike="noStrike">
              <a:latin typeface="Arial"/>
            </a:endParaRPr>
          </a:p>
          <a:p>
            <a:pPr lvl="2" marL="12002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Numa Data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Filtro de Museus: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Por Endereço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Por Nome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3" descr=""/>
          <p:cNvPicPr/>
          <p:nvPr/>
        </p:nvPicPr>
        <p:blipFill>
          <a:blip r:embed="rId1"/>
          <a:stretch/>
        </p:blipFill>
        <p:spPr>
          <a:xfrm>
            <a:off x="424440" y="-50400"/>
            <a:ext cx="451440" cy="700416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650520" y="238320"/>
            <a:ext cx="960048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Arial"/>
              </a:rPr>
              <a:t>Destaque de funcionalidade - Menu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102680" y="1102680"/>
            <a:ext cx="10009440" cy="57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84120" indent="-38340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Para facilitar a implementação e aumentar a legibilidade das interfaces, foi criada uma classe Menu (abstrata), usada para a instanciação, escolha e listagem de menus e as suas opções</a:t>
            </a:r>
            <a:endParaRPr b="0" lang="en-US" sz="2000" spc="-1" strike="noStrike">
              <a:latin typeface="Arial"/>
            </a:endParaRPr>
          </a:p>
          <a:p>
            <a:pPr marL="384120" indent="-38340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 início da realização do projeto foram concebidos dois tipos de menus, derivados da classe Menu:</a:t>
            </a:r>
            <a:endParaRPr b="0" lang="en-US" sz="2000" spc="-1" strike="noStrike">
              <a:latin typeface="Arial"/>
            </a:endParaRPr>
          </a:p>
          <a:p>
            <a:pPr lvl="1" marL="914400" indent="-383400" algn="just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MenuOptions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Menu que possui uma lista de opções em que cada uma representa um (outro) Menu</a:t>
            </a:r>
            <a:endParaRPr b="0" lang="en-US" sz="2000" spc="-1" strike="noStrike">
              <a:latin typeface="Arial"/>
            </a:endParaRPr>
          </a:p>
          <a:p>
            <a:pPr lvl="1" marL="914400" indent="-383400" algn="just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MenuSelect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Menu que quando instanciado chama uma função (guardada num membro-dado do tipo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std::function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384120" indent="-38340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 entanto, para simplificar a seleção de elementos da Rede (eventos, museus, etc...) foram definidas mais duas classes de menus (usadas para filtragem de elementos):</a:t>
            </a:r>
            <a:endParaRPr b="0" lang="en-US" sz="2000" spc="-1" strike="noStrike">
              <a:latin typeface="Arial"/>
            </a:endParaRPr>
          </a:p>
          <a:p>
            <a:pPr lvl="1" marL="914400" indent="-383400" algn="just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MenuOptionsFilter&lt;Arg&gt;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- Menu que inicializa (quando esta não estiver inicializada) uma variável Arg com uma função dada. Possui uma lista de opções que quando selecionadas podem modificar Arg</a:t>
            </a:r>
            <a:endParaRPr b="0" lang="en-US" sz="2000" spc="-1" strike="noStrike">
              <a:latin typeface="Arial"/>
            </a:endParaRPr>
          </a:p>
          <a:p>
            <a:pPr lvl="1" marL="914400" indent="-383400" algn="just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MenuSelectFilter&lt;Arg&gt;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- Menu que altera a variável Arg, passada por referência, usando seu membro-dado do tipo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std::function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CA9DFF454C53B489263C28EFD183961" ma:contentTypeVersion="8" ma:contentTypeDescription="Criar um novo documento." ma:contentTypeScope="" ma:versionID="8f9466a8ecc2235fb638a1467bc88852">
  <xsd:schema xmlns:xsd="http://www.w3.org/2001/XMLSchema" xmlns:xs="http://www.w3.org/2001/XMLSchema" xmlns:p="http://schemas.microsoft.com/office/2006/metadata/properties" xmlns:ns3="6ce73d69-b8d4-4b83-a6ca-cd828de064d5" targetNamespace="http://schemas.microsoft.com/office/2006/metadata/properties" ma:root="true" ma:fieldsID="cd6ffb8036d13d9ac6f03a5988966676" ns3:_="">
    <xsd:import namespace="6ce73d69-b8d4-4b83-a6ca-cd828de064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e73d69-b8d4-4b83-a6ca-cd828de064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1DC4EE-CE8D-44D1-B01D-8FBB19F3B6D4}">
  <ds:schemaRefs>
    <ds:schemaRef ds:uri="http://purl.org/dc/dcmitype/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6ce73d69-b8d4-4b83-a6ca-cd828de064d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EC8982C-58B5-4D24-9091-2861398632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e73d69-b8d4-4b83-a6ca-cd828de064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80A571-770C-406E-943B-80D479BFC2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1251</TotalTime>
  <Application>LibreOffice/6.3.4.2.0$Linux_X86_64 LibreOffice_project/30$Build-2</Application>
  <Words>1144</Words>
  <Paragraphs>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2019-11-12T19:38:53Z</dcterms:created>
  <dc:creator>João Martins</dc:creator>
  <dc:description/>
  <dc:language>en-US</dc:language>
  <cp:lastModifiedBy/>
  <dcterms:modified xsi:type="dcterms:W3CDTF">2020-01-02T01:00:54Z</dcterms:modified>
  <cp:revision>197</cp:revision>
  <dc:subject/>
  <dc:title>AEDA - Cartão Museus de Portugal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0x010100FCA9DFF454C53B489263C28EFD183961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