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4"/>
  </p:sldMasterIdLst>
  <p:notesMasterIdLst>
    <p:notesMasterId r:id="rId15"/>
  </p:notesMasterIdLst>
  <p:sldIdLst>
    <p:sldId id="256" r:id="rId5"/>
    <p:sldId id="257" r:id="rId6"/>
    <p:sldId id="259" r:id="rId7"/>
    <p:sldId id="261" r:id="rId8"/>
    <p:sldId id="263" r:id="rId9"/>
    <p:sldId id="273" r:id="rId10"/>
    <p:sldId id="264" r:id="rId11"/>
    <p:sldId id="266" r:id="rId12"/>
    <p:sldId id="267" r:id="rId13"/>
    <p:sldId id="27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9659" autoAdjust="0"/>
  </p:normalViewPr>
  <p:slideViewPr>
    <p:cSldViewPr snapToGrid="0">
      <p:cViewPr varScale="1">
        <p:scale>
          <a:sx n="102" d="100"/>
          <a:sy n="102" d="100"/>
        </p:scale>
        <p:origin x="89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BD70C7-4E8C-4886-A885-5C4875E9B61A}" type="datetimeFigureOut">
              <a:rPr lang="pt-PT" smtClean="0"/>
              <a:t>01/01/2020</a:t>
            </a:fld>
            <a:endParaRPr lang="pt-P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91BF60-D1CF-43CF-94A6-F80ED6A8E0B7}" type="slidenum">
              <a:rPr lang="pt-PT" smtClean="0"/>
              <a:t>‹#›</a:t>
            </a:fld>
            <a:endParaRPr lang="pt-PT"/>
          </a:p>
        </p:txBody>
      </p:sp>
    </p:spTree>
    <p:extLst>
      <p:ext uri="{BB962C8B-B14F-4D97-AF65-F5344CB8AC3E}">
        <p14:creationId xmlns:p14="http://schemas.microsoft.com/office/powerpoint/2010/main" val="2242753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5"/>
          </p:nvPr>
        </p:nvSpPr>
        <p:spPr/>
        <p:txBody>
          <a:bodyPr/>
          <a:lstStyle/>
          <a:p>
            <a:fld id="{2991BF60-D1CF-43CF-94A6-F80ED6A8E0B7}" type="slidenum">
              <a:rPr lang="pt-PT" smtClean="0"/>
              <a:t>4</a:t>
            </a:fld>
            <a:endParaRPr lang="pt-PT"/>
          </a:p>
        </p:txBody>
      </p:sp>
    </p:spTree>
    <p:extLst>
      <p:ext uri="{BB962C8B-B14F-4D97-AF65-F5344CB8AC3E}">
        <p14:creationId xmlns:p14="http://schemas.microsoft.com/office/powerpoint/2010/main" val="334444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5"/>
          </p:nvPr>
        </p:nvSpPr>
        <p:spPr/>
        <p:txBody>
          <a:bodyPr/>
          <a:lstStyle/>
          <a:p>
            <a:fld id="{2991BF60-D1CF-43CF-94A6-F80ED6A8E0B7}" type="slidenum">
              <a:rPr lang="pt-PT" smtClean="0"/>
              <a:t>8</a:t>
            </a:fld>
            <a:endParaRPr lang="pt-PT"/>
          </a:p>
        </p:txBody>
      </p:sp>
    </p:spTree>
    <p:extLst>
      <p:ext uri="{BB962C8B-B14F-4D97-AF65-F5344CB8AC3E}">
        <p14:creationId xmlns:p14="http://schemas.microsoft.com/office/powerpoint/2010/main" val="3581808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5"/>
          </p:nvPr>
        </p:nvSpPr>
        <p:spPr/>
        <p:txBody>
          <a:bodyPr/>
          <a:lstStyle/>
          <a:p>
            <a:fld id="{2991BF60-D1CF-43CF-94A6-F80ED6A8E0B7}" type="slidenum">
              <a:rPr lang="pt-PT" smtClean="0"/>
              <a:t>10</a:t>
            </a:fld>
            <a:endParaRPr lang="pt-PT"/>
          </a:p>
        </p:txBody>
      </p:sp>
    </p:spTree>
    <p:extLst>
      <p:ext uri="{BB962C8B-B14F-4D97-AF65-F5344CB8AC3E}">
        <p14:creationId xmlns:p14="http://schemas.microsoft.com/office/powerpoint/2010/main" val="2091511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smtClean="0"/>
              <a:pPr/>
              <a:t>1/1/2020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29648597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75297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2591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179653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smtClean="0"/>
              <a:pPr/>
              <a:t>1/1/2020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03574234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pPr/>
              <a:t>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936127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pPr/>
              <a:t>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464019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pPr/>
              <a:t>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836380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pPr/>
              <a:t>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773528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1/1/2020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0014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1/1/2020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76609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smtClean="0"/>
              <a:pPr/>
              <a:t>1/1/2020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8024958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16AF45-9946-49E9-8037-9EED0183D92D}"/>
              </a:ext>
            </a:extLst>
          </p:cNvPr>
          <p:cNvSpPr>
            <a:spLocks noGrp="1"/>
          </p:cNvSpPr>
          <p:nvPr>
            <p:ph type="ctrTitle"/>
          </p:nvPr>
        </p:nvSpPr>
        <p:spPr>
          <a:xfrm>
            <a:off x="1295400" y="1362270"/>
            <a:ext cx="9601200" cy="2463281"/>
          </a:xfrm>
        </p:spPr>
        <p:txBody>
          <a:bodyPr/>
          <a:lstStyle/>
          <a:p>
            <a:r>
              <a:rPr lang="pt-PT" cap="none" dirty="0"/>
              <a:t>AEDA – Cartão Amigo Museus de Portugal</a:t>
            </a:r>
          </a:p>
        </p:txBody>
      </p:sp>
      <p:sp>
        <p:nvSpPr>
          <p:cNvPr id="3" name="Subtítulo 2">
            <a:extLst>
              <a:ext uri="{FF2B5EF4-FFF2-40B4-BE49-F238E27FC236}">
                <a16:creationId xmlns:a16="http://schemas.microsoft.com/office/drawing/2014/main" id="{94D7F830-5C48-4BC6-9E88-322BB3063789}"/>
              </a:ext>
            </a:extLst>
          </p:cNvPr>
          <p:cNvSpPr>
            <a:spLocks noGrp="1"/>
          </p:cNvSpPr>
          <p:nvPr>
            <p:ph type="subTitle" idx="1"/>
          </p:nvPr>
        </p:nvSpPr>
        <p:spPr>
          <a:xfrm>
            <a:off x="3057525" y="3956281"/>
            <a:ext cx="6454054" cy="1396770"/>
          </a:xfrm>
        </p:spPr>
        <p:txBody>
          <a:bodyPr>
            <a:normAutofit fontScale="92500" lnSpcReduction="10000"/>
          </a:bodyPr>
          <a:lstStyle/>
          <a:p>
            <a:r>
              <a:rPr lang="pt-PT" dirty="0"/>
              <a:t>Trabalho 2 – Realizado por:</a:t>
            </a:r>
          </a:p>
          <a:p>
            <a:r>
              <a:rPr lang="pt-PT" dirty="0"/>
              <a:t>João de Jesus Costa - up201806560</a:t>
            </a:r>
          </a:p>
          <a:p>
            <a:r>
              <a:rPr lang="pt-PT" dirty="0"/>
              <a:t>João Lucas Silva Martins – up201806436</a:t>
            </a:r>
          </a:p>
          <a:p>
            <a:r>
              <a:rPr lang="pt-PT" dirty="0"/>
              <a:t>Tiago Duarte da Silva – up201806516</a:t>
            </a:r>
          </a:p>
        </p:txBody>
      </p:sp>
    </p:spTree>
    <p:extLst>
      <p:ext uri="{BB962C8B-B14F-4D97-AF65-F5344CB8AC3E}">
        <p14:creationId xmlns:p14="http://schemas.microsoft.com/office/powerpoint/2010/main" val="551965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3CAC7FE-F00A-4603-AE21-1918DC58F0C8}"/>
              </a:ext>
            </a:extLst>
          </p:cNvPr>
          <p:cNvPicPr>
            <a:picLocks noChangeAspect="1"/>
          </p:cNvPicPr>
          <p:nvPr/>
        </p:nvPicPr>
        <p:blipFill>
          <a:blip r:embed="rId3"/>
          <a:stretch>
            <a:fillRect/>
          </a:stretch>
        </p:blipFill>
        <p:spPr>
          <a:xfrm>
            <a:off x="424561" y="-50563"/>
            <a:ext cx="452067" cy="7005036"/>
          </a:xfrm>
          <a:prstGeom prst="rect">
            <a:avLst/>
          </a:prstGeom>
        </p:spPr>
      </p:pic>
      <p:sp>
        <p:nvSpPr>
          <p:cNvPr id="2" name="Título 1">
            <a:extLst>
              <a:ext uri="{FF2B5EF4-FFF2-40B4-BE49-F238E27FC236}">
                <a16:creationId xmlns:a16="http://schemas.microsoft.com/office/drawing/2014/main" id="{48E84EA3-28D2-4004-8EF3-501B6C9D3FA2}"/>
              </a:ext>
            </a:extLst>
          </p:cNvPr>
          <p:cNvSpPr>
            <a:spLocks noGrp="1"/>
          </p:cNvSpPr>
          <p:nvPr>
            <p:ph type="title"/>
          </p:nvPr>
        </p:nvSpPr>
        <p:spPr>
          <a:xfrm>
            <a:off x="650594" y="247650"/>
            <a:ext cx="9256978" cy="1485900"/>
          </a:xfrm>
        </p:spPr>
        <p:txBody>
          <a:bodyPr/>
          <a:lstStyle/>
          <a:p>
            <a:r>
              <a:rPr lang="pt-PT"/>
              <a:t>UML</a:t>
            </a:r>
            <a:endParaRPr lang="pt-PT" dirty="0"/>
          </a:p>
        </p:txBody>
      </p:sp>
      <p:pic>
        <p:nvPicPr>
          <p:cNvPr id="8" name="Content Placeholder 7">
            <a:extLst>
              <a:ext uri="{FF2B5EF4-FFF2-40B4-BE49-F238E27FC236}">
                <a16:creationId xmlns:a16="http://schemas.microsoft.com/office/drawing/2014/main" id="{8DFEF30C-CC64-4A52-8EEE-9A7D6C640C26}"/>
              </a:ext>
            </a:extLst>
          </p:cNvPr>
          <p:cNvPicPr>
            <a:picLocks noGrp="1" noChangeAspect="1"/>
          </p:cNvPicPr>
          <p:nvPr>
            <p:ph idx="1"/>
          </p:nvPr>
        </p:nvPicPr>
        <p:blipFill>
          <a:blip r:embed="rId4">
            <a:extLst>
              <a:ext uri="{96DAC541-7B7A-43D3-8B79-37D633B846F1}">
                <asvg:svgBlip xmlns:asvg="http://schemas.microsoft.com/office/drawing/2016/SVG/main" r:embed="rId5"/>
              </a:ext>
            </a:extLst>
          </a:blip>
          <a:stretch>
            <a:fillRect/>
          </a:stretch>
        </p:blipFill>
        <p:spPr>
          <a:xfrm>
            <a:off x="263951" y="98145"/>
            <a:ext cx="11620107" cy="6673904"/>
          </a:xfrm>
        </p:spPr>
      </p:pic>
    </p:spTree>
    <p:extLst>
      <p:ext uri="{BB962C8B-B14F-4D97-AF65-F5344CB8AC3E}">
        <p14:creationId xmlns:p14="http://schemas.microsoft.com/office/powerpoint/2010/main" val="2577199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7F31B2C-63A2-4828-8C31-49CE64E30029}"/>
              </a:ext>
            </a:extLst>
          </p:cNvPr>
          <p:cNvPicPr>
            <a:picLocks noChangeAspect="1"/>
          </p:cNvPicPr>
          <p:nvPr/>
        </p:nvPicPr>
        <p:blipFill>
          <a:blip r:embed="rId2"/>
          <a:stretch>
            <a:fillRect/>
          </a:stretch>
        </p:blipFill>
        <p:spPr>
          <a:xfrm>
            <a:off x="424561" y="-50563"/>
            <a:ext cx="452067" cy="7005036"/>
          </a:xfrm>
          <a:prstGeom prst="rect">
            <a:avLst/>
          </a:prstGeom>
        </p:spPr>
      </p:pic>
      <p:sp>
        <p:nvSpPr>
          <p:cNvPr id="2" name="Título 1">
            <a:extLst>
              <a:ext uri="{FF2B5EF4-FFF2-40B4-BE49-F238E27FC236}">
                <a16:creationId xmlns:a16="http://schemas.microsoft.com/office/drawing/2014/main" id="{9687C61D-2AE4-4E72-B5DE-025FFEC6BC62}"/>
              </a:ext>
            </a:extLst>
          </p:cNvPr>
          <p:cNvSpPr>
            <a:spLocks noGrp="1"/>
          </p:cNvSpPr>
          <p:nvPr>
            <p:ph type="title"/>
          </p:nvPr>
        </p:nvSpPr>
        <p:spPr>
          <a:xfrm>
            <a:off x="650594" y="149839"/>
            <a:ext cx="9601200" cy="740328"/>
          </a:xfrm>
        </p:spPr>
        <p:txBody>
          <a:bodyPr/>
          <a:lstStyle/>
          <a:p>
            <a:r>
              <a:rPr lang="pt-PT" dirty="0"/>
              <a:t>Descrição do Problema</a:t>
            </a:r>
          </a:p>
        </p:txBody>
      </p:sp>
      <p:sp>
        <p:nvSpPr>
          <p:cNvPr id="7" name="Marcador de Posição de Conteúdo 6">
            <a:extLst>
              <a:ext uri="{FF2B5EF4-FFF2-40B4-BE49-F238E27FC236}">
                <a16:creationId xmlns:a16="http://schemas.microsoft.com/office/drawing/2014/main" id="{D4714DCC-BD77-4902-9C5B-81C1B9C91DF3}"/>
              </a:ext>
            </a:extLst>
          </p:cNvPr>
          <p:cNvSpPr>
            <a:spLocks noGrp="1"/>
          </p:cNvSpPr>
          <p:nvPr>
            <p:ph idx="1"/>
          </p:nvPr>
        </p:nvSpPr>
        <p:spPr>
          <a:xfrm>
            <a:off x="6958107" y="1038056"/>
            <a:ext cx="4583299" cy="5451689"/>
          </a:xfrm>
        </p:spPr>
        <p:txBody>
          <a:bodyPr>
            <a:normAutofit/>
          </a:bodyPr>
          <a:lstStyle/>
          <a:p>
            <a:r>
              <a:rPr lang="pt-PT" sz="1600" b="1" dirty="0">
                <a:solidFill>
                  <a:schemeClr val="accent4">
                    <a:lumMod val="75000"/>
                  </a:schemeClr>
                </a:solidFill>
              </a:rPr>
              <a:t>Novas classes/atributos</a:t>
            </a:r>
          </a:p>
          <a:p>
            <a:pPr lvl="1"/>
            <a:r>
              <a:rPr lang="pt-PT" sz="1400" i="0" dirty="0">
                <a:solidFill>
                  <a:schemeClr val="tx1"/>
                </a:solidFill>
              </a:rPr>
              <a:t>Empresa de Reparações</a:t>
            </a:r>
          </a:p>
          <a:p>
            <a:pPr lvl="1"/>
            <a:r>
              <a:rPr lang="pt-PT" sz="1400" i="0" dirty="0">
                <a:solidFill>
                  <a:schemeClr val="tx1"/>
                </a:solidFill>
              </a:rPr>
              <a:t>Trabalhador do Estado</a:t>
            </a:r>
          </a:p>
          <a:p>
            <a:pPr lvl="1"/>
            <a:r>
              <a:rPr lang="pt-PT" sz="1400" i="0" dirty="0">
                <a:solidFill>
                  <a:schemeClr val="tx1"/>
                </a:solidFill>
              </a:rPr>
              <a:t>Novos atributos para Museus e a RPM</a:t>
            </a:r>
          </a:p>
          <a:p>
            <a:r>
              <a:rPr lang="pt-PT" sz="1600" b="1" dirty="0">
                <a:solidFill>
                  <a:schemeClr val="accent2">
                    <a:lumMod val="75000"/>
                  </a:schemeClr>
                </a:solidFill>
              </a:rPr>
              <a:t>Problemas a resolver</a:t>
            </a:r>
          </a:p>
          <a:p>
            <a:pPr lvl="1"/>
            <a:r>
              <a:rPr lang="pt-PT" sz="1400" i="0" dirty="0">
                <a:solidFill>
                  <a:schemeClr val="tx1"/>
                </a:solidFill>
              </a:rPr>
              <a:t>Guardar Museus mais visitados numa BST</a:t>
            </a:r>
          </a:p>
          <a:p>
            <a:pPr lvl="1"/>
            <a:r>
              <a:rPr lang="pt-PT" sz="1400" i="0" dirty="0">
                <a:solidFill>
                  <a:schemeClr val="tx1"/>
                </a:solidFill>
              </a:rPr>
              <a:t>Guardar Empresas de Reparações numa priority queue com a Empresa com mais reparações no topo</a:t>
            </a:r>
          </a:p>
          <a:p>
            <a:pPr lvl="1"/>
            <a:r>
              <a:rPr lang="pt-PT" sz="1400" i="0" dirty="0">
                <a:solidFill>
                  <a:schemeClr val="tx1"/>
                </a:solidFill>
              </a:rPr>
              <a:t>Escolher a melhor Empresa tendo em conta o número de reparações efetuadas e a sua distância a um Museu a reparar</a:t>
            </a:r>
          </a:p>
          <a:p>
            <a:pPr lvl="1"/>
            <a:r>
              <a:rPr lang="pt-PT" sz="1400" i="0" dirty="0">
                <a:solidFill>
                  <a:schemeClr val="tx1"/>
                </a:solidFill>
              </a:rPr>
              <a:t>Guardar Trabalhadores do Estado (atuais e antigos) numa hashtable</a:t>
            </a:r>
          </a:p>
          <a:p>
            <a:pPr lvl="1"/>
            <a:r>
              <a:rPr lang="pt-PT" sz="1400" i="0" dirty="0">
                <a:solidFill>
                  <a:schemeClr val="tx1"/>
                </a:solidFill>
              </a:rPr>
              <a:t>Relacionar cada trabalhador a um Museu (quando possível)</a:t>
            </a:r>
          </a:p>
          <a:p>
            <a:pPr lvl="1"/>
            <a:r>
              <a:rPr lang="pt-PT" sz="1400" i="0" dirty="0">
                <a:solidFill>
                  <a:schemeClr val="tx1"/>
                </a:solidFill>
              </a:rPr>
              <a:t>Contratar um Trabalhador (com preferência de um Trabalhador antigo)</a:t>
            </a:r>
          </a:p>
          <a:p>
            <a:pPr lvl="1"/>
            <a:r>
              <a:rPr lang="pt-PT" sz="1400" i="0" dirty="0">
                <a:solidFill>
                  <a:schemeClr val="tx1"/>
                </a:solidFill>
              </a:rPr>
              <a:t>Listagens tirando partido das vantagens de cada estrutura de dados</a:t>
            </a:r>
          </a:p>
        </p:txBody>
      </p:sp>
      <p:pic>
        <p:nvPicPr>
          <p:cNvPr id="9" name="Picture 8">
            <a:extLst>
              <a:ext uri="{FF2B5EF4-FFF2-40B4-BE49-F238E27FC236}">
                <a16:creationId xmlns:a16="http://schemas.microsoft.com/office/drawing/2014/main" id="{62AFC8EE-1AD4-4C31-A129-7CB1905F8A5C}"/>
              </a:ext>
            </a:extLst>
          </p:cNvPr>
          <p:cNvPicPr>
            <a:picLocks noChangeAspect="1"/>
          </p:cNvPicPr>
          <p:nvPr/>
        </p:nvPicPr>
        <p:blipFill>
          <a:blip r:embed="rId3"/>
          <a:stretch>
            <a:fillRect/>
          </a:stretch>
        </p:blipFill>
        <p:spPr>
          <a:xfrm>
            <a:off x="424561" y="1090569"/>
            <a:ext cx="6397350" cy="5161175"/>
          </a:xfrm>
          <a:prstGeom prst="rect">
            <a:avLst/>
          </a:prstGeom>
        </p:spPr>
      </p:pic>
    </p:spTree>
    <p:extLst>
      <p:ext uri="{BB962C8B-B14F-4D97-AF65-F5344CB8AC3E}">
        <p14:creationId xmlns:p14="http://schemas.microsoft.com/office/powerpoint/2010/main" val="998036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3A4013F-5439-4927-892D-D98B6059748F}"/>
              </a:ext>
            </a:extLst>
          </p:cNvPr>
          <p:cNvPicPr>
            <a:picLocks noChangeAspect="1"/>
          </p:cNvPicPr>
          <p:nvPr/>
        </p:nvPicPr>
        <p:blipFill>
          <a:blip r:embed="rId2"/>
          <a:stretch>
            <a:fillRect/>
          </a:stretch>
        </p:blipFill>
        <p:spPr>
          <a:xfrm>
            <a:off x="424561" y="-50563"/>
            <a:ext cx="452067" cy="7005036"/>
          </a:xfrm>
          <a:prstGeom prst="rect">
            <a:avLst/>
          </a:prstGeom>
        </p:spPr>
      </p:pic>
      <p:sp>
        <p:nvSpPr>
          <p:cNvPr id="2" name="Título 1">
            <a:extLst>
              <a:ext uri="{FF2B5EF4-FFF2-40B4-BE49-F238E27FC236}">
                <a16:creationId xmlns:a16="http://schemas.microsoft.com/office/drawing/2014/main" id="{DC9E2E5F-7C4F-48A2-99D2-D6FF16CC2676}"/>
              </a:ext>
            </a:extLst>
          </p:cNvPr>
          <p:cNvSpPr>
            <a:spLocks noGrp="1"/>
          </p:cNvSpPr>
          <p:nvPr>
            <p:ph type="title"/>
          </p:nvPr>
        </p:nvSpPr>
        <p:spPr>
          <a:xfrm>
            <a:off x="650594" y="166382"/>
            <a:ext cx="9601200" cy="891330"/>
          </a:xfrm>
        </p:spPr>
        <p:txBody>
          <a:bodyPr/>
          <a:lstStyle/>
          <a:p>
            <a:r>
              <a:rPr lang="pt-PT" dirty="0"/>
              <a:t>Solução para o problema</a:t>
            </a:r>
          </a:p>
        </p:txBody>
      </p:sp>
      <p:sp>
        <p:nvSpPr>
          <p:cNvPr id="3" name="Marcador de Posição de Conteúdo 2">
            <a:extLst>
              <a:ext uri="{FF2B5EF4-FFF2-40B4-BE49-F238E27FC236}">
                <a16:creationId xmlns:a16="http://schemas.microsoft.com/office/drawing/2014/main" id="{3F565444-82C0-4897-8731-D26232FA50D5}"/>
              </a:ext>
            </a:extLst>
          </p:cNvPr>
          <p:cNvSpPr>
            <a:spLocks noGrp="1"/>
          </p:cNvSpPr>
          <p:nvPr>
            <p:ph idx="1"/>
          </p:nvPr>
        </p:nvSpPr>
        <p:spPr>
          <a:xfrm>
            <a:off x="876628" y="1057712"/>
            <a:ext cx="9247760" cy="5633906"/>
          </a:xfrm>
        </p:spPr>
        <p:txBody>
          <a:bodyPr>
            <a:normAutofit lnSpcReduction="10000"/>
          </a:bodyPr>
          <a:lstStyle/>
          <a:p>
            <a:r>
              <a:rPr lang="pt-PT" dirty="0">
                <a:solidFill>
                  <a:schemeClr val="tx1"/>
                </a:solidFill>
              </a:rPr>
              <a:t>Decisões relativas à organização do trabalho:</a:t>
            </a:r>
          </a:p>
          <a:p>
            <a:pPr lvl="1"/>
            <a:r>
              <a:rPr lang="pt-PT" sz="1800" i="0" dirty="0">
                <a:solidFill>
                  <a:schemeClr val="tx1"/>
                </a:solidFill>
              </a:rPr>
              <a:t>Tal como pedido, os Museus numa BST (std::set), as Empresas de Reparação numa priority queue (std::priority_queue) e os Trabalhadores do estado numa hashtable (std::unordered_set)</a:t>
            </a:r>
          </a:p>
          <a:p>
            <a:r>
              <a:rPr lang="pt-PT" dirty="0"/>
              <a:t>Soluções práticas:</a:t>
            </a:r>
          </a:p>
          <a:p>
            <a:pPr lvl="1"/>
            <a:r>
              <a:rPr lang="pt-PT" sz="1800" i="0" dirty="0">
                <a:solidFill>
                  <a:schemeClr val="tx1"/>
                </a:solidFill>
              </a:rPr>
              <a:t>Para relacionar um Trabalhador com um Museu usámos o nome e as coordenadas do mesmo, pois estes são o que tornam cada Museu único.</a:t>
            </a:r>
          </a:p>
          <a:p>
            <a:pPr lvl="1"/>
            <a:r>
              <a:rPr lang="pt-PT" sz="1800" i="0" dirty="0">
                <a:solidFill>
                  <a:schemeClr val="tx1"/>
                </a:solidFill>
              </a:rPr>
              <a:t>Ao contratar um trabalhador, existe a opção de recontratar um trabalhador antigo (opção considerada prioritária), selecionando dos trabalhadores que não se encontram empregados de momento; ou criar um novo trabalhador e adicioná-lo à rede.</a:t>
            </a:r>
          </a:p>
          <a:p>
            <a:r>
              <a:rPr lang="pt-PT" dirty="0">
                <a:solidFill>
                  <a:schemeClr val="tx1"/>
                </a:solidFill>
              </a:rPr>
              <a:t>Problemas na implementação da BST:</a:t>
            </a:r>
          </a:p>
          <a:p>
            <a:pPr lvl="1"/>
            <a:r>
              <a:rPr lang="pt-PT" sz="1800" i="0" dirty="0">
                <a:solidFill>
                  <a:schemeClr val="tx1"/>
                </a:solidFill>
              </a:rPr>
              <a:t>A ordem na BST é necessariamente a do enunciado (número de visitas, em caso de empate o nome), mas para saber se um Museu é igual a outro comparamos o seu nome e as suas coordenadas. Devido a isto, não podemos usar o find da STL para verificar a existência/encontrar um museu específico.</a:t>
            </a:r>
          </a:p>
          <a:p>
            <a:pPr lvl="1"/>
            <a:r>
              <a:rPr lang="pt-PT" sz="1800" i="0" dirty="0">
                <a:solidFill>
                  <a:schemeClr val="tx1"/>
                </a:solidFill>
              </a:rPr>
              <a:t>Para resolver esta questão, existem casos em que somos forçados a iterar sobre (no pior caso) toda a árvore (O(n)), comparando os Museus usando o operador == associado.</a:t>
            </a:r>
          </a:p>
          <a:p>
            <a:pPr marL="0" indent="0">
              <a:buNone/>
            </a:pPr>
            <a:endParaRPr lang="pt-PT" sz="1600" dirty="0">
              <a:solidFill>
                <a:schemeClr val="tx1"/>
              </a:solidFill>
            </a:endParaRPr>
          </a:p>
        </p:txBody>
      </p:sp>
    </p:spTree>
    <p:extLst>
      <p:ext uri="{BB962C8B-B14F-4D97-AF65-F5344CB8AC3E}">
        <p14:creationId xmlns:p14="http://schemas.microsoft.com/office/powerpoint/2010/main" val="2302500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E339E7F-0DAA-4069-B66A-B979AC9AEFFA}"/>
              </a:ext>
            </a:extLst>
          </p:cNvPr>
          <p:cNvPicPr>
            <a:picLocks noChangeAspect="1"/>
          </p:cNvPicPr>
          <p:nvPr/>
        </p:nvPicPr>
        <p:blipFill>
          <a:blip r:embed="rId3"/>
          <a:stretch>
            <a:fillRect/>
          </a:stretch>
        </p:blipFill>
        <p:spPr>
          <a:xfrm>
            <a:off x="424561" y="-50563"/>
            <a:ext cx="452067" cy="7005036"/>
          </a:xfrm>
          <a:prstGeom prst="rect">
            <a:avLst/>
          </a:prstGeom>
        </p:spPr>
      </p:pic>
      <p:sp>
        <p:nvSpPr>
          <p:cNvPr id="2" name="Título 1">
            <a:extLst>
              <a:ext uri="{FF2B5EF4-FFF2-40B4-BE49-F238E27FC236}">
                <a16:creationId xmlns:a16="http://schemas.microsoft.com/office/drawing/2014/main" id="{92A1A99D-7AD1-4079-9165-88EA859CD6A3}"/>
              </a:ext>
            </a:extLst>
          </p:cNvPr>
          <p:cNvSpPr>
            <a:spLocks noGrp="1"/>
          </p:cNvSpPr>
          <p:nvPr>
            <p:ph type="title"/>
          </p:nvPr>
        </p:nvSpPr>
        <p:spPr>
          <a:xfrm>
            <a:off x="650594" y="273161"/>
            <a:ext cx="9601200" cy="742950"/>
          </a:xfrm>
        </p:spPr>
        <p:txBody>
          <a:bodyPr/>
          <a:lstStyle/>
          <a:p>
            <a:r>
              <a:rPr lang="pt-PT" dirty="0"/>
              <a:t>Estrutura de ficheiros</a:t>
            </a:r>
          </a:p>
        </p:txBody>
      </p:sp>
      <p:sp>
        <p:nvSpPr>
          <p:cNvPr id="3" name="Marcador de Posição de Conteúdo 2">
            <a:extLst>
              <a:ext uri="{FF2B5EF4-FFF2-40B4-BE49-F238E27FC236}">
                <a16:creationId xmlns:a16="http://schemas.microsoft.com/office/drawing/2014/main" id="{DFFE9BE7-4D10-465F-B5D1-AD11AAA1B6D7}"/>
              </a:ext>
            </a:extLst>
          </p:cNvPr>
          <p:cNvSpPr>
            <a:spLocks noGrp="1"/>
          </p:cNvSpPr>
          <p:nvPr>
            <p:ph idx="1"/>
          </p:nvPr>
        </p:nvSpPr>
        <p:spPr>
          <a:xfrm>
            <a:off x="725648" y="1066142"/>
            <a:ext cx="10550476" cy="1064703"/>
          </a:xfrm>
        </p:spPr>
        <p:txBody>
          <a:bodyPr>
            <a:normAutofit fontScale="92500"/>
          </a:bodyPr>
          <a:lstStyle/>
          <a:p>
            <a:pPr marL="0" indent="0" algn="just">
              <a:lnSpc>
                <a:spcPct val="125000"/>
              </a:lnSpc>
              <a:buNone/>
            </a:pPr>
            <a:r>
              <a:rPr lang="pt-PT" dirty="0">
                <a:solidFill>
                  <a:schemeClr val="tx1"/>
                </a:solidFill>
              </a:rPr>
              <a:t>A estrutura dos ficheiros das classes antigas mantém-se  (incluindo o ficheiro de configuração da RPM) com a adição das coordenadas dos Museus e dos novos ficheiros no config.</a:t>
            </a:r>
          </a:p>
        </p:txBody>
      </p:sp>
      <p:sp>
        <p:nvSpPr>
          <p:cNvPr id="7" name="TextBox 6">
            <a:extLst>
              <a:ext uri="{FF2B5EF4-FFF2-40B4-BE49-F238E27FC236}">
                <a16:creationId xmlns:a16="http://schemas.microsoft.com/office/drawing/2014/main" id="{595C11C5-F259-4944-A422-9438E23A8018}"/>
              </a:ext>
            </a:extLst>
          </p:cNvPr>
          <p:cNvSpPr txBox="1"/>
          <p:nvPr/>
        </p:nvSpPr>
        <p:spPr>
          <a:xfrm>
            <a:off x="725648" y="2419126"/>
            <a:ext cx="6059828" cy="1208729"/>
          </a:xfrm>
          <a:prstGeom prst="rect">
            <a:avLst/>
          </a:prstGeom>
          <a:noFill/>
        </p:spPr>
        <p:txBody>
          <a:bodyPr wrap="square" rtlCol="0">
            <a:spAutoFit/>
          </a:bodyPr>
          <a:lstStyle/>
          <a:p>
            <a:pPr algn="just">
              <a:lnSpc>
                <a:spcPct val="125000"/>
              </a:lnSpc>
            </a:pPr>
            <a:r>
              <a:rPr lang="pt-PT" sz="2000" dirty="0"/>
              <a:t>O ficheiro dos Trabalhadores do Estado consiste num número identificando a quantidade de Trabalhadores a ler seguido pela informação deles.</a:t>
            </a:r>
          </a:p>
        </p:txBody>
      </p:sp>
      <p:sp>
        <p:nvSpPr>
          <p:cNvPr id="8" name="TextBox 7">
            <a:extLst>
              <a:ext uri="{FF2B5EF4-FFF2-40B4-BE49-F238E27FC236}">
                <a16:creationId xmlns:a16="http://schemas.microsoft.com/office/drawing/2014/main" id="{A59D8376-38B4-45C1-BC46-DF200D337924}"/>
              </a:ext>
            </a:extLst>
          </p:cNvPr>
          <p:cNvSpPr txBox="1"/>
          <p:nvPr/>
        </p:nvSpPr>
        <p:spPr>
          <a:xfrm>
            <a:off x="7200902" y="6216294"/>
            <a:ext cx="4627653" cy="461665"/>
          </a:xfrm>
          <a:prstGeom prst="rect">
            <a:avLst/>
          </a:prstGeom>
          <a:noFill/>
        </p:spPr>
        <p:txBody>
          <a:bodyPr wrap="square" rtlCol="0">
            <a:spAutoFit/>
          </a:bodyPr>
          <a:lstStyle/>
          <a:p>
            <a:r>
              <a:rPr lang="pt-PT" sz="1200" dirty="0"/>
              <a:t>e.g. do conteúdo de um ficheiro de informação de Trabalhadores do Estado</a:t>
            </a:r>
          </a:p>
        </p:txBody>
      </p:sp>
      <p:sp>
        <p:nvSpPr>
          <p:cNvPr id="12" name="TextBox 11">
            <a:extLst>
              <a:ext uri="{FF2B5EF4-FFF2-40B4-BE49-F238E27FC236}">
                <a16:creationId xmlns:a16="http://schemas.microsoft.com/office/drawing/2014/main" id="{E38336B3-D01C-47BA-AF6D-5E36D5D5D84F}"/>
              </a:ext>
            </a:extLst>
          </p:cNvPr>
          <p:cNvSpPr txBox="1"/>
          <p:nvPr/>
        </p:nvSpPr>
        <p:spPr>
          <a:xfrm>
            <a:off x="725648" y="4131359"/>
            <a:ext cx="6059828" cy="1978170"/>
          </a:xfrm>
          <a:prstGeom prst="rect">
            <a:avLst/>
          </a:prstGeom>
          <a:noFill/>
        </p:spPr>
        <p:txBody>
          <a:bodyPr wrap="square" rtlCol="0">
            <a:spAutoFit/>
          </a:bodyPr>
          <a:lstStyle/>
          <a:p>
            <a:pPr algn="just">
              <a:lnSpc>
                <a:spcPct val="125000"/>
              </a:lnSpc>
            </a:pPr>
            <a:r>
              <a:rPr lang="pt-PT" sz="2000" dirty="0"/>
              <a:t>Cada Trabalhador guarda o seu nome, cc, contacto, </a:t>
            </a:r>
            <a:r>
              <a:rPr lang="pt-PT" sz="2000" i="1" dirty="0"/>
              <a:t>address</a:t>
            </a:r>
            <a:r>
              <a:rPr lang="pt-PT" sz="2000" dirty="0"/>
              <a:t>, data de nascimento, 1 se estiver empregue (0 caso contrário), seguido do nome e coordenadas do Museu que o emprega (caso esteja empregue). </a:t>
            </a:r>
          </a:p>
        </p:txBody>
      </p:sp>
    </p:spTree>
    <p:extLst>
      <p:ext uri="{BB962C8B-B14F-4D97-AF65-F5344CB8AC3E}">
        <p14:creationId xmlns:p14="http://schemas.microsoft.com/office/powerpoint/2010/main" val="374933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CC90F56-EC06-4FD4-8174-DE698CA53815}"/>
              </a:ext>
            </a:extLst>
          </p:cNvPr>
          <p:cNvPicPr>
            <a:picLocks noChangeAspect="1"/>
          </p:cNvPicPr>
          <p:nvPr/>
        </p:nvPicPr>
        <p:blipFill>
          <a:blip r:embed="rId2"/>
          <a:stretch>
            <a:fillRect/>
          </a:stretch>
        </p:blipFill>
        <p:spPr>
          <a:xfrm>
            <a:off x="424561" y="-50563"/>
            <a:ext cx="452067" cy="7005036"/>
          </a:xfrm>
          <a:prstGeom prst="rect">
            <a:avLst/>
          </a:prstGeom>
        </p:spPr>
      </p:pic>
      <p:sp>
        <p:nvSpPr>
          <p:cNvPr id="2" name="Título 1">
            <a:extLst>
              <a:ext uri="{FF2B5EF4-FFF2-40B4-BE49-F238E27FC236}">
                <a16:creationId xmlns:a16="http://schemas.microsoft.com/office/drawing/2014/main" id="{E1DA70BA-5C71-40F7-9C82-1A46F6B3246B}"/>
              </a:ext>
            </a:extLst>
          </p:cNvPr>
          <p:cNvSpPr>
            <a:spLocks noGrp="1"/>
          </p:cNvSpPr>
          <p:nvPr>
            <p:ph type="title"/>
          </p:nvPr>
        </p:nvSpPr>
        <p:spPr>
          <a:xfrm>
            <a:off x="650594" y="329560"/>
            <a:ext cx="9601200" cy="957968"/>
          </a:xfrm>
        </p:spPr>
        <p:txBody>
          <a:bodyPr/>
          <a:lstStyle/>
          <a:p>
            <a:r>
              <a:rPr lang="pt-PT" dirty="0"/>
              <a:t>Funcionalidades Implementadas</a:t>
            </a:r>
          </a:p>
        </p:txBody>
      </p:sp>
      <p:sp>
        <p:nvSpPr>
          <p:cNvPr id="3" name="Marcador de Posição de Conteúdo 2">
            <a:extLst>
              <a:ext uri="{FF2B5EF4-FFF2-40B4-BE49-F238E27FC236}">
                <a16:creationId xmlns:a16="http://schemas.microsoft.com/office/drawing/2014/main" id="{81733160-5F50-4859-8F95-91B24CB370E7}"/>
              </a:ext>
            </a:extLst>
          </p:cNvPr>
          <p:cNvSpPr>
            <a:spLocks noGrp="1"/>
          </p:cNvSpPr>
          <p:nvPr>
            <p:ph idx="1"/>
          </p:nvPr>
        </p:nvSpPr>
        <p:spPr>
          <a:xfrm>
            <a:off x="1102661" y="1306286"/>
            <a:ext cx="10000768" cy="5047861"/>
          </a:xfrm>
        </p:spPr>
        <p:txBody>
          <a:bodyPr>
            <a:normAutofit/>
          </a:bodyPr>
          <a:lstStyle/>
          <a:p>
            <a:r>
              <a:rPr lang="pt-PT" dirty="0">
                <a:solidFill>
                  <a:schemeClr val="tx1"/>
                </a:solidFill>
              </a:rPr>
              <a:t>As funcionalidades de CRUD foram mantidas para as antigas classes (Museus, Empresas de Eventos, Cartões e Eventos) e foram completamente implementadas para Trabalhadores do Estado e Empresas de Reparações</a:t>
            </a:r>
          </a:p>
          <a:p>
            <a:r>
              <a:rPr lang="pt-PT" dirty="0">
                <a:solidFill>
                  <a:schemeClr val="tx1"/>
                </a:solidFill>
              </a:rPr>
              <a:t>Novas adições às interfaces:</a:t>
            </a:r>
          </a:p>
          <a:p>
            <a:pPr lvl="1"/>
            <a:r>
              <a:rPr lang="pt-PT" i="0" dirty="0">
                <a:solidFill>
                  <a:schemeClr val="tx1"/>
                </a:solidFill>
              </a:rPr>
              <a:t>Contratação e despedimento de Trabalhadores do Estado</a:t>
            </a:r>
          </a:p>
          <a:p>
            <a:pPr lvl="1"/>
            <a:r>
              <a:rPr lang="pt-PT" i="0" dirty="0">
                <a:solidFill>
                  <a:schemeClr val="tx1"/>
                </a:solidFill>
              </a:rPr>
              <a:t>Reparar um Museu</a:t>
            </a:r>
            <a:endParaRPr lang="pt-PT" dirty="0">
              <a:solidFill>
                <a:schemeClr val="tx1"/>
              </a:solidFill>
            </a:endParaRPr>
          </a:p>
          <a:p>
            <a:r>
              <a:rPr lang="pt-PT" i="0" dirty="0">
                <a:solidFill>
                  <a:schemeClr val="tx1"/>
                </a:solidFill>
              </a:rPr>
              <a:t>As Empresas de Eventos e as Empresas de Reparações ambas derivam de uma classe base Empresa Base, visto partilharem bastante informação semelhante. A classe Empresa Base foi definida para este trabalho e a antiga classe Empresa de Eventos foi adaptada para derivar desta</a:t>
            </a:r>
          </a:p>
        </p:txBody>
      </p:sp>
    </p:spTree>
    <p:extLst>
      <p:ext uri="{BB962C8B-B14F-4D97-AF65-F5344CB8AC3E}">
        <p14:creationId xmlns:p14="http://schemas.microsoft.com/office/powerpoint/2010/main" val="620243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3E53DFB-7923-4080-A650-160FDFF96DC8}"/>
              </a:ext>
            </a:extLst>
          </p:cNvPr>
          <p:cNvPicPr>
            <a:picLocks noChangeAspect="1"/>
          </p:cNvPicPr>
          <p:nvPr/>
        </p:nvPicPr>
        <p:blipFill>
          <a:blip r:embed="rId2"/>
          <a:stretch>
            <a:fillRect/>
          </a:stretch>
        </p:blipFill>
        <p:spPr>
          <a:xfrm>
            <a:off x="424561" y="-50563"/>
            <a:ext cx="452067" cy="7005036"/>
          </a:xfrm>
          <a:prstGeom prst="rect">
            <a:avLst/>
          </a:prstGeom>
        </p:spPr>
      </p:pic>
      <p:sp>
        <p:nvSpPr>
          <p:cNvPr id="2" name="Título 1">
            <a:extLst>
              <a:ext uri="{FF2B5EF4-FFF2-40B4-BE49-F238E27FC236}">
                <a16:creationId xmlns:a16="http://schemas.microsoft.com/office/drawing/2014/main" id="{495CA529-324D-4C21-BDB4-A03CC29AF762}"/>
              </a:ext>
            </a:extLst>
          </p:cNvPr>
          <p:cNvSpPr>
            <a:spLocks noGrp="1"/>
          </p:cNvSpPr>
          <p:nvPr>
            <p:ph type="title"/>
          </p:nvPr>
        </p:nvSpPr>
        <p:spPr>
          <a:xfrm>
            <a:off x="650594" y="330630"/>
            <a:ext cx="11293167" cy="1081530"/>
          </a:xfrm>
        </p:spPr>
        <p:txBody>
          <a:bodyPr>
            <a:normAutofit/>
          </a:bodyPr>
          <a:lstStyle/>
          <a:p>
            <a:r>
              <a:rPr lang="pt-PT" dirty="0"/>
              <a:t>Funcionalidades Implementadas – Filtros</a:t>
            </a:r>
          </a:p>
        </p:txBody>
      </p:sp>
      <p:sp>
        <p:nvSpPr>
          <p:cNvPr id="3" name="Marcador de Posição de Conteúdo 2">
            <a:extLst>
              <a:ext uri="{FF2B5EF4-FFF2-40B4-BE49-F238E27FC236}">
                <a16:creationId xmlns:a16="http://schemas.microsoft.com/office/drawing/2014/main" id="{5F0A40F0-64D0-474E-A342-7D09549A7DCC}"/>
              </a:ext>
            </a:extLst>
          </p:cNvPr>
          <p:cNvSpPr>
            <a:spLocks noGrp="1"/>
          </p:cNvSpPr>
          <p:nvPr>
            <p:ph idx="1"/>
          </p:nvPr>
        </p:nvSpPr>
        <p:spPr>
          <a:xfrm>
            <a:off x="876628" y="1171637"/>
            <a:ext cx="10935477" cy="1098487"/>
          </a:xfrm>
        </p:spPr>
        <p:txBody>
          <a:bodyPr>
            <a:normAutofit lnSpcReduction="10000"/>
          </a:bodyPr>
          <a:lstStyle/>
          <a:p>
            <a:pPr marL="0" indent="0">
              <a:buNone/>
            </a:pPr>
            <a:r>
              <a:rPr lang="pt-PT" dirty="0">
                <a:solidFill>
                  <a:schemeClr val="tx1"/>
                </a:solidFill>
              </a:rPr>
              <a:t>Todas as operações de listagem e seleção de aglomerados de informação têm filtros distintos para ajudar a navegar pela grande quantidade de dados apresentados pela Rede.</a:t>
            </a:r>
          </a:p>
          <a:p>
            <a:pPr marL="0" indent="0">
              <a:buNone/>
            </a:pPr>
            <a:r>
              <a:rPr lang="pt-PT" dirty="0">
                <a:solidFill>
                  <a:schemeClr val="tx1"/>
                </a:solidFill>
              </a:rPr>
              <a:t>A acrescentar aos já presentes no trabalho anterior, destacam-se:</a:t>
            </a:r>
          </a:p>
          <a:p>
            <a:endParaRPr lang="pt-PT" i="0" dirty="0">
              <a:solidFill>
                <a:schemeClr val="tx1"/>
              </a:solidFill>
            </a:endParaRPr>
          </a:p>
        </p:txBody>
      </p:sp>
      <p:sp>
        <p:nvSpPr>
          <p:cNvPr id="6" name="TextBox 5">
            <a:extLst>
              <a:ext uri="{FF2B5EF4-FFF2-40B4-BE49-F238E27FC236}">
                <a16:creationId xmlns:a16="http://schemas.microsoft.com/office/drawing/2014/main" id="{53C81349-B835-4336-9CFD-BDC31413A167}"/>
              </a:ext>
            </a:extLst>
          </p:cNvPr>
          <p:cNvSpPr txBox="1"/>
          <p:nvPr/>
        </p:nvSpPr>
        <p:spPr>
          <a:xfrm>
            <a:off x="3799899" y="3111131"/>
            <a:ext cx="4592201" cy="1754326"/>
          </a:xfrm>
          <a:prstGeom prst="rect">
            <a:avLst/>
          </a:prstGeom>
          <a:noFill/>
        </p:spPr>
        <p:txBody>
          <a:bodyPr wrap="square" rtlCol="0">
            <a:spAutoFit/>
          </a:bodyPr>
          <a:lstStyle/>
          <a:p>
            <a:pPr marL="285750" indent="-285750">
              <a:buFont typeface="Wingdings" panose="05000000000000000000" pitchFamily="2" charset="2"/>
              <a:buChar char="§"/>
            </a:pPr>
            <a:r>
              <a:rPr lang="pt-PT" b="1" dirty="0"/>
              <a:t>Filtro de Repair Enterprises:</a:t>
            </a:r>
          </a:p>
          <a:p>
            <a:pPr marL="742950" lvl="1" indent="-285750">
              <a:buFont typeface="Arial" panose="020B0604020202020204" pitchFamily="34" charset="0"/>
              <a:buChar char="–"/>
            </a:pPr>
            <a:r>
              <a:rPr lang="pt-PT" dirty="0"/>
              <a:t>Por Endereço</a:t>
            </a:r>
          </a:p>
          <a:p>
            <a:pPr marL="742950" lvl="1" indent="-285750">
              <a:buFont typeface="Arial" panose="020B0604020202020204" pitchFamily="34" charset="0"/>
              <a:buChar char="–"/>
            </a:pPr>
            <a:r>
              <a:rPr lang="pt-PT" dirty="0"/>
              <a:t>Por Nome</a:t>
            </a:r>
          </a:p>
          <a:p>
            <a:pPr marL="285750" indent="-285750">
              <a:buFont typeface="Wingdings" panose="05000000000000000000" pitchFamily="2" charset="2"/>
              <a:buChar char="§"/>
            </a:pPr>
            <a:r>
              <a:rPr lang="pt-PT" b="1" dirty="0"/>
              <a:t>Filtro de Trabalhadores do Estado</a:t>
            </a:r>
          </a:p>
          <a:p>
            <a:pPr marL="742950" lvl="1" indent="-285750">
              <a:buFont typeface="Arial" panose="020B0604020202020204" pitchFamily="34" charset="0"/>
              <a:buChar char="–"/>
            </a:pPr>
            <a:r>
              <a:rPr lang="pt-PT" dirty="0"/>
              <a:t>Por Estado de Empregação</a:t>
            </a:r>
          </a:p>
          <a:p>
            <a:pPr marL="742950" lvl="1" indent="-285750">
              <a:buFont typeface="Arial" panose="020B0604020202020204" pitchFamily="34" charset="0"/>
              <a:buChar char="–"/>
            </a:pPr>
            <a:r>
              <a:rPr lang="pt-PT" dirty="0"/>
              <a:t>Por Nome</a:t>
            </a:r>
            <a:endParaRPr lang="pt-PT" b="1" dirty="0"/>
          </a:p>
        </p:txBody>
      </p:sp>
    </p:spTree>
    <p:extLst>
      <p:ext uri="{BB962C8B-B14F-4D97-AF65-F5344CB8AC3E}">
        <p14:creationId xmlns:p14="http://schemas.microsoft.com/office/powerpoint/2010/main" val="650437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3E53DFB-7923-4080-A650-160FDFF96DC8}"/>
              </a:ext>
            </a:extLst>
          </p:cNvPr>
          <p:cNvPicPr>
            <a:picLocks noChangeAspect="1"/>
          </p:cNvPicPr>
          <p:nvPr/>
        </p:nvPicPr>
        <p:blipFill>
          <a:blip r:embed="rId2"/>
          <a:stretch>
            <a:fillRect/>
          </a:stretch>
        </p:blipFill>
        <p:spPr>
          <a:xfrm>
            <a:off x="424561" y="-50563"/>
            <a:ext cx="452067" cy="7005036"/>
          </a:xfrm>
          <a:prstGeom prst="rect">
            <a:avLst/>
          </a:prstGeom>
        </p:spPr>
      </p:pic>
      <p:sp>
        <p:nvSpPr>
          <p:cNvPr id="2" name="Título 1">
            <a:extLst>
              <a:ext uri="{FF2B5EF4-FFF2-40B4-BE49-F238E27FC236}">
                <a16:creationId xmlns:a16="http://schemas.microsoft.com/office/drawing/2014/main" id="{495CA529-324D-4C21-BDB4-A03CC29AF762}"/>
              </a:ext>
            </a:extLst>
          </p:cNvPr>
          <p:cNvSpPr>
            <a:spLocks noGrp="1"/>
          </p:cNvSpPr>
          <p:nvPr>
            <p:ph type="title"/>
          </p:nvPr>
        </p:nvSpPr>
        <p:spPr>
          <a:xfrm>
            <a:off x="650594" y="330630"/>
            <a:ext cx="11293167" cy="1081530"/>
          </a:xfrm>
        </p:spPr>
        <p:txBody>
          <a:bodyPr>
            <a:normAutofit fontScale="90000"/>
          </a:bodyPr>
          <a:lstStyle/>
          <a:p>
            <a:r>
              <a:rPr lang="pt-PT" dirty="0"/>
              <a:t>Funcionalidades Implementadas – Filtros e Sorts</a:t>
            </a:r>
          </a:p>
        </p:txBody>
      </p:sp>
      <p:sp>
        <p:nvSpPr>
          <p:cNvPr id="3" name="Marcador de Posição de Conteúdo 2">
            <a:extLst>
              <a:ext uri="{FF2B5EF4-FFF2-40B4-BE49-F238E27FC236}">
                <a16:creationId xmlns:a16="http://schemas.microsoft.com/office/drawing/2014/main" id="{5F0A40F0-64D0-474E-A342-7D09549A7DCC}"/>
              </a:ext>
            </a:extLst>
          </p:cNvPr>
          <p:cNvSpPr>
            <a:spLocks noGrp="1"/>
          </p:cNvSpPr>
          <p:nvPr>
            <p:ph idx="1"/>
          </p:nvPr>
        </p:nvSpPr>
        <p:spPr>
          <a:xfrm>
            <a:off x="876628" y="1171637"/>
            <a:ext cx="10935477" cy="1098487"/>
          </a:xfrm>
        </p:spPr>
        <p:txBody>
          <a:bodyPr>
            <a:normAutofit/>
          </a:bodyPr>
          <a:lstStyle/>
          <a:p>
            <a:pPr marL="0" indent="0">
              <a:buNone/>
            </a:pPr>
            <a:r>
              <a:rPr lang="pt-PT" dirty="0">
                <a:solidFill>
                  <a:schemeClr val="tx1"/>
                </a:solidFill>
              </a:rPr>
              <a:t>Visto no trabalho anterior ter faltado foco nos sorts, agora todos os conjuntos de dados (excetuando os Museus por serem uma BST) têm um conjunto de propriedades pelas quais os podemos ordernar.</a:t>
            </a:r>
          </a:p>
          <a:p>
            <a:endParaRPr lang="pt-PT" i="0" dirty="0">
              <a:solidFill>
                <a:schemeClr val="tx1"/>
              </a:solidFill>
            </a:endParaRPr>
          </a:p>
        </p:txBody>
      </p:sp>
      <p:sp>
        <p:nvSpPr>
          <p:cNvPr id="5" name="TextBox 4">
            <a:extLst>
              <a:ext uri="{FF2B5EF4-FFF2-40B4-BE49-F238E27FC236}">
                <a16:creationId xmlns:a16="http://schemas.microsoft.com/office/drawing/2014/main" id="{04F5DAFE-516F-4849-8E6A-98521252BE37}"/>
              </a:ext>
            </a:extLst>
          </p:cNvPr>
          <p:cNvSpPr txBox="1"/>
          <p:nvPr/>
        </p:nvSpPr>
        <p:spPr>
          <a:xfrm>
            <a:off x="6096000" y="3335600"/>
            <a:ext cx="5421085" cy="2031325"/>
          </a:xfrm>
          <a:prstGeom prst="rect">
            <a:avLst/>
          </a:prstGeom>
          <a:noFill/>
        </p:spPr>
        <p:txBody>
          <a:bodyPr wrap="square" rtlCol="0">
            <a:spAutoFit/>
          </a:bodyPr>
          <a:lstStyle/>
          <a:p>
            <a:pPr marL="285750" indent="-285750">
              <a:buFont typeface="Wingdings" panose="05000000000000000000" pitchFamily="2" charset="2"/>
              <a:buChar char="§"/>
            </a:pPr>
            <a:r>
              <a:rPr lang="pt-PT" b="1" dirty="0"/>
              <a:t>Sorts de Repair Enterprises</a:t>
            </a:r>
            <a:endParaRPr lang="pt-PT" dirty="0"/>
          </a:p>
          <a:p>
            <a:pPr marL="742950" lvl="1" indent="-285750">
              <a:buFont typeface="Arial" panose="020B0604020202020204" pitchFamily="34" charset="0"/>
              <a:buChar char="–"/>
            </a:pPr>
            <a:r>
              <a:rPr lang="pt-PT" dirty="0"/>
              <a:t>Por Nome</a:t>
            </a:r>
          </a:p>
          <a:p>
            <a:pPr marL="742950" lvl="1" indent="-285750">
              <a:buFont typeface="Arial" panose="020B0604020202020204" pitchFamily="34" charset="0"/>
              <a:buChar char="–"/>
            </a:pPr>
            <a:r>
              <a:rPr lang="pt-PT" dirty="0"/>
              <a:t>Por Número de Trabalhos Realizados</a:t>
            </a:r>
          </a:p>
          <a:p>
            <a:pPr marL="742950" lvl="1" indent="-285750">
              <a:buFont typeface="Arial" panose="020B0604020202020204" pitchFamily="34" charset="0"/>
              <a:buChar char="–"/>
            </a:pPr>
            <a:endParaRPr lang="pt-PT" dirty="0"/>
          </a:p>
          <a:p>
            <a:pPr marL="285750" indent="-285750">
              <a:buFont typeface="Wingdings" panose="05000000000000000000" pitchFamily="2" charset="2"/>
              <a:buChar char="§"/>
            </a:pPr>
            <a:r>
              <a:rPr lang="pt-PT" b="1" dirty="0"/>
              <a:t>Sort de Trabalhadores do Estado</a:t>
            </a:r>
            <a:endParaRPr lang="pt-PT" dirty="0"/>
          </a:p>
          <a:p>
            <a:pPr marL="742950" lvl="1" indent="-285750">
              <a:buFont typeface="Arial" panose="020B0604020202020204" pitchFamily="34" charset="0"/>
              <a:buChar char="–"/>
            </a:pPr>
            <a:r>
              <a:rPr lang="pt-PT" dirty="0"/>
              <a:t>Por Endereço</a:t>
            </a:r>
          </a:p>
          <a:p>
            <a:pPr marL="742950" lvl="1" indent="-285750">
              <a:buFont typeface="Arial" panose="020B0604020202020204" pitchFamily="34" charset="0"/>
              <a:buChar char="–"/>
            </a:pPr>
            <a:r>
              <a:rPr lang="pt-PT" dirty="0"/>
              <a:t>Por Nome</a:t>
            </a:r>
          </a:p>
        </p:txBody>
      </p:sp>
      <p:sp>
        <p:nvSpPr>
          <p:cNvPr id="7" name="TextBox 6">
            <a:extLst>
              <a:ext uri="{FF2B5EF4-FFF2-40B4-BE49-F238E27FC236}">
                <a16:creationId xmlns:a16="http://schemas.microsoft.com/office/drawing/2014/main" id="{8F186E8E-B220-48AB-AA4E-AFBEAC730A5A}"/>
              </a:ext>
            </a:extLst>
          </p:cNvPr>
          <p:cNvSpPr txBox="1"/>
          <p:nvPr/>
        </p:nvSpPr>
        <p:spPr>
          <a:xfrm>
            <a:off x="1403246" y="2873689"/>
            <a:ext cx="4592201" cy="3139321"/>
          </a:xfrm>
          <a:prstGeom prst="rect">
            <a:avLst/>
          </a:prstGeom>
          <a:noFill/>
        </p:spPr>
        <p:txBody>
          <a:bodyPr wrap="square" rtlCol="0">
            <a:spAutoFit/>
          </a:bodyPr>
          <a:lstStyle/>
          <a:p>
            <a:pPr marL="285750" indent="-285750">
              <a:buFont typeface="Wingdings" panose="05000000000000000000" pitchFamily="2" charset="2"/>
              <a:buChar char="§"/>
            </a:pPr>
            <a:r>
              <a:rPr lang="pt-PT" b="1" dirty="0"/>
              <a:t>Sorts de Events:</a:t>
            </a:r>
          </a:p>
          <a:p>
            <a:pPr marL="742950" lvl="1" indent="-285750">
              <a:buFont typeface="Arial" panose="020B0604020202020204" pitchFamily="34" charset="0"/>
              <a:buChar char="–"/>
            </a:pPr>
            <a:r>
              <a:rPr lang="pt-PT" dirty="0"/>
              <a:t>Por Preço</a:t>
            </a:r>
          </a:p>
          <a:p>
            <a:pPr marL="742950" lvl="1" indent="-285750">
              <a:buFont typeface="Arial" panose="020B0604020202020204" pitchFamily="34" charset="0"/>
              <a:buChar char="–"/>
            </a:pPr>
            <a:r>
              <a:rPr lang="pt-PT" dirty="0"/>
              <a:t>Por Nome</a:t>
            </a:r>
          </a:p>
          <a:p>
            <a:pPr marL="742950" lvl="1" indent="-285750">
              <a:buFont typeface="Arial" panose="020B0604020202020204" pitchFamily="34" charset="0"/>
              <a:buChar char="–"/>
            </a:pPr>
            <a:r>
              <a:rPr lang="pt-PT" dirty="0"/>
              <a:t>Por Ocupação</a:t>
            </a:r>
          </a:p>
          <a:p>
            <a:pPr marL="285750" indent="-285750">
              <a:buFont typeface="Wingdings" panose="05000000000000000000" pitchFamily="2" charset="2"/>
              <a:buChar char="§"/>
            </a:pPr>
            <a:r>
              <a:rPr lang="pt-PT" b="1" dirty="0"/>
              <a:t>Sort de Enterprises</a:t>
            </a:r>
          </a:p>
          <a:p>
            <a:pPr marL="742950" lvl="1" indent="-285750">
              <a:buFont typeface="Arial" panose="020B0604020202020204" pitchFamily="34" charset="0"/>
              <a:buChar char="–"/>
            </a:pPr>
            <a:r>
              <a:rPr lang="pt-PT" dirty="0"/>
              <a:t>Por Número de Eventos</a:t>
            </a:r>
          </a:p>
          <a:p>
            <a:pPr marL="742950" lvl="1" indent="-285750">
              <a:buFont typeface="Arial" panose="020B0604020202020204" pitchFamily="34" charset="0"/>
              <a:buChar char="–"/>
            </a:pPr>
            <a:r>
              <a:rPr lang="pt-PT" dirty="0"/>
              <a:t>Por Nome</a:t>
            </a:r>
            <a:endParaRPr lang="pt-PT" b="1" dirty="0"/>
          </a:p>
          <a:p>
            <a:pPr marL="285750" indent="-285750">
              <a:buFont typeface="Wingdings" panose="05000000000000000000" pitchFamily="2" charset="2"/>
              <a:buChar char="§"/>
            </a:pPr>
            <a:r>
              <a:rPr lang="pt-PT" b="1" dirty="0"/>
              <a:t>Sort de Cartões:</a:t>
            </a:r>
          </a:p>
          <a:p>
            <a:pPr marL="742950" lvl="1" indent="-285750">
              <a:buFont typeface="Arial" panose="020B0604020202020204" pitchFamily="34" charset="0"/>
              <a:buChar char="–"/>
            </a:pPr>
            <a:r>
              <a:rPr lang="pt-PT" dirty="0"/>
              <a:t>Por CC</a:t>
            </a:r>
          </a:p>
          <a:p>
            <a:pPr marL="742950" lvl="1" indent="-285750">
              <a:buFont typeface="Arial" panose="020B0604020202020204" pitchFamily="34" charset="0"/>
              <a:buChar char="–"/>
            </a:pPr>
            <a:r>
              <a:rPr lang="pt-PT" dirty="0"/>
              <a:t>Por nata de nascimento</a:t>
            </a:r>
          </a:p>
          <a:p>
            <a:pPr marL="742950" lvl="1" indent="-285750">
              <a:buFont typeface="Arial" panose="020B0604020202020204" pitchFamily="34" charset="0"/>
              <a:buChar char="–"/>
            </a:pPr>
            <a:r>
              <a:rPr lang="pt-PT" dirty="0"/>
              <a:t>Por Nome</a:t>
            </a:r>
          </a:p>
        </p:txBody>
      </p:sp>
    </p:spTree>
    <p:extLst>
      <p:ext uri="{BB962C8B-B14F-4D97-AF65-F5344CB8AC3E}">
        <p14:creationId xmlns:p14="http://schemas.microsoft.com/office/powerpoint/2010/main" val="1015876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9C742F9-3DE5-4133-B85D-3F3B4D98D1E8}"/>
              </a:ext>
            </a:extLst>
          </p:cNvPr>
          <p:cNvPicPr>
            <a:picLocks noChangeAspect="1"/>
          </p:cNvPicPr>
          <p:nvPr/>
        </p:nvPicPr>
        <p:blipFill>
          <a:blip r:embed="rId3"/>
          <a:stretch>
            <a:fillRect/>
          </a:stretch>
        </p:blipFill>
        <p:spPr>
          <a:xfrm>
            <a:off x="424561" y="-50563"/>
            <a:ext cx="452067" cy="7005036"/>
          </a:xfrm>
          <a:prstGeom prst="rect">
            <a:avLst/>
          </a:prstGeom>
        </p:spPr>
      </p:pic>
      <p:sp>
        <p:nvSpPr>
          <p:cNvPr id="2" name="Título 1">
            <a:extLst>
              <a:ext uri="{FF2B5EF4-FFF2-40B4-BE49-F238E27FC236}">
                <a16:creationId xmlns:a16="http://schemas.microsoft.com/office/drawing/2014/main" id="{BFA6D34C-FD42-476A-9B78-AE11EAFB1DD5}"/>
              </a:ext>
            </a:extLst>
          </p:cNvPr>
          <p:cNvSpPr>
            <a:spLocks noGrp="1"/>
          </p:cNvSpPr>
          <p:nvPr>
            <p:ph type="title"/>
          </p:nvPr>
        </p:nvSpPr>
        <p:spPr>
          <a:xfrm>
            <a:off x="650593" y="238320"/>
            <a:ext cx="10831254" cy="949457"/>
          </a:xfrm>
        </p:spPr>
        <p:txBody>
          <a:bodyPr>
            <a:normAutofit fontScale="90000"/>
          </a:bodyPr>
          <a:lstStyle/>
          <a:p>
            <a:r>
              <a:rPr lang="pt-PT" dirty="0"/>
              <a:t>Destaque de funcionalidade – Repair Enterprises</a:t>
            </a:r>
          </a:p>
        </p:txBody>
      </p:sp>
      <p:sp>
        <p:nvSpPr>
          <p:cNvPr id="3" name="Marcador de Posição de Conteúdo 2">
            <a:extLst>
              <a:ext uri="{FF2B5EF4-FFF2-40B4-BE49-F238E27FC236}">
                <a16:creationId xmlns:a16="http://schemas.microsoft.com/office/drawing/2014/main" id="{0FCF6569-A405-43FB-90D1-C419E2B40471}"/>
              </a:ext>
            </a:extLst>
          </p:cNvPr>
          <p:cNvSpPr>
            <a:spLocks noGrp="1"/>
          </p:cNvSpPr>
          <p:nvPr>
            <p:ph idx="1"/>
          </p:nvPr>
        </p:nvSpPr>
        <p:spPr>
          <a:xfrm>
            <a:off x="1102661" y="1476660"/>
            <a:ext cx="10010098" cy="5143020"/>
          </a:xfrm>
        </p:spPr>
        <p:txBody>
          <a:bodyPr>
            <a:normAutofit/>
          </a:bodyPr>
          <a:lstStyle/>
          <a:p>
            <a:pPr algn="just"/>
            <a:r>
              <a:rPr lang="pt-PT" dirty="0">
                <a:solidFill>
                  <a:schemeClr val="tx1"/>
                </a:solidFill>
              </a:rPr>
              <a:t>A pesquisa de Empresas de Reparação para reparar um edifício (Museu) à escolha do utilizador:</a:t>
            </a:r>
          </a:p>
          <a:p>
            <a:pPr lvl="1" algn="just"/>
            <a:r>
              <a:rPr lang="pt-PT" i="0" dirty="0">
                <a:solidFill>
                  <a:schemeClr val="tx1"/>
                </a:solidFill>
              </a:rPr>
              <a:t>Foi utilizada uma stack para guardar temporariamente os elementos que não correspondem à informação pretendida</a:t>
            </a:r>
          </a:p>
          <a:p>
            <a:pPr lvl="1" algn="just"/>
            <a:r>
              <a:rPr lang="pt-PT" i="0" dirty="0">
                <a:solidFill>
                  <a:schemeClr val="tx1"/>
                </a:solidFill>
              </a:rPr>
              <a:t>Após iterar sobre todos os elementos ou encontrar um que corresponda à pesquisa, os elementos são reinseridos.</a:t>
            </a:r>
          </a:p>
          <a:p>
            <a:pPr algn="just"/>
            <a:r>
              <a:rPr lang="pt-PT" dirty="0">
                <a:solidFill>
                  <a:schemeClr val="tx1"/>
                </a:solidFill>
              </a:rPr>
              <a:t>abc:</a:t>
            </a:r>
          </a:p>
          <a:p>
            <a:pPr lvl="1" algn="just"/>
            <a:r>
              <a:rPr lang="pt-PT" i="0" dirty="0">
                <a:solidFill>
                  <a:schemeClr val="tx1"/>
                </a:solidFill>
              </a:rPr>
              <a:t>abc</a:t>
            </a:r>
          </a:p>
          <a:p>
            <a:pPr lvl="1" algn="just"/>
            <a:r>
              <a:rPr lang="pt-PT" i="0" dirty="0">
                <a:solidFill>
                  <a:schemeClr val="tx1"/>
                </a:solidFill>
              </a:rPr>
              <a:t>abc</a:t>
            </a:r>
          </a:p>
        </p:txBody>
      </p:sp>
    </p:spTree>
    <p:extLst>
      <p:ext uri="{BB962C8B-B14F-4D97-AF65-F5344CB8AC3E}">
        <p14:creationId xmlns:p14="http://schemas.microsoft.com/office/powerpoint/2010/main" val="1238861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3CAC7FE-F00A-4603-AE21-1918DC58F0C8}"/>
              </a:ext>
            </a:extLst>
          </p:cNvPr>
          <p:cNvPicPr>
            <a:picLocks noChangeAspect="1"/>
          </p:cNvPicPr>
          <p:nvPr/>
        </p:nvPicPr>
        <p:blipFill>
          <a:blip r:embed="rId2"/>
          <a:stretch>
            <a:fillRect/>
          </a:stretch>
        </p:blipFill>
        <p:spPr>
          <a:xfrm>
            <a:off x="424561" y="-50563"/>
            <a:ext cx="452067" cy="7005036"/>
          </a:xfrm>
          <a:prstGeom prst="rect">
            <a:avLst/>
          </a:prstGeom>
        </p:spPr>
      </p:pic>
      <p:sp>
        <p:nvSpPr>
          <p:cNvPr id="2" name="Título 1">
            <a:extLst>
              <a:ext uri="{FF2B5EF4-FFF2-40B4-BE49-F238E27FC236}">
                <a16:creationId xmlns:a16="http://schemas.microsoft.com/office/drawing/2014/main" id="{48E84EA3-28D2-4004-8EF3-501B6C9D3FA2}"/>
              </a:ext>
            </a:extLst>
          </p:cNvPr>
          <p:cNvSpPr>
            <a:spLocks noGrp="1"/>
          </p:cNvSpPr>
          <p:nvPr>
            <p:ph type="title"/>
          </p:nvPr>
        </p:nvSpPr>
        <p:spPr>
          <a:xfrm>
            <a:off x="650594" y="247650"/>
            <a:ext cx="9601200" cy="1485900"/>
          </a:xfrm>
        </p:spPr>
        <p:txBody>
          <a:bodyPr/>
          <a:lstStyle/>
          <a:p>
            <a:r>
              <a:rPr lang="pt-PT" dirty="0"/>
              <a:t>Principais dificuldades encontradas e esforço de cada elemento do grupo</a:t>
            </a:r>
          </a:p>
        </p:txBody>
      </p:sp>
      <p:sp>
        <p:nvSpPr>
          <p:cNvPr id="3" name="Marcador de Posição de Conteúdo 2">
            <a:extLst>
              <a:ext uri="{FF2B5EF4-FFF2-40B4-BE49-F238E27FC236}">
                <a16:creationId xmlns:a16="http://schemas.microsoft.com/office/drawing/2014/main" id="{5211137E-6CA3-4EB0-9815-1A3FC540E8EC}"/>
              </a:ext>
            </a:extLst>
          </p:cNvPr>
          <p:cNvSpPr>
            <a:spLocks noGrp="1"/>
          </p:cNvSpPr>
          <p:nvPr>
            <p:ph idx="1"/>
          </p:nvPr>
        </p:nvSpPr>
        <p:spPr>
          <a:xfrm>
            <a:off x="876627" y="1733550"/>
            <a:ext cx="10890811" cy="4879054"/>
          </a:xfrm>
        </p:spPr>
        <p:txBody>
          <a:bodyPr>
            <a:normAutofit/>
          </a:bodyPr>
          <a:lstStyle/>
          <a:p>
            <a:pPr fontAlgn="base"/>
            <a:r>
              <a:rPr lang="pt-PT" dirty="0"/>
              <a:t>O trabalho foi distribuído de maneira homogénea por todos os elementos do grupo</a:t>
            </a:r>
          </a:p>
          <a:p>
            <a:pPr fontAlgn="base"/>
            <a:r>
              <a:rPr lang="pt-PT" dirty="0"/>
              <a:t>As principais dificuldades encontradas foram: </a:t>
            </a:r>
          </a:p>
          <a:p>
            <a:pPr lvl="1" fontAlgn="base"/>
            <a:r>
              <a:rPr lang="pt-PT" i="0" dirty="0"/>
              <a:t>O uso de estruturas não lineares dificultoi o uso dos filters do nossos menus: devíamos ter usado iteradores desde o início. A filtragem de ‘std::set’ continua eficiente, mas o código já não é tão geral.</a:t>
            </a:r>
          </a:p>
          <a:p>
            <a:pPr lvl="1" fontAlgn="base"/>
            <a:r>
              <a:rPr lang="pt-PT" i="0" dirty="0"/>
              <a:t>A forma como o operador ‘&lt;‘ foi definido para a BST de museus (pedido no enunciado) dificulta a procura de museus na BST (comparação de igualdade entre museus não pode ser feita com o uso do operador ‘&lt;‘). O grupo concorda que este operador não permite utilizar ao máximo as propriedades de uma BST, mas seguimos o enunciado.</a:t>
            </a:r>
          </a:p>
          <a:p>
            <a:pPr lvl="1" fontAlgn="base"/>
            <a:endParaRPr lang="pt-PT" i="0" dirty="0"/>
          </a:p>
        </p:txBody>
      </p:sp>
    </p:spTree>
    <p:extLst>
      <p:ext uri="{BB962C8B-B14F-4D97-AF65-F5344CB8AC3E}">
        <p14:creationId xmlns:p14="http://schemas.microsoft.com/office/powerpoint/2010/main" val="31634910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FCA9DFF454C53B489263C28EFD183961" ma:contentTypeVersion="8" ma:contentTypeDescription="Criar um novo documento." ma:contentTypeScope="" ma:versionID="8f9466a8ecc2235fb638a1467bc88852">
  <xsd:schema xmlns:xsd="http://www.w3.org/2001/XMLSchema" xmlns:xs="http://www.w3.org/2001/XMLSchema" xmlns:p="http://schemas.microsoft.com/office/2006/metadata/properties" xmlns:ns3="6ce73d69-b8d4-4b83-a6ca-cd828de064d5" targetNamespace="http://schemas.microsoft.com/office/2006/metadata/properties" ma:root="true" ma:fieldsID="cd6ffb8036d13d9ac6f03a5988966676" ns3:_="">
    <xsd:import namespace="6ce73d69-b8d4-4b83-a6ca-cd828de064d5"/>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ce73d69-b8d4-4b83-a6ca-cd828de064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31DC4EE-CE8D-44D1-B01D-8FBB19F3B6D4}">
  <ds:schemaRefs>
    <ds:schemaRef ds:uri="http://purl.org/dc/dcmitype/"/>
    <ds:schemaRef ds:uri="http://schemas.openxmlformats.org/package/2006/metadata/core-properties"/>
    <ds:schemaRef ds:uri="http://purl.org/dc/elements/1.1/"/>
    <ds:schemaRef ds:uri="http://purl.org/dc/terms/"/>
    <ds:schemaRef ds:uri="http://schemas.microsoft.com/office/infopath/2007/PartnerControls"/>
    <ds:schemaRef ds:uri="http://schemas.microsoft.com/office/2006/metadata/properties"/>
    <ds:schemaRef ds:uri="http://schemas.microsoft.com/office/2006/documentManagement/types"/>
    <ds:schemaRef ds:uri="6ce73d69-b8d4-4b83-a6ca-cd828de064d5"/>
    <ds:schemaRef ds:uri="http://www.w3.org/XML/1998/namespace"/>
  </ds:schemaRefs>
</ds:datastoreItem>
</file>

<file path=customXml/itemProps2.xml><?xml version="1.0" encoding="utf-8"?>
<ds:datastoreItem xmlns:ds="http://schemas.openxmlformats.org/officeDocument/2006/customXml" ds:itemID="{9EC8982C-58B5-4D24-9091-2861398632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ce73d69-b8d4-4b83-a6ca-cd828de064d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680A571-770C-406E-943B-80D479BFC2E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TM04033929[[fn=Slate]]</Template>
  <TotalTime>2873</TotalTime>
  <Words>923</Words>
  <Application>Microsoft Office PowerPoint</Application>
  <PresentationFormat>Widescreen</PresentationFormat>
  <Paragraphs>83</Paragraphs>
  <Slides>10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Franklin Gothic Book</vt:lpstr>
      <vt:lpstr>Wingdings</vt:lpstr>
      <vt:lpstr>Crop</vt:lpstr>
      <vt:lpstr>AEDA – Cartão Amigo Museus de Portugal</vt:lpstr>
      <vt:lpstr>Descrição do Problema</vt:lpstr>
      <vt:lpstr>Solução para o problema</vt:lpstr>
      <vt:lpstr>Estrutura de ficheiros</vt:lpstr>
      <vt:lpstr>Funcionalidades Implementadas</vt:lpstr>
      <vt:lpstr>Funcionalidades Implementadas – Filtros</vt:lpstr>
      <vt:lpstr>Funcionalidades Implementadas – Filtros e Sorts</vt:lpstr>
      <vt:lpstr>Destaque de funcionalidade – Repair Enterprises</vt:lpstr>
      <vt:lpstr>Principais dificuldades encontradas e esforço de cada elemento do grupo</vt:lpstr>
      <vt:lpstr>UML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AEDA - Cartão Museus de Portugal</dc:title>
  <dc:creator>João Martins</dc:creator>
  <cp:lastModifiedBy>Tiago Duarte da Silva</cp:lastModifiedBy>
  <cp:revision>207</cp:revision>
  <dcterms:created xsi:type="dcterms:W3CDTF">2019-11-12T19:38:53Z</dcterms:created>
  <dcterms:modified xsi:type="dcterms:W3CDTF">2020-01-02T22:44:28Z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0x010100FCA9DFF454C53B489263C28EFD183961</vt:lpwstr>
  </property>
</Properties>
</file>