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73" r:id="rId3"/>
    <p:sldId id="283" r:id="rId4"/>
    <p:sldId id="289" r:id="rId5"/>
    <p:sldId id="281" r:id="rId6"/>
    <p:sldId id="282" r:id="rId7"/>
    <p:sldId id="26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E8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4" autoAdjust="0"/>
    <p:restoredTop sz="95185" autoAdjust="0"/>
  </p:normalViewPr>
  <p:slideViewPr>
    <p:cSldViewPr snapToGrid="0">
      <p:cViewPr>
        <p:scale>
          <a:sx n="80" d="100"/>
          <a:sy n="80" d="100"/>
        </p:scale>
        <p:origin x="47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2B4C-BCD0-4943-BD8B-2744037689E4}" type="datetimeFigureOut">
              <a:rPr lang="pt-BR" smtClean="0"/>
              <a:t>22/10/17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EF411-A6AC-47EC-9B61-9178A67606B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72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83174B-E603-438B-910D-04DBCB301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B272E48-C4F7-436F-9710-3FB1157AD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7D69B8F-C288-45FF-BB30-6818FAC6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75CBB60-4F00-4555-8E2E-9C8F20B1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49DF943-E75F-4C09-BA73-C993A867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0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1DA614-A8A4-4316-9140-27204E43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88E0F6F-EFE2-48FC-B5F6-A483583D6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6053F57-6E65-459A-B809-697966A3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60724E1-EA89-4FE9-872F-1B8B3D60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6130320-64C8-4877-8997-D2E7C4A6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0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2CFF4774-4036-48ED-B290-944DC3572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CA44F84-5073-4D59-8693-C01592229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C6ED581-A5FE-4355-9685-DE405FDC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6660BB7-1132-4BA2-99A0-F54FB9FA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5A5F5CF-58F4-4952-AE42-3F731370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3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6E3E76-3FF1-4609-AB3F-A5AB8D54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ECFDAA5-EB36-45DA-BE01-94BF17C9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1418636-3245-4089-8960-8BCA4347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8DA76F1-833B-4EE3-8997-F2A5B4E2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F252B2D-E874-4A5E-B012-6A996D2E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0C038CD-C981-40F7-8E02-41296E94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81241192-9E49-4587-96BB-5CC0BABDA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6F83450-0842-4C05-9D14-176CCDEC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5E3FE5F-832E-469F-A0FD-13C20F30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0A3C078-1D90-465F-BA06-D367BA08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3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E1B1BF-71BC-4967-98C0-7C140D55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6A7D4BF-E970-4519-B4D4-0A6236AB6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1DBD8D44-B993-4FCF-AEBB-970AB9E76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97C6B19-6F31-45EC-AEF7-C93F185F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33C9165-55F8-45C7-BE01-0214556C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37F2C48-ED4B-4186-B044-02B283E7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2263A7-C3DF-4A1D-9B47-5CC13259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1BD13AC-5D77-4016-9F1F-FAC286A4D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3B71565-CFEF-40BA-98E7-391DC26FE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7BD9D2F7-0B8E-47BE-A89C-E72FAF6A3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FF27C18B-38A5-4669-B644-F2F5E2E96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CCBD1614-6885-40C7-B476-1B984D45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98F1AF1-6AB9-4ED9-8752-E47EFB8A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B33F5F2A-8841-4E0B-B07C-B2AB6BAB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8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9034B7-79B6-432E-B3F4-6A7800CC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989995F-565F-427F-8C9F-55357AD9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B1BA1668-68C5-442E-A961-D4535540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C111E0A7-DAD4-4AF2-A733-00E40F30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6AE70B0E-1257-4F54-87B8-CC153052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E93C32DF-77EE-4CF2-8497-BD7FA6FC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6900EB1A-15B7-4655-9D58-3585B6EA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63F473-C785-4D83-9465-254114AC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93A032F-5433-40A2-A3B2-1FEFDC83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61C4FB7-AC2D-4256-8863-5BFC637A2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6744DC7-912D-4420-8785-8CECEE4C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FD6E52-CC32-48B6-A0EA-4C771D30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3A4BEE1-78F3-4CA4-82DA-8B03E79A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6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5AFCDC-F1A1-4A9C-9408-EDBE21F2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E6C50598-200C-4127-866D-0E6B80C1B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BD78CDE-7A56-4A14-BE7B-85455A7F6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0E86A89-DC9D-4489-BB7C-FE5C2B1B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2DD6E37-983E-4144-8DBB-A3A01E08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67DD7A0-B0E3-4595-93CA-351E7173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8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8B16BB15-3B8E-4088-8445-BFE28C02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A1D3881-72D0-4DA5-98F2-9CF12D5F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B91C15A-DEAA-4A6B-B352-0797ED599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865E9F3-7DAA-4EA6-9F74-45CFB76CC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63903D2-CDE3-4948-A641-E7AAF8938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503A25CD-513C-48C9-9263-D1A91E6B52FB}"/>
              </a:ext>
            </a:extLst>
          </p:cNvPr>
          <p:cNvSpPr/>
          <p:nvPr/>
        </p:nvSpPr>
        <p:spPr>
          <a:xfrm>
            <a:off x="0" y="0"/>
            <a:ext cx="12192000" cy="579048"/>
          </a:xfrm>
          <a:prstGeom prst="rect">
            <a:avLst/>
          </a:prstGeom>
          <a:solidFill>
            <a:srgbClr val="6E8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F7D1B9C-4CA2-4C0B-9F64-7956622E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25" t="33769" r="48000" b="51779"/>
          <a:stretch/>
        </p:blipFill>
        <p:spPr>
          <a:xfrm>
            <a:off x="10347960" y="0"/>
            <a:ext cx="1844040" cy="5790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6C9CB70-4745-4D60-A092-CA8D01D60751}"/>
              </a:ext>
            </a:extLst>
          </p:cNvPr>
          <p:cNvSpPr txBox="1"/>
          <p:nvPr/>
        </p:nvSpPr>
        <p:spPr>
          <a:xfrm>
            <a:off x="1150539" y="996287"/>
            <a:ext cx="873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Cenário Atual dos Devedores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12" y="2121412"/>
            <a:ext cx="3948456" cy="409025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7247642" y="4335807"/>
            <a:ext cx="1681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>
                <a:solidFill>
                  <a:schemeClr val="tx2">
                    <a:lumMod val="75000"/>
                  </a:schemeClr>
                </a:solidFill>
              </a:rPr>
              <a:t>59 milhões de inadimplentes no Brasil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45761" y="2384760"/>
            <a:ext cx="1681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13,5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milh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ões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desempregados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141316" y="3125165"/>
            <a:ext cx="2662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onector Reto 56"/>
          <p:cNvCxnSpPr/>
          <p:nvPr/>
        </p:nvCxnSpPr>
        <p:spPr>
          <a:xfrm>
            <a:off x="1681429" y="4429449"/>
            <a:ext cx="877497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510CEAF-60E3-4BFA-B5AA-4925B235552E}"/>
              </a:ext>
            </a:extLst>
          </p:cNvPr>
          <p:cNvSpPr/>
          <p:nvPr/>
        </p:nvSpPr>
        <p:spPr>
          <a:xfrm>
            <a:off x="5181136" y="3273357"/>
            <a:ext cx="1432560" cy="75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503A25CD-513C-48C9-9263-D1A91E6B52FB}"/>
              </a:ext>
            </a:extLst>
          </p:cNvPr>
          <p:cNvSpPr/>
          <p:nvPr/>
        </p:nvSpPr>
        <p:spPr>
          <a:xfrm>
            <a:off x="0" y="0"/>
            <a:ext cx="12192000" cy="579048"/>
          </a:xfrm>
          <a:prstGeom prst="rect">
            <a:avLst/>
          </a:prstGeom>
          <a:solidFill>
            <a:srgbClr val="6E8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F7D1B9C-4CA2-4C0B-9F64-7956622E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25" t="33769" r="48000" b="51779"/>
          <a:stretch/>
        </p:blipFill>
        <p:spPr>
          <a:xfrm>
            <a:off x="10347960" y="0"/>
            <a:ext cx="1844040" cy="57904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A315142E-07D5-465F-B6E9-DF5D83731074}"/>
              </a:ext>
            </a:extLst>
          </p:cNvPr>
          <p:cNvSpPr/>
          <p:nvPr/>
        </p:nvSpPr>
        <p:spPr>
          <a:xfrm>
            <a:off x="863567" y="3229423"/>
            <a:ext cx="1432560" cy="75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54D12BAB-CA34-4CF0-B9EE-6293E4A6E17D}"/>
              </a:ext>
            </a:extLst>
          </p:cNvPr>
          <p:cNvSpPr/>
          <p:nvPr/>
        </p:nvSpPr>
        <p:spPr>
          <a:xfrm>
            <a:off x="9740124" y="3229423"/>
            <a:ext cx="1432560" cy="75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3395B1D4-8213-4A03-89BE-74713111FDEB}"/>
              </a:ext>
            </a:extLst>
          </p:cNvPr>
          <p:cNvSpPr txBox="1"/>
          <p:nvPr/>
        </p:nvSpPr>
        <p:spPr>
          <a:xfrm>
            <a:off x="5273309" y="3460887"/>
            <a:ext cx="134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Devedor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303F5FAE-B096-4931-AAEC-F71D6DE8F536}"/>
              </a:ext>
            </a:extLst>
          </p:cNvPr>
          <p:cNvSpPr txBox="1"/>
          <p:nvPr/>
        </p:nvSpPr>
        <p:spPr>
          <a:xfrm>
            <a:off x="1611181" y="881831"/>
            <a:ext cx="86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tx2">
                    <a:lumMod val="75000"/>
                  </a:schemeClr>
                </a:solidFill>
              </a:rPr>
              <a:t>GANHA-GANHA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37E84BEE-BA91-4D69-B8B4-9CAD3D14E1CE}"/>
              </a:ext>
            </a:extLst>
          </p:cNvPr>
          <p:cNvSpPr/>
          <p:nvPr/>
        </p:nvSpPr>
        <p:spPr>
          <a:xfrm>
            <a:off x="3883373" y="5059689"/>
            <a:ext cx="44094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chemeClr val="tx2">
                    <a:lumMod val="75000"/>
                  </a:schemeClr>
                </a:solidFill>
              </a:rPr>
              <a:t>TODOS GANHAM!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xmlns="" id="{FAD847D5-3887-4F1A-A77B-0559214197C1}"/>
              </a:ext>
            </a:extLst>
          </p:cNvPr>
          <p:cNvCxnSpPr>
            <a:cxnSpLocks/>
          </p:cNvCxnSpPr>
          <p:nvPr/>
        </p:nvCxnSpPr>
        <p:spPr>
          <a:xfrm rot="5400000">
            <a:off x="5699635" y="3171127"/>
            <a:ext cx="461468" cy="2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FE2260B7-C959-43E1-8CEA-C807D88569C8}"/>
              </a:ext>
            </a:extLst>
          </p:cNvPr>
          <p:cNvSpPr txBox="1"/>
          <p:nvPr/>
        </p:nvSpPr>
        <p:spPr>
          <a:xfrm>
            <a:off x="9654301" y="3394504"/>
            <a:ext cx="161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Credora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09C9E701-7289-48D4-BC0A-FBC0D798F24A}"/>
              </a:ext>
            </a:extLst>
          </p:cNvPr>
          <p:cNvSpPr txBox="1"/>
          <p:nvPr/>
        </p:nvSpPr>
        <p:spPr>
          <a:xfrm>
            <a:off x="785901" y="3418606"/>
            <a:ext cx="158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Empregadora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917B469D-5C9A-426D-B8F0-CA2917A7BF77}"/>
              </a:ext>
            </a:extLst>
          </p:cNvPr>
          <p:cNvSpPr txBox="1"/>
          <p:nvPr/>
        </p:nvSpPr>
        <p:spPr>
          <a:xfrm>
            <a:off x="4812996" y="1823152"/>
            <a:ext cx="22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Plataforma Escambo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5BCAEF29-820D-40D3-AD44-37370AE00CF6}"/>
              </a:ext>
            </a:extLst>
          </p:cNvPr>
          <p:cNvSpPr txBox="1"/>
          <p:nvPr/>
        </p:nvSpPr>
        <p:spPr>
          <a:xfrm>
            <a:off x="3939263" y="4582765"/>
            <a:ext cx="534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Devedor voltou a ser economicamente ativo </a:t>
            </a:r>
          </a:p>
        </p:txBody>
      </p:sp>
      <p:cxnSp>
        <p:nvCxnSpPr>
          <p:cNvPr id="22" name="Conector: Angulado 16">
            <a:extLst>
              <a:ext uri="{FF2B5EF4-FFF2-40B4-BE49-F238E27FC236}">
                <a16:creationId xmlns:a16="http://schemas.microsoft.com/office/drawing/2014/main" xmlns="" id="{FAD847D5-3887-4F1A-A77B-0559214197C1}"/>
              </a:ext>
            </a:extLst>
          </p:cNvPr>
          <p:cNvCxnSpPr>
            <a:cxnSpLocks/>
          </p:cNvCxnSpPr>
          <p:nvPr/>
        </p:nvCxnSpPr>
        <p:spPr>
          <a:xfrm rot="5400000">
            <a:off x="5879787" y="3911022"/>
            <a:ext cx="88629" cy="1"/>
          </a:xfrm>
          <a:prstGeom prst="bentConnector3">
            <a:avLst>
              <a:gd name="adj1" fmla="val 632125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920286" y="3864130"/>
            <a:ext cx="564776" cy="5219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91" y="3723130"/>
            <a:ext cx="868434" cy="868434"/>
          </a:xfrm>
          <a:prstGeom prst="rect">
            <a:avLst/>
          </a:prstGeom>
        </p:spPr>
      </p:pic>
      <p:cxnSp>
        <p:nvCxnSpPr>
          <p:cNvPr id="31" name="Conector: Angulado 16">
            <a:extLst>
              <a:ext uri="{FF2B5EF4-FFF2-40B4-BE49-F238E27FC236}">
                <a16:creationId xmlns:a16="http://schemas.microsoft.com/office/drawing/2014/main" xmlns="" id="{FAD847D5-3887-4F1A-A77B-0559214197C1}"/>
              </a:ext>
            </a:extLst>
          </p:cNvPr>
          <p:cNvCxnSpPr>
            <a:cxnSpLocks/>
          </p:cNvCxnSpPr>
          <p:nvPr/>
        </p:nvCxnSpPr>
        <p:spPr>
          <a:xfrm rot="5400000">
            <a:off x="1480386" y="3154137"/>
            <a:ext cx="461468" cy="2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1681429" y="2928819"/>
            <a:ext cx="877497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16">
            <a:extLst>
              <a:ext uri="{FF2B5EF4-FFF2-40B4-BE49-F238E27FC236}">
                <a16:creationId xmlns:a16="http://schemas.microsoft.com/office/drawing/2014/main" xmlns="" id="{FAD847D5-3887-4F1A-A77B-0559214197C1}"/>
              </a:ext>
            </a:extLst>
          </p:cNvPr>
          <p:cNvCxnSpPr>
            <a:cxnSpLocks/>
          </p:cNvCxnSpPr>
          <p:nvPr/>
        </p:nvCxnSpPr>
        <p:spPr>
          <a:xfrm rot="5400000">
            <a:off x="10191732" y="3154651"/>
            <a:ext cx="461468" cy="2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16">
            <a:extLst>
              <a:ext uri="{FF2B5EF4-FFF2-40B4-BE49-F238E27FC236}">
                <a16:creationId xmlns:a16="http://schemas.microsoft.com/office/drawing/2014/main" xmlns="" id="{FAD847D5-3887-4F1A-A77B-0559214197C1}"/>
              </a:ext>
            </a:extLst>
          </p:cNvPr>
          <p:cNvCxnSpPr>
            <a:cxnSpLocks/>
          </p:cNvCxnSpPr>
          <p:nvPr/>
        </p:nvCxnSpPr>
        <p:spPr>
          <a:xfrm rot="5400000">
            <a:off x="1480386" y="4193210"/>
            <a:ext cx="461468" cy="2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do 16">
            <a:extLst>
              <a:ext uri="{FF2B5EF4-FFF2-40B4-BE49-F238E27FC236}">
                <a16:creationId xmlns:a16="http://schemas.microsoft.com/office/drawing/2014/main" xmlns="" id="{FAD847D5-3887-4F1A-A77B-0559214197C1}"/>
              </a:ext>
            </a:extLst>
          </p:cNvPr>
          <p:cNvCxnSpPr>
            <a:cxnSpLocks/>
          </p:cNvCxnSpPr>
          <p:nvPr/>
        </p:nvCxnSpPr>
        <p:spPr>
          <a:xfrm rot="5400000">
            <a:off x="10191732" y="4193210"/>
            <a:ext cx="461468" cy="2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503A25CD-513C-48C9-9263-D1A91E6B52FB}"/>
              </a:ext>
            </a:extLst>
          </p:cNvPr>
          <p:cNvSpPr/>
          <p:nvPr/>
        </p:nvSpPr>
        <p:spPr>
          <a:xfrm>
            <a:off x="0" y="0"/>
            <a:ext cx="12192000" cy="579048"/>
          </a:xfrm>
          <a:prstGeom prst="rect">
            <a:avLst/>
          </a:prstGeom>
          <a:solidFill>
            <a:srgbClr val="6E8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F7D1B9C-4CA2-4C0B-9F64-7956622E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25" t="33769" r="48000" b="51779"/>
          <a:stretch/>
        </p:blipFill>
        <p:spPr>
          <a:xfrm>
            <a:off x="10347960" y="0"/>
            <a:ext cx="1844040" cy="57904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C3F6DAA8-17EC-4BFE-8B2F-3DA08880B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0" t="15095" r="42125" b="8871"/>
          <a:stretch/>
        </p:blipFill>
        <p:spPr>
          <a:xfrm>
            <a:off x="531224" y="865777"/>
            <a:ext cx="4602480" cy="4589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6D5CE47-B5AF-4E32-94C5-77FDBB5F4A1F}"/>
              </a:ext>
            </a:extLst>
          </p:cNvPr>
          <p:cNvSpPr txBox="1"/>
          <p:nvPr/>
        </p:nvSpPr>
        <p:spPr>
          <a:xfrm>
            <a:off x="5615191" y="2188420"/>
            <a:ext cx="64008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Este é 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</a:rPr>
              <a:t>João Pedro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30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Desempregado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Inadimplente com a operadora TIM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503A25CD-513C-48C9-9263-D1A91E6B52FB}"/>
              </a:ext>
            </a:extLst>
          </p:cNvPr>
          <p:cNvSpPr/>
          <p:nvPr/>
        </p:nvSpPr>
        <p:spPr>
          <a:xfrm>
            <a:off x="0" y="0"/>
            <a:ext cx="12192000" cy="579048"/>
          </a:xfrm>
          <a:prstGeom prst="rect">
            <a:avLst/>
          </a:prstGeom>
          <a:solidFill>
            <a:srgbClr val="6E8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F7D1B9C-4CA2-4C0B-9F64-7956622E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25" t="33769" r="48000" b="51779"/>
          <a:stretch/>
        </p:blipFill>
        <p:spPr>
          <a:xfrm>
            <a:off x="10347960" y="0"/>
            <a:ext cx="1844040" cy="57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A89CFB04-4117-40A6-8666-01A3A9AFD431}"/>
              </a:ext>
            </a:extLst>
          </p:cNvPr>
          <p:cNvSpPr txBox="1"/>
          <p:nvPr/>
        </p:nvSpPr>
        <p:spPr>
          <a:xfrm flipH="1">
            <a:off x="6533281" y="938915"/>
            <a:ext cx="148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Escambo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8D1FABF1-EF54-4CA9-8C62-23704D934777}"/>
              </a:ext>
            </a:extLst>
          </p:cNvPr>
          <p:cNvSpPr txBox="1"/>
          <p:nvPr/>
        </p:nvSpPr>
        <p:spPr>
          <a:xfrm flipH="1">
            <a:off x="8577372" y="934074"/>
            <a:ext cx="4339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Centrais de Cobrança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06D0BCEE-C3C4-49E1-95FE-FAF548E7028B}"/>
              </a:ext>
            </a:extLst>
          </p:cNvPr>
          <p:cNvSpPr txBox="1"/>
          <p:nvPr/>
        </p:nvSpPr>
        <p:spPr>
          <a:xfrm flipH="1">
            <a:off x="870145" y="2056045"/>
            <a:ext cx="37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Débito em folha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282C6A0B-E4D5-4C6B-B3DB-937734BA6745}"/>
              </a:ext>
            </a:extLst>
          </p:cNvPr>
          <p:cNvSpPr txBox="1"/>
          <p:nvPr/>
        </p:nvSpPr>
        <p:spPr>
          <a:xfrm flipH="1">
            <a:off x="869356" y="4383488"/>
            <a:ext cx="37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Plataforma intuitiva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560EB6DB-A2F7-4558-9E29-ECC1B551F788}"/>
              </a:ext>
            </a:extLst>
          </p:cNvPr>
          <p:cNvSpPr txBox="1"/>
          <p:nvPr/>
        </p:nvSpPr>
        <p:spPr>
          <a:xfrm flipH="1">
            <a:off x="869356" y="1458206"/>
            <a:ext cx="37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Educação Financeira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EF5A0500-5333-4CBE-8D48-250E866C1658}"/>
              </a:ext>
            </a:extLst>
          </p:cNvPr>
          <p:cNvSpPr txBox="1"/>
          <p:nvPr/>
        </p:nvSpPr>
        <p:spPr>
          <a:xfrm flipH="1">
            <a:off x="869356" y="3136458"/>
            <a:ext cx="416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Atendimento telefônico e físico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F8D269F2-FDD6-4239-8A04-E4616AADEE84}"/>
              </a:ext>
            </a:extLst>
          </p:cNvPr>
          <p:cNvSpPr txBox="1"/>
          <p:nvPr/>
        </p:nvSpPr>
        <p:spPr>
          <a:xfrm flipH="1">
            <a:off x="831318" y="3737145"/>
            <a:ext cx="523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Risco de não cumprimento do acordo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E231F612-300C-4741-925F-E879A85D08AE}"/>
              </a:ext>
            </a:extLst>
          </p:cNvPr>
          <p:cNvSpPr txBox="1"/>
          <p:nvPr/>
        </p:nvSpPr>
        <p:spPr>
          <a:xfrm flipH="1">
            <a:off x="6954844" y="1980104"/>
            <a:ext cx="58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8466C502-2B96-49E9-AABC-9F62A7F047C3}"/>
              </a:ext>
            </a:extLst>
          </p:cNvPr>
          <p:cNvSpPr txBox="1"/>
          <p:nvPr/>
        </p:nvSpPr>
        <p:spPr>
          <a:xfrm flipH="1">
            <a:off x="869356" y="2586983"/>
            <a:ext cx="416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Negociação On-line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BF565512-96F7-495C-A2F8-7A892D3CBFC7}"/>
              </a:ext>
            </a:extLst>
          </p:cNvPr>
          <p:cNvSpPr txBox="1"/>
          <p:nvPr/>
        </p:nvSpPr>
        <p:spPr>
          <a:xfrm flipH="1">
            <a:off x="6986375" y="2605516"/>
            <a:ext cx="58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62995AFA-AAA4-470B-B860-7AB1EAD29551}"/>
              </a:ext>
            </a:extLst>
          </p:cNvPr>
          <p:cNvSpPr txBox="1"/>
          <p:nvPr/>
        </p:nvSpPr>
        <p:spPr>
          <a:xfrm flipH="1">
            <a:off x="10149198" y="3161375"/>
            <a:ext cx="58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22C5F55D-477F-478B-82B8-3E4A0450562F}"/>
              </a:ext>
            </a:extLst>
          </p:cNvPr>
          <p:cNvSpPr txBox="1"/>
          <p:nvPr/>
        </p:nvSpPr>
        <p:spPr>
          <a:xfrm flipH="1">
            <a:off x="10163712" y="3735620"/>
            <a:ext cx="58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F74C2DA0-FBC1-4239-AFA6-A8B6ACA96D97}"/>
              </a:ext>
            </a:extLst>
          </p:cNvPr>
          <p:cNvSpPr txBox="1"/>
          <p:nvPr/>
        </p:nvSpPr>
        <p:spPr>
          <a:xfrm flipH="1">
            <a:off x="6986373" y="1458206"/>
            <a:ext cx="58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A1C5719E-BAD3-473D-B833-993ECD683F7F}"/>
              </a:ext>
            </a:extLst>
          </p:cNvPr>
          <p:cNvSpPr txBox="1"/>
          <p:nvPr/>
        </p:nvSpPr>
        <p:spPr>
          <a:xfrm flipH="1">
            <a:off x="6969356" y="4415239"/>
            <a:ext cx="58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294528B2-1DBA-415C-8869-DD3BF2A13E52}"/>
              </a:ext>
            </a:extLst>
          </p:cNvPr>
          <p:cNvSpPr txBox="1"/>
          <p:nvPr/>
        </p:nvSpPr>
        <p:spPr>
          <a:xfrm flipH="1">
            <a:off x="869356" y="5071401"/>
            <a:ext cx="499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Impacto Positivo na Produtividade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B27E7962-FE01-4080-91E2-50BD6D1F5D00}"/>
              </a:ext>
            </a:extLst>
          </p:cNvPr>
          <p:cNvSpPr txBox="1"/>
          <p:nvPr/>
        </p:nvSpPr>
        <p:spPr>
          <a:xfrm flipH="1">
            <a:off x="6986374" y="5078184"/>
            <a:ext cx="58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2649CE74-C3AA-40DF-9A8F-CDCAA8AA0381}"/>
              </a:ext>
            </a:extLst>
          </p:cNvPr>
          <p:cNvSpPr txBox="1"/>
          <p:nvPr/>
        </p:nvSpPr>
        <p:spPr>
          <a:xfrm flipH="1">
            <a:off x="854842" y="5689003"/>
            <a:ext cx="460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Emprego para pagamento da dívida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1AE529F0-C3F2-44E7-8FF9-BBEA2953E57D}"/>
              </a:ext>
            </a:extLst>
          </p:cNvPr>
          <p:cNvSpPr txBox="1"/>
          <p:nvPr/>
        </p:nvSpPr>
        <p:spPr>
          <a:xfrm flipH="1">
            <a:off x="6986374" y="5743038"/>
            <a:ext cx="58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7D06AD2A-1912-4221-B926-482A7B99A4CD}"/>
              </a:ext>
            </a:extLst>
          </p:cNvPr>
          <p:cNvSpPr/>
          <p:nvPr/>
        </p:nvSpPr>
        <p:spPr>
          <a:xfrm>
            <a:off x="742519" y="1458206"/>
            <a:ext cx="10595429" cy="481813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xmlns="" id="{BA96693C-A14D-470C-90F4-1BE0E9C1B627}"/>
              </a:ext>
            </a:extLst>
          </p:cNvPr>
          <p:cNvSpPr/>
          <p:nvPr/>
        </p:nvSpPr>
        <p:spPr>
          <a:xfrm>
            <a:off x="749775" y="2031521"/>
            <a:ext cx="10595429" cy="481813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xmlns="" id="{7AE51311-B3B8-4C61-9F0D-63B6E214546D}"/>
              </a:ext>
            </a:extLst>
          </p:cNvPr>
          <p:cNvSpPr/>
          <p:nvPr/>
        </p:nvSpPr>
        <p:spPr>
          <a:xfrm>
            <a:off x="749777" y="2597578"/>
            <a:ext cx="10595429" cy="481813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xmlns="" id="{C8C2A056-0F1D-4934-B7DF-FBDEF9D06003}"/>
              </a:ext>
            </a:extLst>
          </p:cNvPr>
          <p:cNvSpPr/>
          <p:nvPr/>
        </p:nvSpPr>
        <p:spPr>
          <a:xfrm>
            <a:off x="749779" y="3149116"/>
            <a:ext cx="10595429" cy="481813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xmlns="" id="{DCD80E3E-C962-402C-AE7E-F1C1E7B86ADA}"/>
              </a:ext>
            </a:extLst>
          </p:cNvPr>
          <p:cNvSpPr/>
          <p:nvPr/>
        </p:nvSpPr>
        <p:spPr>
          <a:xfrm>
            <a:off x="742525" y="3707919"/>
            <a:ext cx="10595429" cy="582204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xmlns="" id="{53B7D30D-37A6-4B74-B758-2FB15B7D7966}"/>
              </a:ext>
            </a:extLst>
          </p:cNvPr>
          <p:cNvSpPr/>
          <p:nvPr/>
        </p:nvSpPr>
        <p:spPr>
          <a:xfrm>
            <a:off x="735269" y="4382830"/>
            <a:ext cx="10595429" cy="582204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xmlns="" id="{61065724-E0AE-4DB2-8303-5C5399B9D26F}"/>
              </a:ext>
            </a:extLst>
          </p:cNvPr>
          <p:cNvSpPr/>
          <p:nvPr/>
        </p:nvSpPr>
        <p:spPr>
          <a:xfrm>
            <a:off x="757043" y="5028716"/>
            <a:ext cx="10595429" cy="582204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xmlns="" id="{F1B9D4DA-C9F0-4F9B-B4C1-3CD2C77C941B}"/>
              </a:ext>
            </a:extLst>
          </p:cNvPr>
          <p:cNvSpPr/>
          <p:nvPr/>
        </p:nvSpPr>
        <p:spPr>
          <a:xfrm>
            <a:off x="735275" y="5703627"/>
            <a:ext cx="10595429" cy="582204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xmlns="" id="{2AAFD39D-082C-4987-A605-306C520DF0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10" t="59171" r="53846" b="36520"/>
          <a:stretch/>
        </p:blipFill>
        <p:spPr>
          <a:xfrm>
            <a:off x="6739446" y="1484972"/>
            <a:ext cx="850878" cy="425438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xmlns="" id="{FD0F933B-6519-4948-9235-0988BE703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10" t="59171" r="53846" b="36520"/>
          <a:stretch/>
        </p:blipFill>
        <p:spPr>
          <a:xfrm>
            <a:off x="6746706" y="2058282"/>
            <a:ext cx="850878" cy="425438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xmlns="" id="{C2D2D55D-1C5A-4988-B5C2-0D27A9E040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10" t="59171" r="53846" b="36520"/>
          <a:stretch/>
        </p:blipFill>
        <p:spPr>
          <a:xfrm>
            <a:off x="6761220" y="2638862"/>
            <a:ext cx="850878" cy="425438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xmlns="" id="{DAC5378D-C3FC-422F-B9C7-7472996C4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10" t="59171" r="53846" b="36520"/>
          <a:stretch/>
        </p:blipFill>
        <p:spPr>
          <a:xfrm>
            <a:off x="6819276" y="4453140"/>
            <a:ext cx="850878" cy="425438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xmlns="" id="{579A4E8F-DF14-4019-9CD4-B9AD6B835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10" t="59171" r="53846" b="36520"/>
          <a:stretch/>
        </p:blipFill>
        <p:spPr>
          <a:xfrm>
            <a:off x="6804762" y="5106284"/>
            <a:ext cx="850878" cy="42543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xmlns="" id="{06173B06-AC84-492F-88FC-4058F35A5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10" t="59171" r="53846" b="36520"/>
          <a:stretch/>
        </p:blipFill>
        <p:spPr>
          <a:xfrm>
            <a:off x="6761220" y="5730388"/>
            <a:ext cx="850878" cy="425438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23EE1A89-FF3C-4D85-9736-6FCAFDBC2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730" y="3171084"/>
            <a:ext cx="720992" cy="430065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xmlns="" id="{50FCD848-C1CB-4D2D-99D0-FF2AED4CC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9113" y="3758771"/>
            <a:ext cx="720992" cy="4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503A25CD-513C-48C9-9263-D1A91E6B52FB}"/>
              </a:ext>
            </a:extLst>
          </p:cNvPr>
          <p:cNvSpPr/>
          <p:nvPr/>
        </p:nvSpPr>
        <p:spPr>
          <a:xfrm>
            <a:off x="0" y="0"/>
            <a:ext cx="12192000" cy="579048"/>
          </a:xfrm>
          <a:prstGeom prst="rect">
            <a:avLst/>
          </a:prstGeom>
          <a:solidFill>
            <a:srgbClr val="6E8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F7D1B9C-4CA2-4C0B-9F64-7956622E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25" t="33769" r="48000" b="51779"/>
          <a:stretch/>
        </p:blipFill>
        <p:spPr>
          <a:xfrm>
            <a:off x="10347960" y="0"/>
            <a:ext cx="1844040" cy="579048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xmlns="" id="{59DAF23E-CE6B-40CB-8A15-53BFD03E7117}"/>
              </a:ext>
            </a:extLst>
          </p:cNvPr>
          <p:cNvSpPr txBox="1">
            <a:spLocks/>
          </p:cNvSpPr>
          <p:nvPr/>
        </p:nvSpPr>
        <p:spPr>
          <a:xfrm>
            <a:off x="1036320" y="2733365"/>
            <a:ext cx="9138194" cy="256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 smtClean="0">
                <a:solidFill>
                  <a:schemeClr val="tx2">
                    <a:lumMod val="75000"/>
                  </a:schemeClr>
                </a:solidFill>
              </a:rPr>
              <a:t>Credores</a:t>
            </a:r>
            <a:r>
              <a:rPr lang="pt-BR" sz="36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pt-BR" sz="3600" dirty="0" smtClean="0">
                <a:solidFill>
                  <a:schemeClr val="tx2">
                    <a:lumMod val="75000"/>
                  </a:schemeClr>
                </a:solidFill>
              </a:rPr>
              <a:t>Percentual em cima do valor e per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</a:rPr>
              <a:t>íodo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da 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</a:rPr>
              <a:t>dívida</a:t>
            </a:r>
            <a:endParaRPr lang="pt-BR" sz="3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43069F54-72DE-47AB-9E36-7B3CEFDA0097}"/>
              </a:ext>
            </a:extLst>
          </p:cNvPr>
          <p:cNvSpPr txBox="1">
            <a:spLocks/>
          </p:cNvSpPr>
          <p:nvPr/>
        </p:nvSpPr>
        <p:spPr>
          <a:xfrm>
            <a:off x="1036320" y="993425"/>
            <a:ext cx="50596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tx2">
                    <a:lumMod val="75000"/>
                  </a:schemeClr>
                </a:solidFill>
              </a:rPr>
              <a:t>Monetização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449053" y="-4652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0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61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98611" y="5096435"/>
            <a:ext cx="347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Karen </a:t>
            </a:r>
            <a:r>
              <a:rPr lang="pt-BR" sz="2400" dirty="0" err="1" smtClean="0">
                <a:solidFill>
                  <a:schemeClr val="bg1"/>
                </a:solidFill>
              </a:rPr>
              <a:t>Fujimoto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828364" y="5096435"/>
            <a:ext cx="347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</a:rPr>
              <a:t>Ricki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Sahara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652247" y="5096435"/>
            <a:ext cx="347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Thiago </a:t>
            </a:r>
            <a:r>
              <a:rPr lang="pt-BR" sz="2400" dirty="0" err="1" smtClean="0">
                <a:solidFill>
                  <a:schemeClr val="bg1"/>
                </a:solidFill>
              </a:rPr>
              <a:t>Selpuveda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561885" y="5096435"/>
            <a:ext cx="347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Willian Ferreira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</TotalTime>
  <Words>104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Usuário do Microsoft Office</cp:lastModifiedBy>
  <cp:revision>132</cp:revision>
  <dcterms:created xsi:type="dcterms:W3CDTF">2017-10-21T18:53:31Z</dcterms:created>
  <dcterms:modified xsi:type="dcterms:W3CDTF">2017-10-22T16:10:19Z</dcterms:modified>
</cp:coreProperties>
</file>