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4.png"/><Relationship Id="rId11" Type="http://schemas.openxmlformats.org/officeDocument/2006/relationships/image" Target="../media/image21.png"/><Relationship Id="rId22" Type="http://schemas.openxmlformats.org/officeDocument/2006/relationships/image" Target="../media/image19.png"/><Relationship Id="rId10" Type="http://schemas.openxmlformats.org/officeDocument/2006/relationships/image" Target="../media/image1.png"/><Relationship Id="rId21" Type="http://schemas.openxmlformats.org/officeDocument/2006/relationships/image" Target="../media/image13.png"/><Relationship Id="rId13" Type="http://schemas.openxmlformats.org/officeDocument/2006/relationships/image" Target="../media/image6.png"/><Relationship Id="rId12" Type="http://schemas.openxmlformats.org/officeDocument/2006/relationships/image" Target="../media/image17.png"/><Relationship Id="rId23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Relationship Id="rId15" Type="http://schemas.openxmlformats.org/officeDocument/2006/relationships/image" Target="../media/image8.png"/><Relationship Id="rId14" Type="http://schemas.openxmlformats.org/officeDocument/2006/relationships/image" Target="../media/image7.png"/><Relationship Id="rId17" Type="http://schemas.openxmlformats.org/officeDocument/2006/relationships/image" Target="../media/image5.png"/><Relationship Id="rId16" Type="http://schemas.openxmlformats.org/officeDocument/2006/relationships/image" Target="../media/image15.png"/><Relationship Id="rId5" Type="http://schemas.openxmlformats.org/officeDocument/2006/relationships/image" Target="../media/image3.png"/><Relationship Id="rId19" Type="http://schemas.openxmlformats.org/officeDocument/2006/relationships/image" Target="../media/image16.png"/><Relationship Id="rId6" Type="http://schemas.openxmlformats.org/officeDocument/2006/relationships/image" Target="../media/image9.png"/><Relationship Id="rId18" Type="http://schemas.openxmlformats.org/officeDocument/2006/relationships/image" Target="../media/image4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72000" cy="5143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6100" y="-11225"/>
            <a:ext cx="122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Fontes de Dados</a:t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50" y="571075"/>
            <a:ext cx="435800" cy="4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851" y="1558791"/>
            <a:ext cx="435800" cy="43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575" y="2546526"/>
            <a:ext cx="362350" cy="3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850" y="3460792"/>
            <a:ext cx="435800" cy="4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-126300" y="976533"/>
            <a:ext cx="122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Bases Relacionais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-126300" y="1964268"/>
            <a:ext cx="122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Arquivos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-126300" y="2878534"/>
            <a:ext cx="122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Imagens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-126300" y="3866250"/>
            <a:ext cx="1226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APIs &amp; Apps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973500" y="0"/>
            <a:ext cx="6504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0050" y="872189"/>
            <a:ext cx="362350" cy="3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991800" y="573425"/>
            <a:ext cx="70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streaming</a:t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batch</a:t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0050" y="1828767"/>
            <a:ext cx="362350" cy="3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/>
        </p:nvSpPr>
        <p:spPr>
          <a:xfrm>
            <a:off x="991800" y="1407000"/>
            <a:ext cx="70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parquet</a:t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json</a:t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csv</a:t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0050" y="2662344"/>
            <a:ext cx="362350" cy="3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991800" y="2363581"/>
            <a:ext cx="70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sqlserver</a:t>
            </a:r>
            <a:endParaRPr b="1"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oracle</a:t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0050" y="3372622"/>
            <a:ext cx="362350" cy="3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991800" y="3197158"/>
            <a:ext cx="70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kafka</a:t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0050" y="4082900"/>
            <a:ext cx="362350" cy="3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991800" y="3907436"/>
            <a:ext cx="70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sftp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625400" y="0"/>
            <a:ext cx="7533600" cy="5143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1623900" y="0"/>
            <a:ext cx="177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Arquitetura Data Lake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1685550" y="301150"/>
            <a:ext cx="1278300" cy="390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01125" y="1407000"/>
            <a:ext cx="1021032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1665075" y="307800"/>
            <a:ext cx="127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Ingestão de Dados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3004200" y="296575"/>
            <a:ext cx="2262300" cy="11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3004200" y="307800"/>
            <a:ext cx="2204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processamento de Dados</a:t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31013" y="785763"/>
            <a:ext cx="886200" cy="23040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/>
          <p:nvPr/>
        </p:nvSpPr>
        <p:spPr>
          <a:xfrm>
            <a:off x="3004175" y="1494125"/>
            <a:ext cx="3380400" cy="27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2954100" y="1494125"/>
            <a:ext cx="146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Armazenamento de Dados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109425" y="1868175"/>
            <a:ext cx="1020900" cy="21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3108050" y="1868175"/>
            <a:ext cx="1020900" cy="307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Raw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4187963" y="1868175"/>
            <a:ext cx="1020900" cy="21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180700" y="1868175"/>
            <a:ext cx="1020900" cy="307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Harmonized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266500" y="1868175"/>
            <a:ext cx="1020900" cy="215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5266500" y="1868175"/>
            <a:ext cx="1020900" cy="3078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Curated</a:t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53198" y="2477950"/>
            <a:ext cx="796114" cy="3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31000" y="2337875"/>
            <a:ext cx="554099" cy="55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073838" y="2242226"/>
            <a:ext cx="1168113" cy="62898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7691200" y="301150"/>
            <a:ext cx="1379700" cy="390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7653725" y="363000"/>
            <a:ext cx="127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Visualização</a:t>
            </a:r>
            <a:r>
              <a:rPr b="1" lang="pt-BR" sz="800">
                <a:solidFill>
                  <a:schemeClr val="dk2"/>
                </a:solidFill>
              </a:rPr>
              <a:t> de Dados</a:t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96" name="Google Shape;96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33862" y="3273029"/>
            <a:ext cx="886176" cy="31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312100" y="3165113"/>
            <a:ext cx="796100" cy="53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870001" y="854859"/>
            <a:ext cx="1020902" cy="31952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/>
          <p:nvPr/>
        </p:nvSpPr>
        <p:spPr>
          <a:xfrm>
            <a:off x="1685550" y="4290375"/>
            <a:ext cx="4429800" cy="7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1685550" y="4298247"/>
            <a:ext cx="201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Operacionalização </a:t>
            </a:r>
            <a:r>
              <a:rPr b="1" lang="pt-BR" sz="800">
                <a:solidFill>
                  <a:schemeClr val="dk2"/>
                </a:solidFill>
              </a:rPr>
              <a:t>de Dados</a:t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35902" y="4343400"/>
            <a:ext cx="1034948" cy="62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513975" y="4425924"/>
            <a:ext cx="1532524" cy="4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>
            <a:off x="6433175" y="1494125"/>
            <a:ext cx="1226100" cy="27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6424900" y="1494125"/>
            <a:ext cx="1278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Consolidação de Dados</a:t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573571" y="2177321"/>
            <a:ext cx="934574" cy="10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3"/>
          <p:cNvSpPr/>
          <p:nvPr/>
        </p:nvSpPr>
        <p:spPr>
          <a:xfrm>
            <a:off x="5333850" y="296575"/>
            <a:ext cx="2325600" cy="111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5370175" y="307800"/>
            <a:ext cx="127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Acesso ao Dados</a:t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675837" y="743100"/>
            <a:ext cx="1379527" cy="4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924800" y="1447800"/>
            <a:ext cx="972000" cy="934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7363725" y="12025"/>
            <a:ext cx="146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38761D"/>
                </a:solidFill>
              </a:rPr>
              <a:t>Quantum Finance Fintech</a:t>
            </a:r>
            <a:endParaRPr b="1" sz="800">
              <a:solidFill>
                <a:srgbClr val="38761D"/>
              </a:solidFill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839300" y="64975"/>
            <a:ext cx="225250" cy="22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/>
          <p:nvPr/>
        </p:nvSpPr>
        <p:spPr>
          <a:xfrm>
            <a:off x="6177000" y="4290375"/>
            <a:ext cx="2893200" cy="7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6183799" y="4290771"/>
            <a:ext cx="226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dk2"/>
                </a:solidFill>
              </a:rPr>
              <a:t>Monitoramento e Observalidade</a:t>
            </a:r>
            <a:endParaRPr b="1" sz="800">
              <a:solidFill>
                <a:schemeClr val="dk2"/>
              </a:solidFill>
            </a:endParaRPr>
          </a:p>
        </p:txBody>
      </p:sp>
      <p:pic>
        <p:nvPicPr>
          <p:cNvPr id="114" name="Google Shape;114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105446" y="4628475"/>
            <a:ext cx="1034951" cy="320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4343400" y="621701"/>
            <a:ext cx="751126" cy="395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