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6" r:id="rId4"/>
    <p:sldId id="257" r:id="rId5"/>
    <p:sldId id="267" r:id="rId6"/>
    <p:sldId id="268" r:id="rId7"/>
    <p:sldId id="259" r:id="rId8"/>
    <p:sldId id="260" r:id="rId9"/>
    <p:sldId id="271" r:id="rId10"/>
    <p:sldId id="269" r:id="rId11"/>
    <p:sldId id="270" r:id="rId12"/>
    <p:sldId id="263" r:id="rId13"/>
    <p:sldId id="265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1" d="100"/>
          <a:sy n="91" d="100"/>
        </p:scale>
        <p:origin x="-2152" y="-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5/22/15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18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5/22/15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28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5/22/15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36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5/22/15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89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5/22/15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93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5/22/15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44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5/22/15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91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5/22/15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65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5/22/15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34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5/22/15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92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5/22/15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42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A642D-E0E6-0B42-9656-29039D518434}" type="datetimeFigureOut">
              <a:rPr lang="en-US" smtClean="0"/>
              <a:t>5/22/15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33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1030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4900" dirty="0" smtClean="0"/>
              <a:t>Mini project</a:t>
            </a:r>
            <a:br>
              <a:rPr lang="en-US" sz="4900" dirty="0" smtClean="0"/>
            </a:br>
            <a:r>
              <a:rPr lang="en-US" sz="3100" dirty="0"/>
              <a:t>Fundamentals in Statistical Pattern Recognition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8286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pt-BR" sz="2200" dirty="0"/>
              <a:t>Group 1:</a:t>
            </a:r>
            <a:r>
              <a:rPr lang="en-US" sz="2200" dirty="0"/>
              <a:t> Batzianoulis Iason, </a:t>
            </a:r>
            <a:r>
              <a:rPr lang="en-US" sz="2200" dirty="0" smtClean="0"/>
              <a:t>Mirrazavi </a:t>
            </a:r>
            <a:r>
              <a:rPr lang="en-US" sz="2200" dirty="0"/>
              <a:t>Salehian Seyed Sina </a:t>
            </a:r>
            <a:endParaRPr lang="en-US" sz="2200" dirty="0" smtClean="0"/>
          </a:p>
          <a:p>
            <a:endParaRPr lang="en-US" sz="2400" dirty="0" smtClean="0"/>
          </a:p>
          <a:p>
            <a:r>
              <a:rPr lang="en-US" sz="2200" dirty="0" smtClean="0"/>
              <a:t>Reviewed by </a:t>
            </a:r>
            <a:r>
              <a:rPr lang="pt-BR" sz="2200" dirty="0"/>
              <a:t>Group 7:</a:t>
            </a:r>
            <a:r>
              <a:rPr lang="en-US" sz="2200" dirty="0" smtClean="0"/>
              <a:t> </a:t>
            </a:r>
            <a:r>
              <a:rPr lang="hr-HR" sz="2200" dirty="0" smtClean="0"/>
              <a:t>Braun </a:t>
            </a:r>
            <a:r>
              <a:rPr lang="hr-HR" sz="2200" dirty="0"/>
              <a:t>Fabian, Marija </a:t>
            </a:r>
            <a:r>
              <a:rPr lang="hr-HR" sz="2200" dirty="0" smtClean="0"/>
              <a:t>Nikolić, Tiago de </a:t>
            </a:r>
            <a:r>
              <a:rPr lang="hr-HR" sz="2200" dirty="0"/>
              <a:t>Freitas </a:t>
            </a:r>
            <a:r>
              <a:rPr lang="hr-HR" sz="2200" dirty="0" smtClean="0"/>
              <a:t>Pereira</a:t>
            </a:r>
            <a:endParaRPr lang="hr-HR" sz="2200" dirty="0"/>
          </a:p>
          <a:p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3280094" y="5612343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Lausanne, 22.05.2015.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25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GMM &amp; PCA </a:t>
            </a:r>
            <a:r>
              <a:rPr lang="pt-BR" dirty="0"/>
              <a:t>- Remarks</a:t>
            </a:r>
          </a:p>
        </p:txBody>
      </p:sp>
      <p:pic>
        <p:nvPicPr>
          <p:cNvPr id="4" name="Picture 3" descr="150_gaussia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056" y="1607515"/>
            <a:ext cx="6998073" cy="524855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1275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pt-BR" sz="2400" dirty="0" err="1" smtClean="0"/>
              <a:t>How</a:t>
            </a:r>
            <a:r>
              <a:rPr lang="pt-BR" sz="2400" dirty="0" smtClean="0"/>
              <a:t> </a:t>
            </a:r>
            <a:r>
              <a:rPr lang="pt-BR" sz="2400" dirty="0" err="1" smtClean="0"/>
              <a:t>the</a:t>
            </a:r>
            <a:r>
              <a:rPr lang="pt-BR" sz="2400" dirty="0" smtClean="0"/>
              <a:t> </a:t>
            </a:r>
            <a:r>
              <a:rPr lang="pt-BR" sz="2400" dirty="0" err="1" smtClean="0"/>
              <a:t>means</a:t>
            </a:r>
            <a:r>
              <a:rPr lang="pt-BR" sz="2400" dirty="0" smtClean="0"/>
              <a:t> move </a:t>
            </a:r>
            <a:r>
              <a:rPr lang="pt-BR" sz="2400" dirty="0" err="1" smtClean="0"/>
              <a:t>along</a:t>
            </a:r>
            <a:r>
              <a:rPr lang="pt-BR" sz="2400" dirty="0" smtClean="0"/>
              <a:t> </a:t>
            </a:r>
            <a:r>
              <a:rPr lang="pt-BR" sz="2400" dirty="0" err="1" smtClean="0"/>
              <a:t>the</a:t>
            </a:r>
            <a:r>
              <a:rPr lang="pt-BR" sz="2400" dirty="0" smtClean="0"/>
              <a:t> </a:t>
            </a:r>
            <a:r>
              <a:rPr lang="pt-BR" sz="2400" dirty="0" err="1" smtClean="0"/>
              <a:t>space</a:t>
            </a:r>
            <a:r>
              <a:rPr lang="pt-BR" sz="2400" dirty="0" smtClean="0"/>
              <a:t>? </a:t>
            </a:r>
            <a:r>
              <a:rPr lang="pt-BR" sz="2400" dirty="0" err="1" smtClean="0"/>
              <a:t>Example</a:t>
            </a:r>
            <a:r>
              <a:rPr lang="pt-BR" sz="2400" dirty="0" smtClean="0"/>
              <a:t> </a:t>
            </a:r>
            <a:r>
              <a:rPr lang="pt-BR" sz="2400" dirty="0" err="1" smtClean="0"/>
              <a:t>with</a:t>
            </a:r>
            <a:r>
              <a:rPr lang="pt-BR" sz="2400" dirty="0" smtClean="0"/>
              <a:t> 150 </a:t>
            </a:r>
            <a:r>
              <a:rPr lang="pt-BR" sz="2400" dirty="0" err="1" smtClean="0"/>
              <a:t>gaussians</a:t>
            </a:r>
            <a:r>
              <a:rPr lang="pt-BR" sz="240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47136" y="2212667"/>
            <a:ext cx="333937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000" dirty="0" err="1" smtClean="0"/>
              <a:t>Possible</a:t>
            </a:r>
            <a:r>
              <a:rPr lang="pt-BR" sz="2000" dirty="0" smtClean="0"/>
              <a:t> </a:t>
            </a:r>
            <a:r>
              <a:rPr lang="pt-BR" sz="2000" dirty="0" err="1" smtClean="0"/>
              <a:t>overfitting</a:t>
            </a:r>
            <a:r>
              <a:rPr lang="pt-BR" sz="2000" dirty="0" smtClean="0"/>
              <a:t> </a:t>
            </a:r>
            <a:r>
              <a:rPr lang="pt-BR" sz="2000" dirty="0" err="1" smtClean="0"/>
              <a:t>on</a:t>
            </a:r>
            <a:r>
              <a:rPr lang="pt-BR" sz="2000" dirty="0" smtClean="0"/>
              <a:t> </a:t>
            </a:r>
            <a:r>
              <a:rPr lang="pt-BR" sz="2000" dirty="0" err="1" smtClean="0"/>
              <a:t>the</a:t>
            </a:r>
            <a:r>
              <a:rPr lang="pt-BR" sz="2000" dirty="0" smtClean="0"/>
              <a:t> </a:t>
            </a:r>
            <a:br>
              <a:rPr lang="pt-BR" sz="2000" dirty="0" smtClean="0"/>
            </a:br>
            <a:r>
              <a:rPr lang="pt-BR" sz="2000" dirty="0" err="1" smtClean="0"/>
              <a:t>number</a:t>
            </a:r>
            <a:r>
              <a:rPr lang="pt-BR" sz="2000" dirty="0" smtClean="0"/>
              <a:t> 5</a:t>
            </a:r>
            <a:br>
              <a:rPr lang="pt-BR" sz="2000" dirty="0" smtClean="0"/>
            </a:br>
            <a:endParaRPr lang="pt-BR" sz="2000" dirty="0" smtClean="0"/>
          </a:p>
          <a:p>
            <a:pPr marL="285750" indent="-285750">
              <a:buFont typeface="Arial"/>
              <a:buChar char="•"/>
            </a:pPr>
            <a:r>
              <a:rPr lang="pt-BR" sz="2000" dirty="0" err="1" smtClean="0"/>
              <a:t>Possible</a:t>
            </a:r>
            <a:r>
              <a:rPr lang="pt-BR" sz="2000" dirty="0" smtClean="0"/>
              <a:t> </a:t>
            </a:r>
            <a:r>
              <a:rPr lang="pt-BR" sz="2000" dirty="0" err="1" smtClean="0"/>
              <a:t>underfitting</a:t>
            </a:r>
            <a:r>
              <a:rPr lang="pt-BR" sz="2000" dirty="0" smtClean="0"/>
              <a:t> </a:t>
            </a:r>
            <a:r>
              <a:rPr lang="pt-BR" sz="2000" dirty="0" err="1" smtClean="0"/>
              <a:t>on</a:t>
            </a:r>
            <a:r>
              <a:rPr lang="pt-BR" sz="2000" dirty="0" smtClean="0"/>
              <a:t> </a:t>
            </a:r>
            <a:r>
              <a:rPr lang="pt-BR" sz="2000" dirty="0" err="1" smtClean="0"/>
              <a:t>the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err="1" smtClean="0"/>
              <a:t>numbers</a:t>
            </a:r>
            <a:r>
              <a:rPr lang="pt-BR" sz="2000" dirty="0" smtClean="0"/>
              <a:t> 9,0 </a:t>
            </a:r>
            <a:r>
              <a:rPr lang="pt-BR" sz="2000" dirty="0" err="1" smtClean="0"/>
              <a:t>and</a:t>
            </a:r>
            <a:r>
              <a:rPr lang="pt-BR" sz="2000" dirty="0" smtClean="0"/>
              <a:t> 1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5819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GMM &amp; PCA </a:t>
            </a:r>
            <a:r>
              <a:rPr lang="pt-BR" dirty="0"/>
              <a:t>- Remarks</a:t>
            </a:r>
          </a:p>
        </p:txBody>
      </p:sp>
      <p:pic>
        <p:nvPicPr>
          <p:cNvPr id="5" name="Picture 4" descr="24_gaussi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049" y="1898197"/>
            <a:ext cx="6650182" cy="498763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1275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pt-BR" sz="2400" dirty="0" err="1" smtClean="0"/>
              <a:t>How</a:t>
            </a:r>
            <a:r>
              <a:rPr lang="pt-BR" sz="2400" dirty="0" smtClean="0"/>
              <a:t> </a:t>
            </a:r>
            <a:r>
              <a:rPr lang="pt-BR" sz="2400" dirty="0" err="1" smtClean="0"/>
              <a:t>the</a:t>
            </a:r>
            <a:r>
              <a:rPr lang="pt-BR" sz="2400" dirty="0" smtClean="0"/>
              <a:t> </a:t>
            </a:r>
            <a:r>
              <a:rPr lang="pt-BR" sz="2400" dirty="0" err="1" smtClean="0"/>
              <a:t>means</a:t>
            </a:r>
            <a:r>
              <a:rPr lang="pt-BR" sz="2400" dirty="0" smtClean="0"/>
              <a:t> move </a:t>
            </a:r>
            <a:r>
              <a:rPr lang="pt-BR" sz="2400" dirty="0" err="1" smtClean="0"/>
              <a:t>along</a:t>
            </a:r>
            <a:r>
              <a:rPr lang="pt-BR" sz="2400" dirty="0" smtClean="0"/>
              <a:t> </a:t>
            </a:r>
            <a:r>
              <a:rPr lang="pt-BR" sz="2400" dirty="0" err="1" smtClean="0"/>
              <a:t>the</a:t>
            </a:r>
            <a:r>
              <a:rPr lang="pt-BR" sz="2400" dirty="0" smtClean="0"/>
              <a:t> </a:t>
            </a:r>
            <a:r>
              <a:rPr lang="pt-BR" sz="2400" dirty="0" err="1" smtClean="0"/>
              <a:t>space</a:t>
            </a:r>
            <a:r>
              <a:rPr lang="pt-BR" sz="2400" dirty="0" smtClean="0"/>
              <a:t>? </a:t>
            </a:r>
            <a:r>
              <a:rPr lang="pt-BR" sz="2400" dirty="0" err="1" smtClean="0"/>
              <a:t>Example</a:t>
            </a:r>
            <a:r>
              <a:rPr lang="pt-BR" sz="2400" dirty="0" smtClean="0"/>
              <a:t> </a:t>
            </a:r>
            <a:r>
              <a:rPr lang="pt-BR" sz="2400" dirty="0" err="1" smtClean="0"/>
              <a:t>with</a:t>
            </a:r>
            <a:r>
              <a:rPr lang="pt-BR" sz="2400" dirty="0" smtClean="0"/>
              <a:t> 24 </a:t>
            </a:r>
            <a:r>
              <a:rPr lang="pt-BR" sz="2400" dirty="0" err="1" smtClean="0"/>
              <a:t>gaussians</a:t>
            </a:r>
            <a:r>
              <a:rPr lang="pt-BR" sz="240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93631" y="2241353"/>
            <a:ext cx="3647716" cy="4616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Courier"/>
                <a:cs typeface="Courier"/>
              </a:rPr>
              <a:t>[[  7.71279485e+03   1.00000123e-02]</a:t>
            </a:r>
          </a:p>
          <a:p>
            <a:r>
              <a:rPr lang="de-DE" sz="1200" dirty="0">
                <a:latin typeface="Courier"/>
                <a:cs typeface="Courier"/>
              </a:rPr>
              <a:t> [  1.99321693e+03   1.00000000e-02]</a:t>
            </a:r>
          </a:p>
          <a:p>
            <a:r>
              <a:rPr lang="de-DE" sz="1200" dirty="0">
                <a:latin typeface="Courier"/>
                <a:cs typeface="Courier"/>
              </a:rPr>
              <a:t> [  7.21106645e+03   1.00000000e-02]</a:t>
            </a:r>
          </a:p>
          <a:p>
            <a:r>
              <a:rPr lang="de-DE" sz="1200" dirty="0">
                <a:latin typeface="Courier"/>
                <a:cs typeface="Courier"/>
              </a:rPr>
              <a:t> [  1.92641293e+02   1.00000000e-02]</a:t>
            </a:r>
          </a:p>
          <a:p>
            <a:r>
              <a:rPr lang="de-DE" sz="1200" dirty="0">
                <a:latin typeface="Courier"/>
                <a:cs typeface="Courier"/>
              </a:rPr>
              <a:t> [  3.29071183e+04   1.00000000e-02]</a:t>
            </a:r>
          </a:p>
          <a:p>
            <a:r>
              <a:rPr lang="de-DE" sz="1200" dirty="0">
                <a:latin typeface="Courier"/>
                <a:cs typeface="Courier"/>
              </a:rPr>
              <a:t> [  1.59875255e+04   1.00000000e-02]</a:t>
            </a:r>
          </a:p>
          <a:p>
            <a:r>
              <a:rPr lang="de-DE" sz="1200" dirty="0">
                <a:latin typeface="Courier"/>
                <a:cs typeface="Courier"/>
              </a:rPr>
              <a:t> [  6.09943336e+03   1.00000000e-02]</a:t>
            </a:r>
          </a:p>
          <a:p>
            <a:r>
              <a:rPr lang="de-DE" sz="1200" dirty="0">
                <a:latin typeface="Courier"/>
                <a:cs typeface="Courier"/>
              </a:rPr>
              <a:t> [  3.12765518e+04   2.56880915e-01]</a:t>
            </a:r>
          </a:p>
          <a:p>
            <a:r>
              <a:rPr lang="de-DE" sz="1200" dirty="0">
                <a:latin typeface="Courier"/>
                <a:cs typeface="Courier"/>
              </a:rPr>
              <a:t> [  2.70854969e+03   1.00000000e-02]</a:t>
            </a:r>
          </a:p>
          <a:p>
            <a:r>
              <a:rPr lang="de-DE" sz="1200" dirty="0">
                <a:latin typeface="Courier"/>
                <a:cs typeface="Courier"/>
              </a:rPr>
              <a:t> [  3.61342145e+04   2.59261314e-01]</a:t>
            </a:r>
          </a:p>
          <a:p>
            <a:r>
              <a:rPr lang="de-DE" sz="1200" dirty="0">
                <a:latin typeface="Courier"/>
                <a:cs typeface="Courier"/>
              </a:rPr>
              <a:t> [  7.52141798e+04   1.00000000e-02]</a:t>
            </a:r>
          </a:p>
          <a:p>
            <a:r>
              <a:rPr lang="de-DE" sz="1200" dirty="0">
                <a:latin typeface="Courier"/>
                <a:cs typeface="Courier"/>
              </a:rPr>
              <a:t> [  1.38324272e+04   1.00000000e-02]</a:t>
            </a:r>
          </a:p>
          <a:p>
            <a:r>
              <a:rPr lang="de-DE" sz="1200" dirty="0">
                <a:latin typeface="Courier"/>
                <a:cs typeface="Courier"/>
              </a:rPr>
              <a:t> [  4.97549309e+04   1.00000000e-02]</a:t>
            </a:r>
          </a:p>
          <a:p>
            <a:r>
              <a:rPr lang="de-DE" sz="1200" dirty="0">
                <a:latin typeface="Courier"/>
                <a:cs typeface="Courier"/>
              </a:rPr>
              <a:t> [  8.02827841e+03   1.00000000e-02]</a:t>
            </a:r>
          </a:p>
          <a:p>
            <a:r>
              <a:rPr lang="de-DE" sz="1200" dirty="0">
                <a:latin typeface="Courier"/>
                <a:cs typeface="Courier"/>
              </a:rPr>
              <a:t> [  3.25641184e+04   1.00000000e-02]</a:t>
            </a:r>
          </a:p>
          <a:p>
            <a:r>
              <a:rPr lang="de-DE" sz="1200" dirty="0">
                <a:latin typeface="Courier"/>
                <a:cs typeface="Courier"/>
              </a:rPr>
              <a:t> [  1.48142400e+03   2.91374230e+00]</a:t>
            </a:r>
          </a:p>
          <a:p>
            <a:r>
              <a:rPr lang="de-DE" sz="1200" dirty="0">
                <a:latin typeface="Courier"/>
                <a:cs typeface="Courier"/>
              </a:rPr>
              <a:t> [  6.41723388e+04   1.00000000e-02]</a:t>
            </a:r>
          </a:p>
          <a:p>
            <a:r>
              <a:rPr lang="de-DE" sz="1200" dirty="0">
                <a:latin typeface="Courier"/>
                <a:cs typeface="Courier"/>
              </a:rPr>
              <a:t> [  6.02484636e+03   1.00000001e-02]</a:t>
            </a:r>
          </a:p>
          <a:p>
            <a:r>
              <a:rPr lang="de-DE" sz="1200" dirty="0">
                <a:latin typeface="Courier"/>
                <a:cs typeface="Courier"/>
              </a:rPr>
              <a:t> [  1.16635171e+04   1.00000036e-02]</a:t>
            </a:r>
          </a:p>
          <a:p>
            <a:r>
              <a:rPr lang="de-DE" sz="1200" dirty="0">
                <a:latin typeface="Courier"/>
                <a:cs typeface="Courier"/>
              </a:rPr>
              <a:t> [  5.53486069e+04   1.00000000e-02]</a:t>
            </a:r>
          </a:p>
          <a:p>
            <a:r>
              <a:rPr lang="de-DE" sz="1200" dirty="0">
                <a:latin typeface="Courier"/>
                <a:cs typeface="Courier"/>
              </a:rPr>
              <a:t> [  5.66339402e+03   1.00000000e-02]</a:t>
            </a:r>
          </a:p>
          <a:p>
            <a:r>
              <a:rPr lang="de-DE" sz="1200" dirty="0">
                <a:latin typeface="Courier"/>
                <a:cs typeface="Courier"/>
              </a:rPr>
              <a:t> [  4.30077826e+04   1.00000000e-02]</a:t>
            </a:r>
          </a:p>
          <a:p>
            <a:r>
              <a:rPr lang="de-DE" sz="1200" dirty="0">
                <a:latin typeface="Courier"/>
                <a:cs typeface="Courier"/>
              </a:rPr>
              <a:t> [  4.06755640e+03   1.62449588e+00]</a:t>
            </a:r>
          </a:p>
          <a:p>
            <a:r>
              <a:rPr lang="de-DE" sz="1200" dirty="0">
                <a:latin typeface="Courier"/>
                <a:cs typeface="Courier"/>
              </a:rPr>
              <a:t> [  6.01247404e+04   1.00000000e-02]]</a:t>
            </a:r>
            <a:endParaRPr lang="pt-BR" sz="12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47201" y="1913892"/>
            <a:ext cx="206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Diagonal </a:t>
            </a:r>
            <a:r>
              <a:rPr lang="pt-BR" dirty="0" err="1" smtClean="0"/>
              <a:t>covariance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2517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kNN</a:t>
            </a:r>
            <a:r>
              <a:rPr lang="en-US" dirty="0" smtClean="0"/>
              <a:t> &amp; PCA vs. GMM &amp;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sz="2400" dirty="0" smtClean="0"/>
              <a:t>Aggregated level: CER</a:t>
            </a:r>
          </a:p>
          <a:p>
            <a:pPr lvl="1"/>
            <a:r>
              <a:rPr lang="pt-BR" sz="2000" dirty="0" smtClean="0"/>
              <a:t>CER</a:t>
            </a:r>
            <a:r>
              <a:rPr lang="pt-BR" sz="2000" baseline="-25000" dirty="0" smtClean="0"/>
              <a:t>Devel </a:t>
            </a:r>
            <a:r>
              <a:rPr lang="pt-BR" sz="2000" dirty="0"/>
              <a:t>(</a:t>
            </a:r>
            <a:r>
              <a:rPr lang="pt-BR" sz="2000" dirty="0" smtClean="0"/>
              <a:t>kNN &amp; </a:t>
            </a:r>
            <a:r>
              <a:rPr lang="pt-BR" sz="2000" dirty="0"/>
              <a:t>PCA): 38.07%</a:t>
            </a:r>
          </a:p>
          <a:p>
            <a:pPr lvl="1"/>
            <a:r>
              <a:rPr lang="pt-BR" sz="2000" dirty="0" smtClean="0"/>
              <a:t>CER</a:t>
            </a:r>
            <a:r>
              <a:rPr lang="pt-BR" sz="2000" baseline="-25000" dirty="0" smtClean="0"/>
              <a:t>Devel </a:t>
            </a:r>
            <a:r>
              <a:rPr lang="pt-BR" sz="2000" dirty="0" smtClean="0"/>
              <a:t>(GMM &amp; PCA): </a:t>
            </a:r>
            <a:r>
              <a:rPr lang="pt-BR" sz="2000" dirty="0"/>
              <a:t>66.68</a:t>
            </a:r>
            <a:r>
              <a:rPr lang="pt-BR" sz="2000" dirty="0" smtClean="0"/>
              <a:t>%</a:t>
            </a:r>
            <a:endParaRPr lang="en-US" sz="2000" dirty="0" smtClean="0"/>
          </a:p>
          <a:p>
            <a:r>
              <a:rPr lang="en-US" sz="2400" dirty="0" smtClean="0"/>
              <a:t>Disaggregated level: Confusion matrices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173749"/>
            <a:ext cx="600075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481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Conclusion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/>
              <a:t>Simple solution is better </a:t>
            </a:r>
            <a:r>
              <a:rPr lang="pt-BR" sz="2800" dirty="0" smtClean="0"/>
              <a:t>(</a:t>
            </a:r>
            <a:r>
              <a:rPr lang="pt-BR" sz="2800" dirty="0"/>
              <a:t>kNN </a:t>
            </a:r>
            <a:r>
              <a:rPr lang="pt-BR" sz="2800" dirty="0" smtClean="0"/>
              <a:t>&amp; </a:t>
            </a:r>
            <a:r>
              <a:rPr lang="pt-BR" sz="2800" dirty="0"/>
              <a:t>PCA)</a:t>
            </a:r>
            <a:br>
              <a:rPr lang="pt-BR" sz="2800" dirty="0"/>
            </a:br>
            <a:endParaRPr lang="pt-BR" sz="2800" dirty="0"/>
          </a:p>
          <a:p>
            <a:r>
              <a:rPr lang="pt-BR" sz="2800" dirty="0"/>
              <a:t>The results are reproducible</a:t>
            </a:r>
          </a:p>
          <a:p>
            <a:endParaRPr lang="pt-BR" sz="2800" dirty="0"/>
          </a:p>
          <a:p>
            <a:r>
              <a:rPr lang="pt-BR" sz="2800" dirty="0"/>
              <a:t>Suggestion (GMM &amp; PCA): Model one GMM per digit</a:t>
            </a:r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00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GMM &amp; PCA </a:t>
            </a:r>
            <a:r>
              <a:rPr lang="pt-BR" dirty="0"/>
              <a:t>-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sz="2400" dirty="0"/>
              <a:t>Modelling with less gaussian components </a:t>
            </a:r>
            <a:r>
              <a:rPr lang="pt-BR" sz="2400" dirty="0" smtClean="0"/>
              <a:t>(#components=16, </a:t>
            </a:r>
            <a:r>
              <a:rPr lang="pt-BR" sz="2400" dirty="0" err="1" smtClean="0"/>
              <a:t>capacity</a:t>
            </a:r>
            <a:r>
              <a:rPr lang="pt-BR" sz="2400" dirty="0" smtClean="0"/>
              <a:t>=48):</a:t>
            </a:r>
          </a:p>
          <a:p>
            <a:pPr marL="0" indent="0" algn="just">
              <a:buNone/>
            </a:pPr>
            <a:r>
              <a:rPr lang="pt-BR" sz="2000" dirty="0" smtClean="0"/>
              <a:t>$ </a:t>
            </a:r>
            <a:r>
              <a:rPr lang="en-US" sz="2000" dirty="0" smtClean="0"/>
              <a:t>p</a:t>
            </a:r>
            <a:r>
              <a:rPr lang="pt-BR" sz="2000" dirty="0" err="1"/>
              <a:t>ython</a:t>
            </a:r>
            <a:r>
              <a:rPr lang="pt-BR" sz="2000" dirty="0"/>
              <a:t> </a:t>
            </a:r>
            <a:r>
              <a:rPr lang="pt-BR" sz="2000" dirty="0" err="1"/>
              <a:t>mini_project.py</a:t>
            </a:r>
            <a:r>
              <a:rPr lang="pt-BR" sz="2000" dirty="0"/>
              <a:t> -PCA -</a:t>
            </a:r>
            <a:r>
              <a:rPr lang="pt-BR" sz="2000" dirty="0" err="1"/>
              <a:t>c</a:t>
            </a:r>
            <a:r>
              <a:rPr lang="pt-BR" sz="2000" dirty="0"/>
              <a:t> 10 </a:t>
            </a:r>
            <a:r>
              <a:rPr lang="en-US" sz="2000" dirty="0"/>
              <a:t>–</a:t>
            </a:r>
            <a:r>
              <a:rPr lang="pt-BR" sz="2000" dirty="0"/>
              <a:t>GMM </a:t>
            </a:r>
            <a:r>
              <a:rPr lang="en-US" sz="2000" dirty="0"/>
              <a:t>–</a:t>
            </a:r>
            <a:r>
              <a:rPr lang="pt-BR" sz="2000" dirty="0" err="1"/>
              <a:t>nb_gaus</a:t>
            </a:r>
            <a:r>
              <a:rPr lang="pt-BR" sz="2000" dirty="0"/>
              <a:t> 16</a:t>
            </a:r>
          </a:p>
          <a:p>
            <a:pPr marL="0" indent="0" algn="ctr">
              <a:buNone/>
            </a:pPr>
            <a:r>
              <a:rPr lang="pt-BR" sz="2000" dirty="0"/>
              <a:t>    </a:t>
            </a:r>
            <a:r>
              <a:rPr lang="pt-BR" sz="2000" dirty="0" smtClean="0"/>
              <a:t>CER</a:t>
            </a:r>
            <a:r>
              <a:rPr lang="pt-BR" sz="2000" baseline="-25000" dirty="0" smtClean="0"/>
              <a:t>Train</a:t>
            </a:r>
            <a:r>
              <a:rPr lang="pt-BR" sz="2000" dirty="0"/>
              <a:t>: 62.54%</a:t>
            </a:r>
          </a:p>
          <a:p>
            <a:pPr marL="0" indent="0" algn="ctr">
              <a:buNone/>
            </a:pPr>
            <a:r>
              <a:rPr lang="pt-BR" sz="2000" dirty="0"/>
              <a:t>    </a:t>
            </a:r>
            <a:r>
              <a:rPr lang="pt-BR" sz="2000" dirty="0" smtClean="0"/>
              <a:t>CER</a:t>
            </a:r>
            <a:r>
              <a:rPr lang="pt-BR" sz="2000" baseline="-25000" dirty="0" smtClean="0"/>
              <a:t>Devel</a:t>
            </a:r>
            <a:r>
              <a:rPr lang="pt-BR" sz="2000" dirty="0" smtClean="0"/>
              <a:t>: </a:t>
            </a:r>
            <a:r>
              <a:rPr lang="pt-BR" sz="2000" dirty="0"/>
              <a:t>67.70%</a:t>
            </a:r>
          </a:p>
          <a:p>
            <a:pPr marL="0" indent="0" algn="ctr">
              <a:buNone/>
            </a:pPr>
            <a:r>
              <a:rPr lang="pt-BR" sz="2000" dirty="0"/>
              <a:t>    CER</a:t>
            </a:r>
            <a:r>
              <a:rPr lang="pt-BR" sz="2000" baseline="-25000" dirty="0"/>
              <a:t>Test</a:t>
            </a:r>
            <a:r>
              <a:rPr lang="pt-BR" sz="2000" dirty="0"/>
              <a:t>: 65.46</a:t>
            </a:r>
            <a:r>
              <a:rPr lang="pt-BR" sz="2000" dirty="0" smtClean="0"/>
              <a:t>%</a:t>
            </a:r>
            <a:endParaRPr lang="pt-BR" sz="2400" dirty="0"/>
          </a:p>
          <a:p>
            <a:r>
              <a:rPr lang="en-US" sz="2400" dirty="0" smtClean="0"/>
              <a:t>Correctness of the </a:t>
            </a:r>
            <a:r>
              <a:rPr lang="en-US" sz="2400" dirty="0"/>
              <a:t>adopted</a:t>
            </a:r>
            <a:r>
              <a:rPr lang="en-US" sz="2400" dirty="0" smtClean="0"/>
              <a:t> strategy</a:t>
            </a:r>
          </a:p>
          <a:p>
            <a:r>
              <a:rPr lang="en-US" sz="2400" dirty="0" smtClean="0"/>
              <a:t>Our suggestion:</a:t>
            </a:r>
          </a:p>
          <a:p>
            <a:pPr lvl="1"/>
            <a:r>
              <a:rPr lang="en-US" sz="1800" dirty="0" smtClean="0"/>
              <a:t>Split the </a:t>
            </a:r>
            <a:r>
              <a:rPr lang="en-US" sz="1800" dirty="0"/>
              <a:t>training data </a:t>
            </a:r>
            <a:r>
              <a:rPr lang="en-US" sz="1800" dirty="0" smtClean="0"/>
              <a:t>into </a:t>
            </a:r>
            <a:r>
              <a:rPr lang="en-US" sz="1800" dirty="0"/>
              <a:t>classes according to their labels</a:t>
            </a:r>
          </a:p>
          <a:p>
            <a:pPr lvl="1"/>
            <a:r>
              <a:rPr lang="en-US" sz="1800" dirty="0" smtClean="0"/>
              <a:t>Assume a </a:t>
            </a:r>
            <a:r>
              <a:rPr lang="en-US" sz="1800" dirty="0"/>
              <a:t>mixture of Gaussian distributions for each class</a:t>
            </a:r>
          </a:p>
          <a:p>
            <a:pPr lvl="2"/>
            <a:r>
              <a:rPr lang="en-US" sz="1800" dirty="0"/>
              <a:t>Estimation of the model parameters using only training data without their labels</a:t>
            </a:r>
          </a:p>
          <a:p>
            <a:pPr lvl="1"/>
            <a:r>
              <a:rPr lang="en-US" sz="1800" dirty="0" smtClean="0"/>
              <a:t>Assign </a:t>
            </a:r>
            <a:r>
              <a:rPr lang="en-US" sz="1800" dirty="0"/>
              <a:t>t</a:t>
            </a:r>
            <a:r>
              <a:rPr lang="en-US" sz="1800" dirty="0" smtClean="0"/>
              <a:t>he </a:t>
            </a:r>
            <a:r>
              <a:rPr lang="en-US" sz="1800" dirty="0"/>
              <a:t>class labels for test points </a:t>
            </a:r>
            <a:r>
              <a:rPr lang="en-US" sz="1800" dirty="0" smtClean="0"/>
              <a:t>by </a:t>
            </a:r>
            <a:r>
              <a:rPr lang="en-US" sz="1800" dirty="0"/>
              <a:t>comparing the posterior densities of all classes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8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 Digit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9917"/>
            <a:ext cx="8229600" cy="4825869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Objective: </a:t>
            </a:r>
            <a:r>
              <a:rPr lang="en-US" sz="2400" dirty="0" smtClean="0"/>
              <a:t>development of a </a:t>
            </a:r>
            <a:r>
              <a:rPr lang="en-US" sz="2400" dirty="0"/>
              <a:t>system for recognizing hand-written digits using SPR </a:t>
            </a:r>
            <a:r>
              <a:rPr lang="en-US" sz="2400" dirty="0" smtClean="0"/>
              <a:t>techniques</a:t>
            </a:r>
            <a:endParaRPr lang="en-US" sz="2400" dirty="0"/>
          </a:p>
          <a:p>
            <a:pPr algn="just"/>
            <a:r>
              <a:rPr lang="en-US" sz="2400" dirty="0"/>
              <a:t>Data: collected using a track-pad and a stylus</a:t>
            </a:r>
          </a:p>
          <a:p>
            <a:pPr lvl="1" algn="just"/>
            <a:r>
              <a:rPr lang="en-US" sz="2400" dirty="0"/>
              <a:t>3748 examples for training, 1873 examples for development, 1873 examples for </a:t>
            </a:r>
            <a:r>
              <a:rPr lang="en-US" sz="2400" dirty="0" smtClean="0"/>
              <a:t>testing</a:t>
            </a:r>
            <a:endParaRPr lang="en-US" sz="2400" dirty="0"/>
          </a:p>
          <a:p>
            <a:pPr algn="just"/>
            <a:r>
              <a:rPr lang="en-US" sz="2400" dirty="0"/>
              <a:t>Methodology:</a:t>
            </a:r>
          </a:p>
          <a:p>
            <a:pPr lvl="1" algn="just"/>
            <a:r>
              <a:rPr lang="pt-BR" sz="2400" dirty="0"/>
              <a:t> k-Nearest Neighbors &amp; Principal Component Analysis</a:t>
            </a:r>
          </a:p>
          <a:p>
            <a:pPr lvl="1" algn="just"/>
            <a:r>
              <a:rPr lang="pt-BR" sz="2400" dirty="0"/>
              <a:t>Gaussian mixture model &amp; Principal Component </a:t>
            </a:r>
            <a:r>
              <a:rPr lang="pt-BR" sz="2400" dirty="0" smtClean="0"/>
              <a:t>Analysis</a:t>
            </a:r>
            <a:endParaRPr lang="pt-BR" sz="2400" dirty="0"/>
          </a:p>
          <a:p>
            <a:pPr algn="just"/>
            <a:r>
              <a:rPr lang="en-US" sz="2400" dirty="0"/>
              <a:t>Open source m</a:t>
            </a:r>
            <a:r>
              <a:rPr lang="pt-BR" sz="2400" dirty="0"/>
              <a:t>achine learning package: scikit-learn</a:t>
            </a:r>
          </a:p>
        </p:txBody>
      </p:sp>
    </p:spTree>
    <p:extLst>
      <p:ext uri="{BB962C8B-B14F-4D97-AF65-F5344CB8AC3E}">
        <p14:creationId xmlns:p14="http://schemas.microsoft.com/office/powerpoint/2010/main" val="348757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Principal Component Analysis </a:t>
            </a:r>
            <a:r>
              <a:rPr lang="pt-BR" dirty="0" smtClean="0"/>
              <a:t>(</a:t>
            </a:r>
            <a:r>
              <a:rPr lang="en-US" dirty="0" smtClean="0"/>
              <a:t>PCA)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14975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PCA for dimensionality reduction</a:t>
            </a:r>
          </a:p>
          <a:p>
            <a:pPr algn="just"/>
            <a:r>
              <a:rPr lang="pt-BR" sz="2400" dirty="0"/>
              <a:t>Selected configuration: PCA=10 (25.91% of the energy)</a:t>
            </a:r>
          </a:p>
          <a:p>
            <a:pPr lvl="1" algn="just"/>
            <a:r>
              <a:rPr lang="en-US" sz="2400" dirty="0"/>
              <a:t>Is sufficient information preserved?</a:t>
            </a:r>
          </a:p>
          <a:p>
            <a:pPr algn="just"/>
            <a:r>
              <a:rPr lang="en-US" sz="2400" dirty="0"/>
              <a:t>Projection matrix: 10 x 784</a:t>
            </a:r>
          </a:p>
        </p:txBody>
      </p:sp>
      <p:pic>
        <p:nvPicPr>
          <p:cNvPr id="7" name="Picture 2" descr="D:\TRANSP-OR\Statistical pattern recognition\Mini Project - Report\Figures\energy_load_curve.png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087" y="3004295"/>
            <a:ext cx="4641007" cy="349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227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</a:t>
            </a:r>
            <a:r>
              <a:rPr lang="pt-BR" dirty="0" smtClean="0"/>
              <a:t>NN &amp; PCA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Simple strategy </a:t>
            </a:r>
          </a:p>
          <a:p>
            <a:pPr lvl="1" algn="just"/>
            <a:r>
              <a:rPr lang="pt-BR" sz="2400" dirty="0"/>
              <a:t>Training phase: storing the feature vectors and class labels of the training samples (capacity=0)</a:t>
            </a:r>
          </a:p>
          <a:p>
            <a:pPr lvl="1" algn="just"/>
            <a:r>
              <a:rPr lang="pt-BR" sz="2400" dirty="0"/>
              <a:t>Classification phase: a test point is </a:t>
            </a:r>
            <a:r>
              <a:rPr lang="en-US" sz="2400" dirty="0"/>
              <a:t>assigned to the class most common amongst its </a:t>
            </a:r>
            <a:r>
              <a:rPr lang="en-US" sz="2400" i="1" dirty="0" smtClean="0"/>
              <a:t>k</a:t>
            </a:r>
            <a:r>
              <a:rPr lang="en-US" sz="2400" dirty="0" smtClean="0"/>
              <a:t> </a:t>
            </a:r>
            <a:r>
              <a:rPr lang="en-US" sz="2400" dirty="0"/>
              <a:t>nearest neighbors measured by a distance </a:t>
            </a:r>
            <a:r>
              <a:rPr lang="en-US" sz="2400" dirty="0" smtClean="0"/>
              <a:t>function</a:t>
            </a:r>
          </a:p>
          <a:p>
            <a:pPr algn="just"/>
            <a:r>
              <a:rPr lang="en-US" sz="2400" dirty="0"/>
              <a:t>PCA for dimensionality </a:t>
            </a:r>
            <a:r>
              <a:rPr lang="en-US" sz="2400" dirty="0" smtClean="0"/>
              <a:t>reduction</a:t>
            </a:r>
            <a:endParaRPr lang="pt-BR" sz="2400" dirty="0"/>
          </a:p>
          <a:p>
            <a:r>
              <a:rPr lang="pt-BR" sz="2400" dirty="0"/>
              <a:t>Selected configuration: </a:t>
            </a:r>
            <a:r>
              <a:rPr lang="pt-BR" sz="2400" dirty="0" smtClean="0"/>
              <a:t>k=9 </a:t>
            </a:r>
            <a:r>
              <a:rPr lang="pt-BR" sz="2400" dirty="0"/>
              <a:t>and PCA=10 </a:t>
            </a:r>
            <a:r>
              <a:rPr lang="pt-BR" sz="2400" dirty="0" smtClean="0"/>
              <a:t>(</a:t>
            </a:r>
            <a:r>
              <a:rPr lang="pt-BR" sz="2400" dirty="0"/>
              <a:t>25.91% of the energy)</a:t>
            </a:r>
          </a:p>
        </p:txBody>
      </p:sp>
    </p:spTree>
    <p:extLst>
      <p:ext uri="{BB962C8B-B14F-4D97-AF65-F5344CB8AC3E}">
        <p14:creationId xmlns:p14="http://schemas.microsoft.com/office/powerpoint/2010/main" val="2750758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kNN &amp; </a:t>
            </a:r>
            <a:r>
              <a:rPr lang="pt-BR" dirty="0" smtClean="0"/>
              <a:t>PCA - Results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307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Good tradeoff between dimensionality and CER with 10 PC</a:t>
            </a:r>
          </a:p>
          <a:p>
            <a:pPr marL="0" indent="0" algn="just">
              <a:buNone/>
            </a:pPr>
            <a:r>
              <a:rPr lang="en-US" sz="2000" dirty="0" smtClean="0"/>
              <a:t>$ p</a:t>
            </a:r>
            <a:r>
              <a:rPr lang="pt-BR" sz="2000" dirty="0"/>
              <a:t>ython mini_project.py -PCA -c 10 -kNN -nn 9</a:t>
            </a:r>
          </a:p>
          <a:p>
            <a:pPr marL="0" indent="0" algn="ctr">
              <a:buNone/>
            </a:pPr>
            <a:r>
              <a:rPr lang="pt-BR" sz="2000" dirty="0"/>
              <a:t>    CER</a:t>
            </a:r>
            <a:r>
              <a:rPr lang="pt-BR" sz="2000" baseline="-25000" dirty="0"/>
              <a:t>Train</a:t>
            </a:r>
            <a:r>
              <a:rPr lang="pt-BR" sz="2000" dirty="0"/>
              <a:t>: 28.50%</a:t>
            </a:r>
          </a:p>
          <a:p>
            <a:pPr marL="0" indent="0" algn="ctr">
              <a:buNone/>
            </a:pPr>
            <a:r>
              <a:rPr lang="pt-BR" sz="2000" dirty="0"/>
              <a:t>    CER</a:t>
            </a:r>
            <a:r>
              <a:rPr lang="pt-BR" sz="2000" baseline="-25000" dirty="0"/>
              <a:t>Devel</a:t>
            </a:r>
            <a:r>
              <a:rPr lang="pt-BR" sz="2000" dirty="0"/>
              <a:t>: 38.07%</a:t>
            </a:r>
          </a:p>
          <a:p>
            <a:pPr marL="0" indent="0" algn="ctr">
              <a:buNone/>
            </a:pPr>
            <a:r>
              <a:rPr lang="pt-BR" sz="2000" dirty="0"/>
              <a:t>    CER</a:t>
            </a:r>
            <a:r>
              <a:rPr lang="pt-BR" sz="2000" baseline="-25000" dirty="0"/>
              <a:t>Test</a:t>
            </a:r>
            <a:r>
              <a:rPr lang="pt-BR" sz="2000" dirty="0"/>
              <a:t>: 37.91%</a:t>
            </a:r>
          </a:p>
          <a:p>
            <a:pPr marL="0" indent="0">
              <a:buNone/>
            </a:pPr>
            <a:endParaRPr lang="pt-BR" sz="2000" dirty="0">
              <a:latin typeface="Courier"/>
              <a:cs typeface="Courier"/>
            </a:endParaRPr>
          </a:p>
        </p:txBody>
      </p:sp>
      <p:pic>
        <p:nvPicPr>
          <p:cNvPr id="4" name="Picture 3" descr="KN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475" y="3199757"/>
            <a:ext cx="10396650" cy="346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02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kNN &amp; </a:t>
            </a:r>
            <a:r>
              <a:rPr lang="pt-BR" dirty="0" smtClean="0"/>
              <a:t>PCA - Remarks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Choice of the number of principal components (PC) to keep</a:t>
            </a:r>
          </a:p>
          <a:p>
            <a:pPr algn="just"/>
            <a:r>
              <a:rPr lang="en-US" sz="2400" dirty="0" smtClean="0"/>
              <a:t>kNN - parameter </a:t>
            </a:r>
            <a:r>
              <a:rPr lang="en-US" sz="2400" i="1" dirty="0" smtClean="0"/>
              <a:t>k</a:t>
            </a:r>
            <a:r>
              <a:rPr lang="en-US" sz="2400" dirty="0" smtClean="0"/>
              <a:t> selection</a:t>
            </a:r>
          </a:p>
          <a:p>
            <a:pPr lvl="1" algn="just"/>
            <a:r>
              <a:rPr lang="en-US" sz="2000" dirty="0" smtClean="0"/>
              <a:t>Sensitivity analysis</a:t>
            </a:r>
          </a:p>
          <a:p>
            <a:pPr algn="just"/>
            <a:r>
              <a:rPr lang="en-US" sz="2400" dirty="0" smtClean="0"/>
              <a:t>kNN advantages</a:t>
            </a:r>
          </a:p>
          <a:p>
            <a:pPr lvl="1" algn="just"/>
            <a:r>
              <a:rPr lang="en-US" sz="2000" dirty="0"/>
              <a:t>The cost of the learning process is zero</a:t>
            </a:r>
          </a:p>
          <a:p>
            <a:pPr lvl="1" algn="just"/>
            <a:r>
              <a:rPr lang="en-US" sz="2000" dirty="0"/>
              <a:t>No assumptions </a:t>
            </a:r>
            <a:r>
              <a:rPr lang="en-US" sz="2000" dirty="0" smtClean="0"/>
              <a:t>have </a:t>
            </a:r>
            <a:r>
              <a:rPr lang="en-US" sz="2000" dirty="0"/>
              <a:t>to be </a:t>
            </a:r>
            <a:r>
              <a:rPr lang="en-US" sz="2000" dirty="0" smtClean="0"/>
              <a:t>done</a:t>
            </a:r>
          </a:p>
          <a:p>
            <a:pPr algn="just"/>
            <a:r>
              <a:rPr lang="en-US" sz="2400" dirty="0"/>
              <a:t>kNN </a:t>
            </a:r>
            <a:r>
              <a:rPr lang="en-US" sz="2400" dirty="0" smtClean="0"/>
              <a:t>drawbacks </a:t>
            </a:r>
          </a:p>
          <a:p>
            <a:pPr lvl="1" algn="just"/>
            <a:r>
              <a:rPr lang="en-US" sz="2000" dirty="0" smtClean="0"/>
              <a:t>May be computationally </a:t>
            </a:r>
            <a:r>
              <a:rPr lang="en-US" sz="2000" dirty="0"/>
              <a:t>expensive to </a:t>
            </a:r>
            <a:r>
              <a:rPr lang="en-US" sz="2000" dirty="0" smtClean="0"/>
              <a:t>find </a:t>
            </a:r>
            <a:r>
              <a:rPr lang="en-US" sz="2000" dirty="0"/>
              <a:t>the </a:t>
            </a:r>
            <a:r>
              <a:rPr lang="en-US" sz="2000" i="1" dirty="0"/>
              <a:t>k </a:t>
            </a:r>
            <a:r>
              <a:rPr lang="en-US" sz="2000" dirty="0"/>
              <a:t>nearest </a:t>
            </a:r>
            <a:r>
              <a:rPr lang="en-US" sz="2000" dirty="0" smtClean="0"/>
              <a:t>neighbors and to calculate the corresponding distances when the </a:t>
            </a:r>
            <a:r>
              <a:rPr lang="en-US" sz="2000" dirty="0"/>
              <a:t>dataset is very </a:t>
            </a:r>
            <a:r>
              <a:rPr lang="en-US" sz="2000" dirty="0" smtClean="0"/>
              <a:t>large</a:t>
            </a:r>
          </a:p>
          <a:p>
            <a:pPr lvl="1" algn="just"/>
            <a:r>
              <a:rPr lang="en-US" sz="2000" dirty="0"/>
              <a:t>The model can not be interpreted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49532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GMM &amp; </a:t>
            </a:r>
            <a:r>
              <a:rPr lang="pt-BR" dirty="0" smtClean="0"/>
              <a:t>PCA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Generative approach to model the digits</a:t>
            </a:r>
          </a:p>
          <a:p>
            <a:pPr algn="just"/>
            <a:r>
              <a:rPr lang="pt-BR" sz="2400" dirty="0"/>
              <a:t>PCA for dimensionality reduction</a:t>
            </a:r>
          </a:p>
          <a:p>
            <a:pPr algn="just"/>
            <a:r>
              <a:rPr lang="pt-BR" sz="2400" dirty="0" smtClean="0"/>
              <a:t>Data points and their labels are used for training</a:t>
            </a:r>
          </a:p>
          <a:p>
            <a:pPr algn="just"/>
            <a:r>
              <a:rPr lang="en-US" sz="2400" dirty="0" smtClean="0"/>
              <a:t>One </a:t>
            </a:r>
            <a:r>
              <a:rPr lang="en-US" sz="2400" dirty="0"/>
              <a:t>GMM to model all digits (the means automatically “move” to the digits</a:t>
            </a:r>
            <a:r>
              <a:rPr lang="en-US" sz="2400" dirty="0" smtClean="0"/>
              <a:t>)</a:t>
            </a:r>
          </a:p>
          <a:p>
            <a:pPr algn="just"/>
            <a:r>
              <a:rPr lang="pt-BR" sz="2400" dirty="0"/>
              <a:t>The </a:t>
            </a:r>
            <a:r>
              <a:rPr lang="pt-BR" sz="2400" dirty="0" err="1"/>
              <a:t>whole</a:t>
            </a:r>
            <a:r>
              <a:rPr lang="pt-BR" sz="2400" dirty="0"/>
              <a:t> </a:t>
            </a:r>
            <a:r>
              <a:rPr lang="pt-BR" sz="2400" dirty="0" smtClean="0"/>
              <a:t>training set </a:t>
            </a:r>
            <a:r>
              <a:rPr lang="pt-BR" sz="2400" dirty="0" err="1"/>
              <a:t>is</a:t>
            </a:r>
            <a:r>
              <a:rPr lang="pt-BR" sz="2400" dirty="0"/>
              <a:t> </a:t>
            </a:r>
            <a:r>
              <a:rPr lang="pt-BR" sz="2400" dirty="0" err="1"/>
              <a:t>modeled</a:t>
            </a:r>
            <a:r>
              <a:rPr lang="pt-BR" sz="2400" dirty="0"/>
              <a:t> </a:t>
            </a:r>
            <a:r>
              <a:rPr lang="pt-BR" sz="2400" dirty="0" err="1"/>
              <a:t>using</a:t>
            </a:r>
            <a:r>
              <a:rPr lang="pt-BR" sz="2400" dirty="0"/>
              <a:t> 150 </a:t>
            </a:r>
            <a:r>
              <a:rPr lang="pt-BR" sz="2400" dirty="0" err="1"/>
              <a:t>gaussian</a:t>
            </a:r>
            <a:r>
              <a:rPr lang="pt-BR" sz="2400" dirty="0"/>
              <a:t> </a:t>
            </a:r>
            <a:r>
              <a:rPr lang="pt-BR" sz="2400" dirty="0" err="1"/>
              <a:t>components</a:t>
            </a:r>
            <a:r>
              <a:rPr lang="pt-BR" sz="2400" dirty="0"/>
              <a:t> (</a:t>
            </a:r>
            <a:r>
              <a:rPr lang="pt-BR" sz="2400" dirty="0" err="1"/>
              <a:t>capacity</a:t>
            </a:r>
            <a:r>
              <a:rPr lang="pt-BR" sz="2400" dirty="0"/>
              <a:t>=450</a:t>
            </a:r>
            <a:r>
              <a:rPr lang="pt-BR" sz="2400" dirty="0" smtClean="0"/>
              <a:t>)</a:t>
            </a:r>
            <a:endParaRPr lang="en-US" sz="2400" dirty="0" smtClean="0"/>
          </a:p>
          <a:p>
            <a:pPr algn="just"/>
            <a:r>
              <a:rPr lang="pt-BR" sz="2400" dirty="0" err="1" smtClean="0"/>
              <a:t>Classification</a:t>
            </a:r>
            <a:r>
              <a:rPr lang="pt-BR" sz="2400" dirty="0" smtClean="0"/>
              <a:t>: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sz="2000" dirty="0" smtClean="0"/>
              <a:t>Calculate the probability for a </a:t>
            </a:r>
            <a:r>
              <a:rPr lang="pt-BR" sz="2000" dirty="0"/>
              <a:t>given </a:t>
            </a:r>
            <a:r>
              <a:rPr lang="pt-BR" sz="2000" dirty="0" smtClean="0"/>
              <a:t>point and for all labels based </a:t>
            </a:r>
            <a:r>
              <a:rPr lang="pt-BR" sz="2000" dirty="0"/>
              <a:t>on the estimated GMM </a:t>
            </a:r>
            <a:endParaRPr lang="pt-BR" sz="2000" dirty="0" smtClean="0"/>
          </a:p>
          <a:p>
            <a:pPr marL="914400" lvl="1" indent="-457200" algn="just">
              <a:buFont typeface="+mj-lt"/>
              <a:buAutoNum type="arabicPeriod"/>
            </a:pPr>
            <a:r>
              <a:rPr lang="pt-BR" sz="2000" dirty="0" smtClean="0"/>
              <a:t>Select the class/label corresponding to the highest probabilility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113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GMM </a:t>
            </a:r>
            <a:r>
              <a:rPr lang="pt-BR" dirty="0"/>
              <a:t>&amp; </a:t>
            </a:r>
            <a:r>
              <a:rPr lang="pt-BR" dirty="0" smtClean="0"/>
              <a:t>PCA </a:t>
            </a:r>
            <a:r>
              <a:rPr lang="pt-BR" dirty="0"/>
              <a:t>- Results </a:t>
            </a:r>
          </a:p>
        </p:txBody>
      </p:sp>
      <p:pic>
        <p:nvPicPr>
          <p:cNvPr id="5" name="Picture 4" descr="GM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7989" y="3137787"/>
            <a:ext cx="10651316" cy="3550439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8477" y="1231085"/>
            <a:ext cx="8229600" cy="4525963"/>
          </a:xfrm>
        </p:spPr>
        <p:txBody>
          <a:bodyPr/>
          <a:lstStyle/>
          <a:p>
            <a:pPr algn="just"/>
            <a:r>
              <a:rPr lang="pt-BR" sz="2400" dirty="0" err="1"/>
              <a:t>Clear</a:t>
            </a:r>
            <a:r>
              <a:rPr lang="pt-BR" sz="2400" dirty="0"/>
              <a:t> </a:t>
            </a:r>
            <a:r>
              <a:rPr lang="pt-BR" sz="2400" dirty="0" err="1" smtClean="0"/>
              <a:t>overfitting</a:t>
            </a:r>
            <a:r>
              <a:rPr lang="pt-BR" sz="2400" dirty="0" smtClean="0"/>
              <a:t> (</a:t>
            </a:r>
            <a:r>
              <a:rPr lang="pt-BR" sz="2400" b="1" dirty="0" err="1" smtClean="0"/>
              <a:t>using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the</a:t>
            </a:r>
            <a:r>
              <a:rPr lang="pt-BR" sz="2400" b="1" dirty="0" smtClean="0"/>
              <a:t> FULL </a:t>
            </a:r>
            <a:r>
              <a:rPr lang="pt-BR" sz="2400" b="1" dirty="0" err="1" smtClean="0"/>
              <a:t>covariance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matrix</a:t>
            </a:r>
            <a:r>
              <a:rPr lang="pt-BR" sz="2400" dirty="0" smtClean="0"/>
              <a:t>)</a:t>
            </a:r>
            <a:endParaRPr lang="pt-BR" sz="2400" dirty="0"/>
          </a:p>
          <a:p>
            <a:pPr marL="0" indent="0">
              <a:buNone/>
            </a:pPr>
            <a:r>
              <a:rPr lang="en-US" sz="2000" dirty="0"/>
              <a:t>$ p</a:t>
            </a:r>
            <a:r>
              <a:rPr lang="pt-BR" sz="2000" dirty="0"/>
              <a:t>ython mini_project.py -PCA -c 10 </a:t>
            </a:r>
            <a:r>
              <a:rPr lang="en-US" sz="2000" dirty="0"/>
              <a:t>–</a:t>
            </a:r>
            <a:r>
              <a:rPr lang="pt-BR" sz="2000" dirty="0"/>
              <a:t>GMM </a:t>
            </a:r>
            <a:r>
              <a:rPr lang="en-US" sz="2000" dirty="0"/>
              <a:t>–</a:t>
            </a:r>
            <a:r>
              <a:rPr lang="pt-BR" sz="2000" dirty="0"/>
              <a:t>nb_gaus 150</a:t>
            </a:r>
          </a:p>
          <a:p>
            <a:pPr marL="0" indent="0" algn="ctr">
              <a:buNone/>
            </a:pPr>
            <a:r>
              <a:rPr lang="pt-BR" sz="2000" dirty="0"/>
              <a:t>    CER</a:t>
            </a:r>
            <a:r>
              <a:rPr lang="pt-BR" sz="2000" baseline="-25000" dirty="0"/>
              <a:t>Train</a:t>
            </a:r>
            <a:r>
              <a:rPr lang="pt-BR" sz="2000" dirty="0"/>
              <a:t>: 36.45%</a:t>
            </a:r>
          </a:p>
          <a:p>
            <a:pPr marL="0" indent="0" algn="ctr">
              <a:buNone/>
            </a:pPr>
            <a:r>
              <a:rPr lang="pt-BR" sz="2000" dirty="0"/>
              <a:t>    CER</a:t>
            </a:r>
            <a:r>
              <a:rPr lang="pt-BR" sz="2000" baseline="-25000" dirty="0"/>
              <a:t>Devel</a:t>
            </a:r>
            <a:r>
              <a:rPr lang="pt-BR" sz="2000" dirty="0"/>
              <a:t>: 66.68%</a:t>
            </a:r>
          </a:p>
          <a:p>
            <a:pPr marL="0" indent="0" algn="ctr">
              <a:buNone/>
            </a:pPr>
            <a:r>
              <a:rPr lang="pt-BR" sz="2000" dirty="0"/>
              <a:t>    CER</a:t>
            </a:r>
            <a:r>
              <a:rPr lang="pt-BR" sz="2000" baseline="-25000" dirty="0"/>
              <a:t>Test</a:t>
            </a:r>
            <a:r>
              <a:rPr lang="pt-BR" sz="2000" dirty="0"/>
              <a:t>: 65.62%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57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o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0287" y="3160759"/>
            <a:ext cx="10603423" cy="3534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GMM </a:t>
            </a:r>
            <a:r>
              <a:rPr lang="pt-BR" dirty="0"/>
              <a:t>&amp; </a:t>
            </a:r>
            <a:r>
              <a:rPr lang="pt-BR" dirty="0" smtClean="0"/>
              <a:t>PCA </a:t>
            </a:r>
            <a:r>
              <a:rPr lang="pt-BR" dirty="0"/>
              <a:t>- Results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8477" y="1231085"/>
            <a:ext cx="8229600" cy="4525963"/>
          </a:xfrm>
        </p:spPr>
        <p:txBody>
          <a:bodyPr/>
          <a:lstStyle/>
          <a:p>
            <a:pPr algn="just"/>
            <a:r>
              <a:rPr lang="pt-BR" sz="2400" dirty="0" err="1" smtClean="0"/>
              <a:t>Using</a:t>
            </a:r>
            <a:r>
              <a:rPr lang="pt-BR" sz="2400" dirty="0" smtClean="0"/>
              <a:t> Diagonal </a:t>
            </a:r>
            <a:r>
              <a:rPr lang="pt-BR" sz="2400" dirty="0" err="1" smtClean="0"/>
              <a:t>Covariance</a:t>
            </a:r>
            <a:r>
              <a:rPr lang="pt-BR" sz="2400" dirty="0" smtClean="0"/>
              <a:t> </a:t>
            </a:r>
            <a:r>
              <a:rPr lang="pt-BR" sz="2400" dirty="0" err="1" smtClean="0"/>
              <a:t>matrix</a:t>
            </a:r>
            <a:endParaRPr lang="pt-BR" sz="2400" dirty="0" smtClean="0"/>
          </a:p>
          <a:p>
            <a:pPr marL="0" indent="0" algn="just">
              <a:buNone/>
            </a:pPr>
            <a:r>
              <a:rPr lang="en-US" sz="2000" dirty="0" smtClean="0"/>
              <a:t>$ </a:t>
            </a:r>
            <a:r>
              <a:rPr lang="en-US" sz="2000" dirty="0"/>
              <a:t>p</a:t>
            </a:r>
            <a:r>
              <a:rPr lang="pt-BR" sz="2000" dirty="0"/>
              <a:t>ython mini_project.py -PCA -c 10 </a:t>
            </a:r>
            <a:r>
              <a:rPr lang="en-US" sz="2000" dirty="0"/>
              <a:t>–</a:t>
            </a:r>
            <a:r>
              <a:rPr lang="pt-BR" sz="2000" dirty="0"/>
              <a:t>GMM </a:t>
            </a:r>
            <a:r>
              <a:rPr lang="en-US" sz="2000" dirty="0"/>
              <a:t>–</a:t>
            </a:r>
            <a:r>
              <a:rPr lang="pt-BR" sz="2000" dirty="0" err="1"/>
              <a:t>nb_gaus</a:t>
            </a:r>
            <a:r>
              <a:rPr lang="pt-BR" sz="2000" dirty="0"/>
              <a:t> </a:t>
            </a:r>
            <a:r>
              <a:rPr lang="pt-BR" sz="2000" dirty="0" smtClean="0"/>
              <a:t>150 </a:t>
            </a:r>
            <a:r>
              <a:rPr lang="sk-SK" sz="2000" dirty="0"/>
              <a:t>--</a:t>
            </a:r>
            <a:r>
              <a:rPr lang="sk-SK" sz="2000" dirty="0" smtClean="0"/>
              <a:t>cov_type diag</a:t>
            </a:r>
            <a:endParaRPr lang="pt-BR" sz="2000" dirty="0"/>
          </a:p>
          <a:p>
            <a:pPr marL="0" indent="0" algn="ctr">
              <a:buNone/>
            </a:pPr>
            <a:r>
              <a:rPr lang="pt-BR" sz="2000" dirty="0"/>
              <a:t>    CER</a:t>
            </a:r>
            <a:r>
              <a:rPr lang="pt-BR" sz="2000" baseline="-25000" dirty="0"/>
              <a:t>Train</a:t>
            </a:r>
            <a:r>
              <a:rPr lang="pt-BR" sz="2000" dirty="0"/>
              <a:t>: </a:t>
            </a:r>
            <a:r>
              <a:rPr lang="pt-BR" sz="2000" dirty="0" smtClean="0"/>
              <a:t>41</a:t>
            </a:r>
            <a:r>
              <a:rPr lang="pt-BR" sz="2000" dirty="0" smtClean="0"/>
              <a:t>.33%</a:t>
            </a:r>
            <a:endParaRPr lang="pt-BR" sz="2000" dirty="0"/>
          </a:p>
          <a:p>
            <a:pPr marL="0" indent="0" algn="ctr">
              <a:buNone/>
            </a:pPr>
            <a:r>
              <a:rPr lang="pt-BR" sz="2000" dirty="0"/>
              <a:t>    CER</a:t>
            </a:r>
            <a:r>
              <a:rPr lang="pt-BR" sz="2000" baseline="-25000" dirty="0"/>
              <a:t>Devel</a:t>
            </a:r>
            <a:r>
              <a:rPr lang="pt-BR" sz="2000" dirty="0"/>
              <a:t>: </a:t>
            </a:r>
            <a:r>
              <a:rPr lang="pt-BR" sz="2000" dirty="0" smtClean="0"/>
              <a:t>51</a:t>
            </a:r>
            <a:r>
              <a:rPr lang="pt-BR" sz="2000" dirty="0" smtClean="0"/>
              <a:t>.68</a:t>
            </a:r>
            <a:r>
              <a:rPr lang="pt-BR" sz="2000" dirty="0"/>
              <a:t>%</a:t>
            </a:r>
          </a:p>
          <a:p>
            <a:pPr marL="0" indent="0" algn="ctr">
              <a:buNone/>
            </a:pPr>
            <a:r>
              <a:rPr lang="pt-BR" sz="2000" dirty="0"/>
              <a:t>    CER</a:t>
            </a:r>
            <a:r>
              <a:rPr lang="pt-BR" sz="2000" baseline="-25000" dirty="0"/>
              <a:t>Test</a:t>
            </a:r>
            <a:r>
              <a:rPr lang="pt-BR" sz="2000" dirty="0"/>
              <a:t>: </a:t>
            </a:r>
            <a:r>
              <a:rPr lang="pt-BR" sz="2000" dirty="0" smtClean="0"/>
              <a:t>50</a:t>
            </a:r>
            <a:r>
              <a:rPr lang="pt-BR" sz="2000" dirty="0" smtClean="0"/>
              <a:t>.45%</a:t>
            </a:r>
            <a:endParaRPr lang="pt-BR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3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885</Words>
  <Application>Microsoft Macintosh PowerPoint</Application>
  <PresentationFormat>On-screen Show (4:3)</PresentationFormat>
  <Paragraphs>119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 Mini project Fundamentals in Statistical Pattern Recognition </vt:lpstr>
      <vt:lpstr>Pen Digit Recognition</vt:lpstr>
      <vt:lpstr>Principal Component Analysis (PCA)</vt:lpstr>
      <vt:lpstr>kNN &amp; PCA</vt:lpstr>
      <vt:lpstr>kNN &amp; PCA - Results</vt:lpstr>
      <vt:lpstr>kNN &amp; PCA - Remarks</vt:lpstr>
      <vt:lpstr>GMM &amp; PCA</vt:lpstr>
      <vt:lpstr>GMM &amp; PCA - Results </vt:lpstr>
      <vt:lpstr>GMM &amp; PCA - Results </vt:lpstr>
      <vt:lpstr>GMM &amp; PCA - Remarks</vt:lpstr>
      <vt:lpstr>GMM &amp; PCA - Remarks</vt:lpstr>
      <vt:lpstr>kNN &amp; PCA vs. GMM &amp; PCA</vt:lpstr>
      <vt:lpstr>Conclusion </vt:lpstr>
      <vt:lpstr>GMM &amp; PCA - Remarks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Tiago de Freitas Pereira</dc:creator>
  <cp:lastModifiedBy>Tiago de Freitas Pereira</cp:lastModifiedBy>
  <cp:revision>141</cp:revision>
  <dcterms:created xsi:type="dcterms:W3CDTF">2015-05-14T19:36:53Z</dcterms:created>
  <dcterms:modified xsi:type="dcterms:W3CDTF">2015-05-22T06:13:51Z</dcterms:modified>
</cp:coreProperties>
</file>