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3" r:id="rId36"/>
    <p:sldId id="294" r:id="rId37"/>
    <p:sldId id="295" r:id="rId3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7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6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6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2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7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7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5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3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5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5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0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1/24/13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65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1/24/13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08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5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5" Type="http://schemas.openxmlformats.org/officeDocument/2006/relationships/image" Target="../media/image19.jp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err="1" smtClean="0"/>
              <a:t>Estudo</a:t>
            </a:r>
            <a:r>
              <a:rPr lang="en-US" sz="4400" dirty="0" smtClean="0"/>
              <a:t> </a:t>
            </a:r>
            <a:r>
              <a:rPr lang="en-US" sz="4400" dirty="0" err="1" smtClean="0"/>
              <a:t>Comparativo</a:t>
            </a:r>
            <a:r>
              <a:rPr lang="en-US" sz="4400" dirty="0" smtClean="0"/>
              <a:t> de </a:t>
            </a:r>
            <a:r>
              <a:rPr lang="en-US" sz="4400" dirty="0" err="1" smtClean="0"/>
              <a:t>Contramedidas</a:t>
            </a:r>
            <a:r>
              <a:rPr lang="en-US" sz="4400" dirty="0" smtClean="0"/>
              <a:t> </a:t>
            </a:r>
            <a:r>
              <a:rPr lang="en-US" sz="4400" dirty="0" err="1" smtClean="0"/>
              <a:t>para</a:t>
            </a:r>
            <a:r>
              <a:rPr lang="en-US" sz="4400" dirty="0" smtClean="0"/>
              <a:t> </a:t>
            </a:r>
            <a:r>
              <a:rPr lang="en-US" sz="4400" dirty="0" err="1" smtClean="0"/>
              <a:t>Detecção</a:t>
            </a:r>
            <a:r>
              <a:rPr lang="en-US" sz="4400" dirty="0" smtClean="0"/>
              <a:t> de </a:t>
            </a:r>
            <a:r>
              <a:rPr lang="en-US" sz="4400" dirty="0" err="1" smtClean="0"/>
              <a:t>Ataques</a:t>
            </a:r>
            <a:r>
              <a:rPr lang="en-US" sz="4400" dirty="0" smtClean="0"/>
              <a:t> de Spoofing a </a:t>
            </a:r>
            <a:r>
              <a:rPr lang="en-US" sz="4400" dirty="0" err="1" smtClean="0"/>
              <a:t>Sistemas</a:t>
            </a:r>
            <a:r>
              <a:rPr lang="en-US" sz="4400" dirty="0" smtClean="0"/>
              <a:t> de </a:t>
            </a:r>
            <a:r>
              <a:rPr lang="en-US" sz="4400" dirty="0" err="1" smtClean="0"/>
              <a:t>Aunteticação</a:t>
            </a:r>
            <a:r>
              <a:rPr lang="en-US" sz="4400" dirty="0" smtClean="0"/>
              <a:t> Facial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19109"/>
            <a:ext cx="6400800" cy="1752600"/>
          </a:xfrm>
        </p:spPr>
        <p:txBody>
          <a:bodyPr/>
          <a:lstStyle/>
          <a:p>
            <a:r>
              <a:rPr lang="en-US" dirty="0" err="1" smtClean="0"/>
              <a:t>Aluno</a:t>
            </a:r>
            <a:r>
              <a:rPr lang="en-US" dirty="0" smtClean="0"/>
              <a:t>: Tiago </a:t>
            </a:r>
            <a:r>
              <a:rPr lang="en-US" dirty="0" smtClean="0"/>
              <a:t>de Freitas </a:t>
            </a:r>
            <a:r>
              <a:rPr lang="en-US" dirty="0" smtClean="0"/>
              <a:t>Pereira</a:t>
            </a:r>
          </a:p>
          <a:p>
            <a:r>
              <a:rPr lang="en-US" dirty="0" err="1" smtClean="0"/>
              <a:t>Orientador</a:t>
            </a:r>
            <a:r>
              <a:rPr lang="en-US" dirty="0" smtClean="0"/>
              <a:t>: Jos</a:t>
            </a:r>
            <a:r>
              <a:rPr lang="en-US" dirty="0" smtClean="0"/>
              <a:t>é Mario De Martino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95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Biometria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96" y="1219713"/>
            <a:ext cx="8229600" cy="4525963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 smtClean="0"/>
              <a:t>Fluxo</a:t>
            </a:r>
            <a:r>
              <a:rPr lang="en-US" dirty="0" smtClean="0"/>
              <a:t> </a:t>
            </a:r>
            <a:r>
              <a:rPr lang="en-US" dirty="0" err="1" smtClean="0"/>
              <a:t>básico</a:t>
            </a:r>
            <a:r>
              <a:rPr lang="en-US" dirty="0" smtClean="0"/>
              <a:t> de um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autenticação</a:t>
            </a:r>
            <a:r>
              <a:rPr lang="en-US" dirty="0" smtClean="0"/>
              <a:t> </a:t>
            </a:r>
            <a:r>
              <a:rPr lang="en-US" dirty="0" err="1" smtClean="0"/>
              <a:t>biométrica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343886" y="3929375"/>
            <a:ext cx="914400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914649" y="3929375"/>
            <a:ext cx="1736725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Processamento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146674" y="5097775"/>
            <a:ext cx="1736725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Autenticação</a:t>
            </a:r>
            <a:endParaRPr lang="en-US" dirty="0"/>
          </a:p>
        </p:txBody>
      </p:sp>
      <p:sp>
        <p:nvSpPr>
          <p:cNvPr id="27" name="Can 26"/>
          <p:cNvSpPr/>
          <p:nvPr/>
        </p:nvSpPr>
        <p:spPr>
          <a:xfrm>
            <a:off x="5168899" y="2372317"/>
            <a:ext cx="1524000" cy="91371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Referências</a:t>
            </a:r>
            <a:endParaRPr lang="en-US" dirty="0"/>
          </a:p>
          <a:p>
            <a:pPr algn="ctr"/>
            <a:r>
              <a:rPr lang="en-US" dirty="0" err="1" smtClean="0"/>
              <a:t>Biométricas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239194" y="6136828"/>
            <a:ext cx="1472650" cy="6870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Decisão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2381330" y="3970440"/>
            <a:ext cx="459590" cy="46249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9204374">
            <a:off x="4641206" y="3387508"/>
            <a:ext cx="611714" cy="46249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2815904">
            <a:off x="4537224" y="4556391"/>
            <a:ext cx="611714" cy="46249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5400000">
            <a:off x="5818449" y="5648557"/>
            <a:ext cx="352729" cy="46249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 descr="user_femal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9" y="3719379"/>
            <a:ext cx="725782" cy="775716"/>
          </a:xfrm>
          <a:prstGeom prst="rect">
            <a:avLst/>
          </a:prstGeom>
        </p:spPr>
      </p:pic>
      <p:sp>
        <p:nvSpPr>
          <p:cNvPr id="45" name="Right Arrow 44"/>
          <p:cNvSpPr/>
          <p:nvPr/>
        </p:nvSpPr>
        <p:spPr>
          <a:xfrm>
            <a:off x="826572" y="3992392"/>
            <a:ext cx="459590" cy="46249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Biometria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96" y="1219713"/>
            <a:ext cx="8229600" cy="4525963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 smtClean="0"/>
              <a:t>Fluxo</a:t>
            </a:r>
            <a:r>
              <a:rPr lang="en-US" dirty="0" smtClean="0"/>
              <a:t> </a:t>
            </a:r>
            <a:r>
              <a:rPr lang="en-US" dirty="0" err="1" smtClean="0"/>
              <a:t>básico</a:t>
            </a:r>
            <a:r>
              <a:rPr lang="en-US" dirty="0" smtClean="0"/>
              <a:t> de um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autenticação</a:t>
            </a:r>
            <a:r>
              <a:rPr lang="en-US" dirty="0" smtClean="0"/>
              <a:t> </a:t>
            </a:r>
            <a:r>
              <a:rPr lang="en-US" dirty="0" err="1" smtClean="0"/>
              <a:t>biométrica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343886" y="3929375"/>
            <a:ext cx="914400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914649" y="3929375"/>
            <a:ext cx="1736725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Processamento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146674" y="5097775"/>
            <a:ext cx="1736725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Autenticação</a:t>
            </a:r>
            <a:endParaRPr lang="en-US" dirty="0"/>
          </a:p>
        </p:txBody>
      </p:sp>
      <p:sp>
        <p:nvSpPr>
          <p:cNvPr id="27" name="Can 26"/>
          <p:cNvSpPr/>
          <p:nvPr/>
        </p:nvSpPr>
        <p:spPr>
          <a:xfrm>
            <a:off x="5168899" y="2372317"/>
            <a:ext cx="1524000" cy="91371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Referências</a:t>
            </a:r>
            <a:endParaRPr lang="en-US" dirty="0"/>
          </a:p>
          <a:p>
            <a:pPr algn="ctr"/>
            <a:r>
              <a:rPr lang="en-US" dirty="0" err="1" smtClean="0"/>
              <a:t>Biométricas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239194" y="6136828"/>
            <a:ext cx="1472650" cy="6870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Decisão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2381330" y="3970440"/>
            <a:ext cx="459590" cy="46249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9204374">
            <a:off x="4641206" y="3387508"/>
            <a:ext cx="611714" cy="46249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2815904">
            <a:off x="4537224" y="4556391"/>
            <a:ext cx="611714" cy="46249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5400000">
            <a:off x="5818449" y="5648557"/>
            <a:ext cx="352729" cy="46249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24" idx="0"/>
          </p:cNvCxnSpPr>
          <p:nvPr/>
        </p:nvCxnSpPr>
        <p:spPr>
          <a:xfrm>
            <a:off x="1343886" y="3245117"/>
            <a:ext cx="457200" cy="68425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522563" y="3055767"/>
            <a:ext cx="0" cy="93662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 flipH="1" flipV="1">
            <a:off x="5152696" y="3748202"/>
            <a:ext cx="610871" cy="498673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1" idx="0"/>
          </p:cNvCxnSpPr>
          <p:nvPr/>
        </p:nvCxnSpPr>
        <p:spPr>
          <a:xfrm flipH="1">
            <a:off x="5062966" y="4246875"/>
            <a:ext cx="700601" cy="43735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6692899" y="2869682"/>
            <a:ext cx="927101" cy="18608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289124" y="6056166"/>
            <a:ext cx="927100" cy="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53515" y="2885074"/>
            <a:ext cx="100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poofing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60028" y="2373350"/>
            <a:ext cx="1313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Man-in-the-</a:t>
            </a:r>
          </a:p>
          <a:p>
            <a:pPr algn="ctr"/>
            <a:r>
              <a:rPr lang="en-US" dirty="0" smtClean="0"/>
              <a:t>middle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63567" y="3942169"/>
            <a:ext cx="1313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Man-in-the-</a:t>
            </a:r>
          </a:p>
          <a:p>
            <a:pPr algn="ctr"/>
            <a:r>
              <a:rPr lang="en-US" dirty="0" smtClean="0"/>
              <a:t>middle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32697" y="5669500"/>
            <a:ext cx="1313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Man-in-the-</a:t>
            </a:r>
          </a:p>
          <a:p>
            <a:pPr algn="ctr"/>
            <a:r>
              <a:rPr lang="en-US" dirty="0" smtClean="0"/>
              <a:t>middle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581237" y="2728707"/>
            <a:ext cx="11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Referência</a:t>
            </a:r>
            <a:endParaRPr lang="en-US" dirty="0" smtClean="0"/>
          </a:p>
          <a:p>
            <a:pPr algn="ctr"/>
            <a:r>
              <a:rPr lang="en-US" dirty="0" err="1" smtClean="0"/>
              <a:t>biométrica</a:t>
            </a:r>
            <a:endParaRPr lang="en-US" dirty="0"/>
          </a:p>
        </p:txBody>
      </p:sp>
      <p:pic>
        <p:nvPicPr>
          <p:cNvPr id="44" name="Picture 43" descr="user_femal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9" y="3719379"/>
            <a:ext cx="725782" cy="775716"/>
          </a:xfrm>
          <a:prstGeom prst="rect">
            <a:avLst/>
          </a:prstGeom>
        </p:spPr>
      </p:pic>
      <p:sp>
        <p:nvSpPr>
          <p:cNvPr id="45" name="Right Arrow 44"/>
          <p:cNvSpPr/>
          <p:nvPr/>
        </p:nvSpPr>
        <p:spPr>
          <a:xfrm>
            <a:off x="826572" y="3992392"/>
            <a:ext cx="459590" cy="46249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Biometria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96" y="1219713"/>
            <a:ext cx="8229600" cy="4525963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 smtClean="0"/>
              <a:t>Fluxo</a:t>
            </a:r>
            <a:r>
              <a:rPr lang="en-US" dirty="0" smtClean="0"/>
              <a:t> </a:t>
            </a:r>
            <a:r>
              <a:rPr lang="en-US" dirty="0" err="1" smtClean="0"/>
              <a:t>básico</a:t>
            </a:r>
            <a:r>
              <a:rPr lang="en-US" dirty="0" smtClean="0"/>
              <a:t> de um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autenticação</a:t>
            </a:r>
            <a:r>
              <a:rPr lang="en-US" dirty="0" smtClean="0"/>
              <a:t> </a:t>
            </a:r>
            <a:r>
              <a:rPr lang="en-US" dirty="0" err="1" smtClean="0"/>
              <a:t>biométrica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343886" y="3929375"/>
            <a:ext cx="914400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914649" y="3929375"/>
            <a:ext cx="1736725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Processamento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146674" y="5097775"/>
            <a:ext cx="1736725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Autenticação</a:t>
            </a:r>
            <a:endParaRPr lang="en-US" dirty="0"/>
          </a:p>
        </p:txBody>
      </p:sp>
      <p:sp>
        <p:nvSpPr>
          <p:cNvPr id="27" name="Can 26"/>
          <p:cNvSpPr/>
          <p:nvPr/>
        </p:nvSpPr>
        <p:spPr>
          <a:xfrm>
            <a:off x="5168899" y="2372317"/>
            <a:ext cx="1524000" cy="91371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Referências</a:t>
            </a:r>
            <a:endParaRPr lang="en-US" dirty="0"/>
          </a:p>
          <a:p>
            <a:pPr algn="ctr"/>
            <a:r>
              <a:rPr lang="en-US" dirty="0" err="1" smtClean="0"/>
              <a:t>Biométricas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239194" y="6136828"/>
            <a:ext cx="1472650" cy="6870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Decisão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2381330" y="3970440"/>
            <a:ext cx="459590" cy="46249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9204374">
            <a:off x="4641206" y="3387508"/>
            <a:ext cx="611714" cy="46249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2815904">
            <a:off x="4537224" y="4556391"/>
            <a:ext cx="611714" cy="46249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5400000">
            <a:off x="5818449" y="5648557"/>
            <a:ext cx="352729" cy="46249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24" idx="0"/>
          </p:cNvCxnSpPr>
          <p:nvPr/>
        </p:nvCxnSpPr>
        <p:spPr>
          <a:xfrm>
            <a:off x="1343886" y="3245117"/>
            <a:ext cx="457200" cy="68425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522563" y="3055767"/>
            <a:ext cx="0" cy="93662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 flipH="1" flipV="1">
            <a:off x="5152696" y="3748202"/>
            <a:ext cx="610871" cy="498673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1" idx="0"/>
          </p:cNvCxnSpPr>
          <p:nvPr/>
        </p:nvCxnSpPr>
        <p:spPr>
          <a:xfrm flipH="1">
            <a:off x="5062966" y="4246875"/>
            <a:ext cx="700601" cy="43735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6692899" y="2869682"/>
            <a:ext cx="927101" cy="18608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289124" y="6056166"/>
            <a:ext cx="927100" cy="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53515" y="2885074"/>
            <a:ext cx="100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poofing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60028" y="2373350"/>
            <a:ext cx="1313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Man-in-the-</a:t>
            </a:r>
          </a:p>
          <a:p>
            <a:pPr algn="ctr"/>
            <a:r>
              <a:rPr lang="en-US" dirty="0" smtClean="0"/>
              <a:t>middle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63567" y="3942169"/>
            <a:ext cx="1313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Man-in-the-</a:t>
            </a:r>
          </a:p>
          <a:p>
            <a:pPr algn="ctr"/>
            <a:r>
              <a:rPr lang="en-US" dirty="0" smtClean="0"/>
              <a:t>middle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32697" y="5669500"/>
            <a:ext cx="1313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Man-in-the-</a:t>
            </a:r>
          </a:p>
          <a:p>
            <a:pPr algn="ctr"/>
            <a:r>
              <a:rPr lang="en-US" dirty="0" smtClean="0"/>
              <a:t>middle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581237" y="2728707"/>
            <a:ext cx="11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Referência</a:t>
            </a:r>
            <a:endParaRPr lang="en-US" dirty="0" smtClean="0"/>
          </a:p>
          <a:p>
            <a:pPr algn="ctr"/>
            <a:r>
              <a:rPr lang="en-US" dirty="0" err="1" smtClean="0"/>
              <a:t>biométrica</a:t>
            </a:r>
            <a:endParaRPr lang="en-US" dirty="0"/>
          </a:p>
        </p:txBody>
      </p:sp>
      <p:pic>
        <p:nvPicPr>
          <p:cNvPr id="44" name="Picture 43" descr="user_femal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9" y="3719379"/>
            <a:ext cx="725782" cy="775716"/>
          </a:xfrm>
          <a:prstGeom prst="rect">
            <a:avLst/>
          </a:prstGeom>
        </p:spPr>
      </p:pic>
      <p:sp>
        <p:nvSpPr>
          <p:cNvPr id="45" name="Right Arrow 44"/>
          <p:cNvSpPr/>
          <p:nvPr/>
        </p:nvSpPr>
        <p:spPr>
          <a:xfrm>
            <a:off x="826572" y="3992392"/>
            <a:ext cx="459590" cy="46249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ck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699" y="4104677"/>
            <a:ext cx="545081" cy="545081"/>
          </a:xfrm>
          <a:prstGeom prst="rect">
            <a:avLst/>
          </a:prstGeom>
        </p:spPr>
      </p:pic>
      <p:pic>
        <p:nvPicPr>
          <p:cNvPr id="46" name="Picture 45" descr="lock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557" y="3318614"/>
            <a:ext cx="545081" cy="545081"/>
          </a:xfrm>
          <a:prstGeom prst="rect">
            <a:avLst/>
          </a:prstGeom>
        </p:spPr>
      </p:pic>
      <p:pic>
        <p:nvPicPr>
          <p:cNvPr id="47" name="Picture 46" descr="lock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39" y="2829957"/>
            <a:ext cx="545081" cy="545081"/>
          </a:xfrm>
          <a:prstGeom prst="rect">
            <a:avLst/>
          </a:prstGeom>
        </p:spPr>
      </p:pic>
      <p:pic>
        <p:nvPicPr>
          <p:cNvPr id="48" name="Picture 47" descr="lock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734" y="5605775"/>
            <a:ext cx="545081" cy="545081"/>
          </a:xfrm>
          <a:prstGeom prst="rect">
            <a:avLst/>
          </a:prstGeom>
        </p:spPr>
      </p:pic>
      <p:pic>
        <p:nvPicPr>
          <p:cNvPr id="49" name="Picture 48" descr="lock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285" y="4605803"/>
            <a:ext cx="545081" cy="54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70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Biometria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96" y="1219713"/>
            <a:ext cx="8229600" cy="4525963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 smtClean="0"/>
              <a:t>Fluxo</a:t>
            </a:r>
            <a:r>
              <a:rPr lang="en-US" dirty="0" smtClean="0"/>
              <a:t> </a:t>
            </a:r>
            <a:r>
              <a:rPr lang="en-US" dirty="0" err="1" smtClean="0"/>
              <a:t>básico</a:t>
            </a:r>
            <a:r>
              <a:rPr lang="en-US" dirty="0" smtClean="0"/>
              <a:t> de um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autenticação</a:t>
            </a:r>
            <a:r>
              <a:rPr lang="en-US" dirty="0" smtClean="0"/>
              <a:t> </a:t>
            </a:r>
            <a:r>
              <a:rPr lang="en-US" dirty="0" err="1" smtClean="0"/>
              <a:t>biométrica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2032" y="2352138"/>
            <a:ext cx="3499073" cy="2330548"/>
            <a:chOff x="94309" y="2885074"/>
            <a:chExt cx="2163977" cy="1610021"/>
          </a:xfrm>
        </p:grpSpPr>
        <p:sp>
          <p:nvSpPr>
            <p:cNvPr id="24" name="Rounded Rectangle 23"/>
            <p:cNvSpPr/>
            <p:nvPr/>
          </p:nvSpPr>
          <p:spPr>
            <a:xfrm>
              <a:off x="1343886" y="3929375"/>
              <a:ext cx="914400" cy="508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Sensor</a:t>
              </a:r>
              <a:endParaRPr lang="en-US" dirty="0"/>
            </a:p>
          </p:txBody>
        </p:sp>
        <p:cxnSp>
          <p:nvCxnSpPr>
            <p:cNvPr id="33" name="Straight Arrow Connector 32"/>
            <p:cNvCxnSpPr>
              <a:endCxn id="24" idx="0"/>
            </p:cNvCxnSpPr>
            <p:nvPr/>
          </p:nvCxnSpPr>
          <p:spPr>
            <a:xfrm>
              <a:off x="1343886" y="3245117"/>
              <a:ext cx="457200" cy="684258"/>
            </a:xfrm>
            <a:prstGeom prst="straightConnector1">
              <a:avLst/>
            </a:prstGeom>
            <a:ln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53515" y="2885074"/>
              <a:ext cx="1007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poofing</a:t>
              </a:r>
              <a:endParaRPr lang="en-US" dirty="0"/>
            </a:p>
          </p:txBody>
        </p:sp>
        <p:pic>
          <p:nvPicPr>
            <p:cNvPr id="44" name="Picture 43" descr="user_female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09" y="3719379"/>
              <a:ext cx="725782" cy="775716"/>
            </a:xfrm>
            <a:prstGeom prst="rect">
              <a:avLst/>
            </a:prstGeom>
          </p:spPr>
        </p:pic>
        <p:sp>
          <p:nvSpPr>
            <p:cNvPr id="45" name="Right Arrow 44"/>
            <p:cNvSpPr/>
            <p:nvPr/>
          </p:nvSpPr>
          <p:spPr>
            <a:xfrm>
              <a:off x="826572" y="3992392"/>
              <a:ext cx="459590" cy="46249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73476" y="2974528"/>
            <a:ext cx="4926451" cy="3073058"/>
            <a:chOff x="1747118" y="2372317"/>
            <a:chExt cx="7136268" cy="4451514"/>
          </a:xfrm>
        </p:grpSpPr>
        <p:sp>
          <p:nvSpPr>
            <p:cNvPr id="25" name="Rounded Rectangle 24"/>
            <p:cNvSpPr/>
            <p:nvPr/>
          </p:nvSpPr>
          <p:spPr>
            <a:xfrm>
              <a:off x="2914649" y="3929375"/>
              <a:ext cx="1736725" cy="508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Processamento</a:t>
              </a:r>
              <a:endParaRPr lang="en-US" sz="12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146674" y="5097775"/>
              <a:ext cx="1736725" cy="508000"/>
            </a:xfrm>
            <a:prstGeom prst="roundRect">
              <a:avLst/>
            </a:prstGeom>
            <a:solidFill>
              <a:srgbClr val="BFBFBF"/>
            </a:solidFill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Autenticação</a:t>
              </a:r>
              <a:endParaRPr lang="en-US" sz="1200" dirty="0"/>
            </a:p>
          </p:txBody>
        </p:sp>
        <p:sp>
          <p:nvSpPr>
            <p:cNvPr id="27" name="Can 26"/>
            <p:cNvSpPr/>
            <p:nvPr/>
          </p:nvSpPr>
          <p:spPr>
            <a:xfrm>
              <a:off x="5168899" y="2372317"/>
              <a:ext cx="1524000" cy="913714"/>
            </a:xfrm>
            <a:prstGeom prst="can">
              <a:avLst/>
            </a:prstGeom>
            <a:solidFill>
              <a:srgbClr val="BFBFBF"/>
            </a:solidFill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Referências</a:t>
              </a:r>
              <a:endParaRPr lang="en-US" sz="1200" dirty="0"/>
            </a:p>
            <a:p>
              <a:pPr algn="ctr"/>
              <a:r>
                <a:rPr lang="en-US" sz="1200" dirty="0" err="1" smtClean="0"/>
                <a:t>Biométricas</a:t>
              </a:r>
              <a:endParaRPr lang="en-US" sz="12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5239194" y="6136828"/>
              <a:ext cx="1472650" cy="687003"/>
            </a:xfrm>
            <a:prstGeom prst="ellipse">
              <a:avLst/>
            </a:prstGeom>
            <a:solidFill>
              <a:srgbClr val="BFBFBF"/>
            </a:solidFill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Decisão</a:t>
              </a:r>
              <a:endParaRPr lang="en-US" sz="1200" dirty="0"/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2381330" y="3970440"/>
              <a:ext cx="459590" cy="462492"/>
            </a:xfrm>
            <a:prstGeom prst="rightArrow">
              <a:avLst/>
            </a:prstGeom>
            <a:solidFill>
              <a:srgbClr val="BFBFBF"/>
            </a:solidFill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Arrow 29"/>
            <p:cNvSpPr/>
            <p:nvPr/>
          </p:nvSpPr>
          <p:spPr>
            <a:xfrm rot="19204374">
              <a:off x="4641206" y="3387508"/>
              <a:ext cx="611714" cy="462493"/>
            </a:xfrm>
            <a:prstGeom prst="rightArrow">
              <a:avLst/>
            </a:prstGeom>
            <a:solidFill>
              <a:srgbClr val="BFBFBF"/>
            </a:solidFill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ight Arrow 30"/>
            <p:cNvSpPr/>
            <p:nvPr/>
          </p:nvSpPr>
          <p:spPr>
            <a:xfrm rot="2815904">
              <a:off x="4537224" y="4556391"/>
              <a:ext cx="611714" cy="462493"/>
            </a:xfrm>
            <a:prstGeom prst="rightArrow">
              <a:avLst/>
            </a:prstGeom>
            <a:solidFill>
              <a:srgbClr val="BFBFBF"/>
            </a:solidFill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Arrow 31"/>
            <p:cNvSpPr/>
            <p:nvPr/>
          </p:nvSpPr>
          <p:spPr>
            <a:xfrm rot="5400000">
              <a:off x="5818449" y="5648557"/>
              <a:ext cx="352729" cy="462493"/>
            </a:xfrm>
            <a:prstGeom prst="rightArrow">
              <a:avLst/>
            </a:prstGeom>
            <a:solidFill>
              <a:srgbClr val="BFBFBF"/>
            </a:solidFill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2522563" y="3055767"/>
              <a:ext cx="0" cy="936625"/>
            </a:xfrm>
            <a:prstGeom prst="straightConnector1">
              <a:avLst/>
            </a:prstGeom>
            <a:ln>
              <a:solidFill>
                <a:srgbClr val="BFBFB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30" idx="2"/>
            </p:cNvCxnSpPr>
            <p:nvPr/>
          </p:nvCxnSpPr>
          <p:spPr>
            <a:xfrm flipH="1" flipV="1">
              <a:off x="5152696" y="3748202"/>
              <a:ext cx="610871" cy="498673"/>
            </a:xfrm>
            <a:prstGeom prst="straightConnector1">
              <a:avLst/>
            </a:prstGeom>
            <a:ln>
              <a:solidFill>
                <a:srgbClr val="BFBFB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31" idx="0"/>
            </p:cNvCxnSpPr>
            <p:nvPr/>
          </p:nvCxnSpPr>
          <p:spPr>
            <a:xfrm flipH="1">
              <a:off x="5062966" y="4246875"/>
              <a:ext cx="700601" cy="437358"/>
            </a:xfrm>
            <a:prstGeom prst="straightConnector1">
              <a:avLst/>
            </a:prstGeom>
            <a:ln>
              <a:solidFill>
                <a:srgbClr val="BFBFB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6692899" y="2869682"/>
              <a:ext cx="927101" cy="18608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6289124" y="6056166"/>
              <a:ext cx="927100" cy="1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747118" y="2373350"/>
              <a:ext cx="1539402" cy="757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</a:rPr>
                <a:t>Man-in-the-</a:t>
              </a:r>
            </a:p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</a:rPr>
                <a:t>middle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650656" y="3942170"/>
              <a:ext cx="1539402" cy="757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BFBFBF"/>
                  </a:solidFill>
                </a:rPr>
                <a:t>Man-in-the-</a:t>
              </a:r>
            </a:p>
            <a:p>
              <a:pPr algn="ctr"/>
              <a:r>
                <a:rPr lang="en-US" sz="1400" dirty="0" smtClean="0">
                  <a:solidFill>
                    <a:srgbClr val="BFBFBF"/>
                  </a:solidFill>
                </a:rPr>
                <a:t>middle</a:t>
              </a:r>
              <a:endParaRPr lang="en-US" sz="1400" dirty="0">
                <a:solidFill>
                  <a:srgbClr val="BFBFBF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19785" y="5669500"/>
              <a:ext cx="1539402" cy="757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BFBFBF"/>
                  </a:solidFill>
                </a:rPr>
                <a:t>Man-in-the-</a:t>
              </a:r>
            </a:p>
            <a:p>
              <a:pPr algn="ctr"/>
              <a:r>
                <a:rPr lang="en-US" sz="1400" dirty="0" smtClean="0">
                  <a:solidFill>
                    <a:srgbClr val="BFBFBF"/>
                  </a:solidFill>
                </a:rPr>
                <a:t>middle</a:t>
              </a:r>
              <a:endParaRPr lang="en-US" sz="1400" dirty="0">
                <a:solidFill>
                  <a:srgbClr val="BFBFBF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466998" y="2728707"/>
              <a:ext cx="1416388" cy="75791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BFBFBF"/>
                  </a:solidFill>
                </a:rPr>
                <a:t>Referência</a:t>
              </a:r>
              <a:endParaRPr lang="en-US" sz="1400" dirty="0" smtClean="0">
                <a:solidFill>
                  <a:srgbClr val="BFBFBF"/>
                </a:solidFill>
              </a:endParaRPr>
            </a:p>
            <a:p>
              <a:pPr algn="ctr"/>
              <a:r>
                <a:rPr lang="en-US" sz="1400" dirty="0" err="1" smtClean="0">
                  <a:solidFill>
                    <a:srgbClr val="BFBFBF"/>
                  </a:solidFill>
                </a:rPr>
                <a:t>biométrica</a:t>
              </a:r>
              <a:endParaRPr lang="en-US" sz="1400" dirty="0">
                <a:solidFill>
                  <a:srgbClr val="BFBFBF"/>
                </a:solidFill>
              </a:endParaRPr>
            </a:p>
          </p:txBody>
        </p:sp>
        <p:pic>
          <p:nvPicPr>
            <p:cNvPr id="4" name="Picture 3" descr="lock-icon.png"/>
            <p:cNvPicPr>
              <a:picLocks noChangeAspect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0699" y="4104677"/>
              <a:ext cx="545081" cy="545081"/>
            </a:xfrm>
            <a:prstGeom prst="rect">
              <a:avLst/>
            </a:prstGeom>
          </p:spPr>
        </p:pic>
        <p:pic>
          <p:nvPicPr>
            <p:cNvPr id="46" name="Picture 45" descr="lock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6557" y="3318614"/>
              <a:ext cx="545081" cy="545081"/>
            </a:xfrm>
            <a:prstGeom prst="rect">
              <a:avLst/>
            </a:prstGeom>
          </p:spPr>
        </p:pic>
        <p:pic>
          <p:nvPicPr>
            <p:cNvPr id="47" name="Picture 46" descr="lock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0339" y="2829957"/>
              <a:ext cx="545081" cy="545081"/>
            </a:xfrm>
            <a:prstGeom prst="rect">
              <a:avLst/>
            </a:prstGeom>
          </p:spPr>
        </p:pic>
        <p:pic>
          <p:nvPicPr>
            <p:cNvPr id="48" name="Picture 47" descr="lock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1734" y="5605775"/>
              <a:ext cx="545081" cy="545081"/>
            </a:xfrm>
            <a:prstGeom prst="rect">
              <a:avLst/>
            </a:prstGeom>
          </p:spPr>
        </p:pic>
        <p:pic>
          <p:nvPicPr>
            <p:cNvPr id="49" name="Picture 48" descr="lock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285" y="4605803"/>
              <a:ext cx="545081" cy="5450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9404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Spoofing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autenticação</a:t>
            </a:r>
            <a:r>
              <a:rPr lang="en-US" dirty="0" smtClean="0"/>
              <a:t> de 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Acesso</a:t>
            </a:r>
            <a:r>
              <a:rPr lang="en-US" dirty="0" smtClean="0"/>
              <a:t> real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28055" y="3179560"/>
            <a:ext cx="8058745" cy="1838979"/>
            <a:chOff x="1233735" y="2898874"/>
            <a:chExt cx="6042270" cy="1378826"/>
          </a:xfrm>
        </p:grpSpPr>
        <p:pic>
          <p:nvPicPr>
            <p:cNvPr id="4" name="Picture 3" descr="Screen Shot 2013-01-11 at 4.35.48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735" y="3049945"/>
              <a:ext cx="1396688" cy="1031400"/>
            </a:xfrm>
            <a:prstGeom prst="rect">
              <a:avLst/>
            </a:prstGeom>
          </p:spPr>
        </p:pic>
        <p:pic>
          <p:nvPicPr>
            <p:cNvPr id="5" name="Picture 4" descr="Hardware-Webcam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715" y="2898874"/>
              <a:ext cx="1378826" cy="1378826"/>
            </a:xfrm>
            <a:prstGeom prst="rect">
              <a:avLst/>
            </a:prstGeom>
          </p:spPr>
        </p:pic>
        <p:sp>
          <p:nvSpPr>
            <p:cNvPr id="6" name="Right Arrow 5"/>
            <p:cNvSpPr/>
            <p:nvPr/>
          </p:nvSpPr>
          <p:spPr>
            <a:xfrm>
              <a:off x="4699250" y="3383988"/>
              <a:ext cx="417809" cy="508741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711529" y="3330570"/>
              <a:ext cx="417809" cy="508741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346728" y="3330570"/>
              <a:ext cx="1929277" cy="75077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Autenticação</a:t>
              </a:r>
              <a:r>
                <a:rPr lang="en-US" sz="2000" dirty="0" smtClean="0"/>
                <a:t> de face</a:t>
              </a:r>
              <a:endParaRPr lang="en-US" sz="20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88169" y="4759493"/>
            <a:ext cx="706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Cena</a:t>
            </a:r>
            <a:endParaRPr lang="en-US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535077" y="4805660"/>
            <a:ext cx="1715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Aquisição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endParaRPr lang="en-US" sz="2000" dirty="0" smtClean="0"/>
          </a:p>
          <a:p>
            <a:pPr algn="ctr"/>
            <a:r>
              <a:rPr lang="en-US" sz="2000" dirty="0" err="1"/>
              <a:t>a</a:t>
            </a:r>
            <a:r>
              <a:rPr lang="en-US" sz="2000" dirty="0" err="1" smtClean="0"/>
              <a:t>utenticação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20171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Spoofing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autenticação</a:t>
            </a:r>
            <a:r>
              <a:rPr lang="en-US" dirty="0" smtClean="0"/>
              <a:t> de 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Tentativa</a:t>
            </a:r>
            <a:r>
              <a:rPr lang="en-US" dirty="0" smtClean="0"/>
              <a:t> de </a:t>
            </a:r>
            <a:r>
              <a:rPr lang="en-US" dirty="0" err="1" smtClean="0"/>
              <a:t>ataque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7" name="Picture 16" descr="Hardware-Video-Camera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313" y="3425853"/>
            <a:ext cx="941756" cy="941756"/>
          </a:xfrm>
          <a:prstGeom prst="rect">
            <a:avLst/>
          </a:prstGeom>
        </p:spPr>
      </p:pic>
      <p:pic>
        <p:nvPicPr>
          <p:cNvPr id="18" name="Picture 17" descr="ipad_att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408" y="4031468"/>
            <a:ext cx="1425876" cy="1113966"/>
          </a:xfrm>
          <a:prstGeom prst="rect">
            <a:avLst/>
          </a:prstGeom>
        </p:spPr>
      </p:pic>
      <p:pic>
        <p:nvPicPr>
          <p:cNvPr id="19" name="Picture 18" descr="iphone_atta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16" y="2628793"/>
            <a:ext cx="1650659" cy="1237995"/>
          </a:xfrm>
          <a:prstGeom prst="rect">
            <a:avLst/>
          </a:prstGeom>
        </p:spPr>
      </p:pic>
      <p:pic>
        <p:nvPicPr>
          <p:cNvPr id="20" name="Picture 19" descr="Screen Shot 2013-01-11 at 4.35.4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27" y="3398409"/>
            <a:ext cx="1269716" cy="93763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803573" y="3617211"/>
            <a:ext cx="417809" cy="50874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9768600">
            <a:off x="3127999" y="3196632"/>
            <a:ext cx="417809" cy="50874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544403">
            <a:off x="3269325" y="4121752"/>
            <a:ext cx="417809" cy="50874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982807" y="3454909"/>
            <a:ext cx="1929277" cy="7507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Autenticação</a:t>
            </a:r>
            <a:r>
              <a:rPr lang="en-US" dirty="0" smtClean="0"/>
              <a:t> de face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2002553">
            <a:off x="5095085" y="3153638"/>
            <a:ext cx="459590" cy="55961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9518029">
            <a:off x="4893085" y="4104605"/>
            <a:ext cx="556104" cy="55961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Hardware-Webcam-ic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473" y="3191093"/>
            <a:ext cx="1378826" cy="1378826"/>
          </a:xfrm>
          <a:prstGeom prst="rect">
            <a:avLst/>
          </a:prstGeom>
        </p:spPr>
      </p:pic>
      <p:sp>
        <p:nvSpPr>
          <p:cNvPr id="28" name="Right Arrow 27"/>
          <p:cNvSpPr/>
          <p:nvPr/>
        </p:nvSpPr>
        <p:spPr>
          <a:xfrm>
            <a:off x="6474851" y="3566017"/>
            <a:ext cx="417809" cy="50874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687843" y="4257942"/>
            <a:ext cx="2084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Captura</a:t>
            </a:r>
            <a:endParaRPr lang="en-US" sz="2000" dirty="0"/>
          </a:p>
          <a:p>
            <a:pPr algn="ctr"/>
            <a:r>
              <a:rPr lang="en-US" sz="2000" dirty="0" err="1"/>
              <a:t>p</a:t>
            </a:r>
            <a:r>
              <a:rPr lang="en-US" sz="2000" dirty="0" err="1" smtClean="0"/>
              <a:t>ara</a:t>
            </a:r>
            <a:r>
              <a:rPr lang="en-US" sz="2000" dirty="0" smtClean="0"/>
              <a:t> a </a:t>
            </a:r>
            <a:r>
              <a:rPr lang="en-US" sz="2000" dirty="0" err="1" smtClean="0"/>
              <a:t>faude</a:t>
            </a:r>
            <a:endParaRPr lang="en-US" sz="20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281143" y="4492007"/>
            <a:ext cx="1715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Aquisição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endParaRPr lang="en-US" sz="2000" dirty="0" smtClean="0"/>
          </a:p>
          <a:p>
            <a:pPr algn="ctr"/>
            <a:r>
              <a:rPr lang="en-US" sz="2000" dirty="0" err="1"/>
              <a:t>a</a:t>
            </a:r>
            <a:r>
              <a:rPr lang="en-US" sz="2000" dirty="0" err="1" smtClean="0"/>
              <a:t>utenticação</a:t>
            </a:r>
            <a:endParaRPr lang="en-US" sz="20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54213" y="4413173"/>
            <a:ext cx="706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Cena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93907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Spoofing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autenticação</a:t>
            </a:r>
            <a:r>
              <a:rPr lang="en-US" dirty="0" smtClean="0"/>
              <a:t> de face</a:t>
            </a:r>
            <a:endParaRPr lang="en-US" dirty="0"/>
          </a:p>
        </p:txBody>
      </p:sp>
      <p:pic>
        <p:nvPicPr>
          <p:cNvPr id="4" name="Picture 3" descr="ipad_att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375" y="2597719"/>
            <a:ext cx="2526027" cy="1973459"/>
          </a:xfrm>
          <a:prstGeom prst="rect">
            <a:avLst/>
          </a:prstGeom>
        </p:spPr>
      </p:pic>
      <p:pic>
        <p:nvPicPr>
          <p:cNvPr id="5" name="Picture 4" descr="iphone_att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5932"/>
            <a:ext cx="2658404" cy="1993805"/>
          </a:xfrm>
          <a:prstGeom prst="rect">
            <a:avLst/>
          </a:prstGeom>
        </p:spPr>
      </p:pic>
      <p:pic>
        <p:nvPicPr>
          <p:cNvPr id="6" name="Picture 5" descr="user_femal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68" y="4472835"/>
            <a:ext cx="2246477" cy="2401036"/>
          </a:xfrm>
          <a:prstGeom prst="rect">
            <a:avLst/>
          </a:prstGeom>
        </p:spPr>
      </p:pic>
      <p:pic>
        <p:nvPicPr>
          <p:cNvPr id="9" name="Picture 8" descr="javhead1d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8007">
            <a:off x="4476886" y="3839402"/>
            <a:ext cx="1638787" cy="2214577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ataques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69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Spoofing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autenticação</a:t>
            </a:r>
            <a:r>
              <a:rPr lang="en-US" dirty="0" smtClean="0"/>
              <a:t> de face</a:t>
            </a:r>
            <a:endParaRPr lang="en-US" dirty="0"/>
          </a:p>
        </p:txBody>
      </p:sp>
      <p:pic>
        <p:nvPicPr>
          <p:cNvPr id="4" name="Picture 3" descr="ipad_att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375" y="2597719"/>
            <a:ext cx="2526027" cy="1973459"/>
          </a:xfrm>
          <a:prstGeom prst="rect">
            <a:avLst/>
          </a:prstGeom>
        </p:spPr>
      </p:pic>
      <p:pic>
        <p:nvPicPr>
          <p:cNvPr id="5" name="Picture 4" descr="iphone_att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5932"/>
            <a:ext cx="2658404" cy="1993805"/>
          </a:xfrm>
          <a:prstGeom prst="rect">
            <a:avLst/>
          </a:prstGeom>
        </p:spPr>
      </p:pic>
      <p:pic>
        <p:nvPicPr>
          <p:cNvPr id="6" name="Picture 5" descr="user_femal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68" y="4472835"/>
            <a:ext cx="2246477" cy="2401036"/>
          </a:xfrm>
          <a:prstGeom prst="rect">
            <a:avLst/>
          </a:prstGeom>
        </p:spPr>
      </p:pic>
      <p:pic>
        <p:nvPicPr>
          <p:cNvPr id="9" name="Picture 8" descr="javhead1d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8007">
            <a:off x="4476886" y="3839402"/>
            <a:ext cx="1638787" cy="2214577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ataques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" name="Picture 2" descr="Screen Shot 2013-01-24 at 5.50.57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85" y="1353667"/>
            <a:ext cx="3278385" cy="248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18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Spoofing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autenticação</a:t>
            </a:r>
            <a:r>
              <a:rPr lang="en-US" dirty="0" smtClean="0"/>
              <a:t> de 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Contramedidas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classificadas</a:t>
            </a:r>
            <a:r>
              <a:rPr lang="en-US" dirty="0" smtClean="0"/>
              <a:t> </a:t>
            </a:r>
            <a:r>
              <a:rPr lang="en-US" dirty="0" err="1" smtClean="0"/>
              <a:t>quanto</a:t>
            </a:r>
            <a:r>
              <a:rPr lang="en-US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Dependência</a:t>
            </a:r>
            <a:r>
              <a:rPr lang="en-US" dirty="0" smtClean="0"/>
              <a:t> da </a:t>
            </a:r>
            <a:r>
              <a:rPr lang="en-US" dirty="0" err="1" smtClean="0"/>
              <a:t>colaboração</a:t>
            </a:r>
            <a:r>
              <a:rPr lang="en-US" dirty="0" smtClean="0"/>
              <a:t> do </a:t>
            </a:r>
            <a:r>
              <a:rPr lang="en-US" dirty="0" err="1" smtClean="0"/>
              <a:t>usuário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Independência</a:t>
            </a:r>
            <a:r>
              <a:rPr lang="en-US" dirty="0" smtClean="0"/>
              <a:t> da </a:t>
            </a:r>
            <a:r>
              <a:rPr lang="en-US" dirty="0" err="1" smtClean="0"/>
              <a:t>colaboração</a:t>
            </a:r>
            <a:r>
              <a:rPr lang="en-US" dirty="0" smtClean="0"/>
              <a:t> do </a:t>
            </a:r>
            <a:r>
              <a:rPr lang="en-US" dirty="0" err="1" smtClean="0"/>
              <a:t>usuário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38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Spoofing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autenticação</a:t>
            </a:r>
            <a:r>
              <a:rPr lang="en-US" dirty="0" smtClean="0"/>
              <a:t> de 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Contramedidas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classificadas</a:t>
            </a:r>
            <a:r>
              <a:rPr lang="en-US" dirty="0" smtClean="0"/>
              <a:t> </a:t>
            </a:r>
            <a:r>
              <a:rPr lang="en-US" dirty="0" err="1" smtClean="0"/>
              <a:t>quanto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Dependência</a:t>
            </a:r>
            <a:r>
              <a:rPr lang="en-US" dirty="0" smtClean="0"/>
              <a:t> da </a:t>
            </a:r>
            <a:r>
              <a:rPr lang="en-US" dirty="0" err="1" smtClean="0"/>
              <a:t>colaboração</a:t>
            </a:r>
            <a:r>
              <a:rPr lang="en-US" dirty="0" smtClean="0"/>
              <a:t> do </a:t>
            </a:r>
            <a:r>
              <a:rPr lang="en-US" dirty="0" err="1" smtClean="0"/>
              <a:t>usuário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FF0000"/>
                </a:solidFill>
              </a:rPr>
              <a:t>Independência</a:t>
            </a:r>
            <a:r>
              <a:rPr lang="en-US" b="1" dirty="0" smtClean="0">
                <a:solidFill>
                  <a:srgbClr val="FF0000"/>
                </a:solidFill>
              </a:rPr>
              <a:t> da </a:t>
            </a:r>
            <a:r>
              <a:rPr lang="en-US" b="1" dirty="0" err="1" smtClean="0">
                <a:solidFill>
                  <a:srgbClr val="FF0000"/>
                </a:solidFill>
              </a:rPr>
              <a:t>colaboração</a:t>
            </a:r>
            <a:r>
              <a:rPr lang="en-US" b="1" dirty="0" smtClean="0">
                <a:solidFill>
                  <a:srgbClr val="FF0000"/>
                </a:solidFill>
              </a:rPr>
              <a:t> do </a:t>
            </a:r>
            <a:r>
              <a:rPr lang="en-US" b="1" dirty="0" err="1" smtClean="0">
                <a:solidFill>
                  <a:srgbClr val="FF0000"/>
                </a:solidFill>
              </a:rPr>
              <a:t>usuário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211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91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Spoofing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autenticação</a:t>
            </a:r>
            <a:r>
              <a:rPr lang="en-US" dirty="0" smtClean="0"/>
              <a:t> de 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Contramedidas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dependem</a:t>
            </a:r>
            <a:r>
              <a:rPr lang="en-US" dirty="0" smtClean="0"/>
              <a:t> da </a:t>
            </a:r>
            <a:r>
              <a:rPr lang="en-US" dirty="0" err="1" smtClean="0"/>
              <a:t>colaboração</a:t>
            </a:r>
            <a:r>
              <a:rPr lang="en-US" dirty="0" smtClean="0"/>
              <a:t> do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classificados</a:t>
            </a:r>
            <a:r>
              <a:rPr lang="en-US" dirty="0" smtClean="0"/>
              <a:t> </a:t>
            </a:r>
            <a:r>
              <a:rPr lang="en-US" dirty="0" err="1" smtClean="0"/>
              <a:t>pelas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exploram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Presença</a:t>
            </a:r>
            <a:r>
              <a:rPr lang="en-US" dirty="0" smtClean="0"/>
              <a:t> de </a:t>
            </a:r>
            <a:r>
              <a:rPr lang="en-US" dirty="0" err="1" smtClean="0"/>
              <a:t>vitalidade</a:t>
            </a:r>
            <a:r>
              <a:rPr lang="en-US" dirty="0" smtClean="0"/>
              <a:t> (</a:t>
            </a:r>
            <a:r>
              <a:rPr lang="en-US" i="1" dirty="0" err="1" smtClean="0"/>
              <a:t>liveness</a:t>
            </a:r>
            <a:r>
              <a:rPr lang="en-US" i="1" dirty="0" smtClean="0"/>
              <a:t> detection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Características</a:t>
            </a:r>
            <a:r>
              <a:rPr lang="en-US" dirty="0" smtClean="0"/>
              <a:t> da </a:t>
            </a:r>
            <a:r>
              <a:rPr lang="en-US" dirty="0" err="1" smtClean="0"/>
              <a:t>cena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Discrepância</a:t>
            </a:r>
            <a:r>
              <a:rPr lang="en-US" dirty="0" smtClean="0"/>
              <a:t> </a:t>
            </a:r>
            <a:r>
              <a:rPr lang="en-US" dirty="0" err="1" smtClean="0"/>
              <a:t>relativa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qualidade</a:t>
            </a:r>
            <a:r>
              <a:rPr lang="en-US" dirty="0" smtClean="0"/>
              <a:t> da </a:t>
            </a:r>
            <a:r>
              <a:rPr lang="en-US" dirty="0" err="1" smtClean="0"/>
              <a:t>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30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Spoofing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autenticação</a:t>
            </a:r>
            <a:r>
              <a:rPr lang="en-US" dirty="0" smtClean="0"/>
              <a:t> de 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Presença</a:t>
            </a:r>
            <a:r>
              <a:rPr lang="en-US" b="1" dirty="0" smtClean="0"/>
              <a:t> de </a:t>
            </a:r>
            <a:r>
              <a:rPr lang="en-US" b="1" dirty="0" err="1" smtClean="0"/>
              <a:t>vitalidade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Buscam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somente</a:t>
            </a:r>
            <a:r>
              <a:rPr lang="en-US" dirty="0" smtClean="0"/>
              <a:t> faces </a:t>
            </a:r>
            <a:r>
              <a:rPr lang="en-US" dirty="0" err="1" smtClean="0"/>
              <a:t>vivas</a:t>
            </a:r>
            <a:r>
              <a:rPr lang="en-US" dirty="0" smtClean="0"/>
              <a:t> </a:t>
            </a:r>
            <a:r>
              <a:rPr lang="en-US" dirty="0" err="1" smtClean="0"/>
              <a:t>conseguem</a:t>
            </a:r>
            <a:r>
              <a:rPr lang="en-US" dirty="0" smtClean="0"/>
              <a:t> </a:t>
            </a:r>
            <a:r>
              <a:rPr lang="en-US" dirty="0" err="1" smtClean="0"/>
              <a:t>reproduzir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blin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368" y="4597137"/>
            <a:ext cx="4627488" cy="19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76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Spoofing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autenticação</a:t>
            </a:r>
            <a:r>
              <a:rPr lang="en-US" dirty="0" smtClean="0"/>
              <a:t> de 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Características</a:t>
            </a:r>
            <a:r>
              <a:rPr lang="en-US" b="1" dirty="0" smtClean="0"/>
              <a:t> da </a:t>
            </a:r>
            <a:r>
              <a:rPr lang="en-US" b="1" dirty="0" err="1" smtClean="0"/>
              <a:t>cena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Combinam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faciais</a:t>
            </a:r>
            <a:r>
              <a:rPr lang="en-US" dirty="0" smtClean="0"/>
              <a:t> com </a:t>
            </a:r>
            <a:r>
              <a:rPr lang="en-US" dirty="0" err="1" smtClean="0"/>
              <a:t>elementos</a:t>
            </a:r>
            <a:r>
              <a:rPr lang="en-US" dirty="0" smtClean="0"/>
              <a:t> da </a:t>
            </a:r>
            <a:r>
              <a:rPr lang="en-US" dirty="0" err="1" smtClean="0"/>
              <a:t>cena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compor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contramedida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Shot 2013-01-24 at 6.16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175" y="3837932"/>
            <a:ext cx="3884887" cy="288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67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Spoofing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autenticação</a:t>
            </a:r>
            <a:r>
              <a:rPr lang="en-US" dirty="0" smtClean="0"/>
              <a:t> de 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Discrepância</a:t>
            </a:r>
            <a:r>
              <a:rPr lang="en-US" b="1" dirty="0" smtClean="0"/>
              <a:t> </a:t>
            </a:r>
            <a:r>
              <a:rPr lang="en-US" b="1" dirty="0" err="1" smtClean="0"/>
              <a:t>relativa</a:t>
            </a:r>
            <a:r>
              <a:rPr lang="en-US" b="1" dirty="0" smtClean="0"/>
              <a:t> </a:t>
            </a:r>
            <a:r>
              <a:rPr lang="en-US" b="1" dirty="0" err="1" smtClean="0"/>
              <a:t>à</a:t>
            </a:r>
            <a:r>
              <a:rPr lang="en-US" b="1" dirty="0" smtClean="0"/>
              <a:t> </a:t>
            </a:r>
            <a:r>
              <a:rPr lang="en-US" b="1" dirty="0" err="1" smtClean="0"/>
              <a:t>qualidade</a:t>
            </a:r>
            <a:r>
              <a:rPr lang="en-US" b="1" dirty="0" smtClean="0"/>
              <a:t> da </a:t>
            </a:r>
            <a:r>
              <a:rPr lang="en-US" b="1" dirty="0" err="1" smtClean="0"/>
              <a:t>imagem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O </a:t>
            </a:r>
            <a:r>
              <a:rPr lang="en-US" dirty="0" err="1"/>
              <a:t>p</a:t>
            </a:r>
            <a:r>
              <a:rPr lang="en-US" dirty="0" err="1" smtClean="0"/>
              <a:t>rocesso</a:t>
            </a:r>
            <a:r>
              <a:rPr lang="en-US" dirty="0" smtClean="0"/>
              <a:t> de </a:t>
            </a:r>
            <a:r>
              <a:rPr lang="en-US" dirty="0" err="1" smtClean="0"/>
              <a:t>amostragem</a:t>
            </a:r>
            <a:r>
              <a:rPr lang="en-US" dirty="0" smtClean="0"/>
              <a:t> e </a:t>
            </a:r>
            <a:r>
              <a:rPr lang="en-US" dirty="0" err="1" smtClean="0"/>
              <a:t>quantização</a:t>
            </a:r>
            <a:r>
              <a:rPr lang="en-US" dirty="0" smtClean="0"/>
              <a:t>….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3-01-24 at 6.21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25" y="3776924"/>
            <a:ext cx="73533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0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Bases de 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NUAA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14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Bases de 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Replay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31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Bases de 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CASIA FASD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6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Metodologia</a:t>
            </a:r>
            <a:r>
              <a:rPr lang="en-US" dirty="0" smtClean="0"/>
              <a:t> de </a:t>
            </a:r>
            <a:r>
              <a:rPr lang="en-US" dirty="0" err="1" smtClean="0"/>
              <a:t>Comparação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Medidas</a:t>
            </a:r>
            <a:r>
              <a:rPr lang="en-US" dirty="0" smtClean="0"/>
              <a:t> de </a:t>
            </a:r>
            <a:r>
              <a:rPr lang="en-US" dirty="0" err="1" smtClean="0"/>
              <a:t>desempenho</a:t>
            </a:r>
            <a:endParaRPr lang="en-US" dirty="0" smtClean="0"/>
          </a:p>
          <a:p>
            <a:r>
              <a:rPr lang="en-US" dirty="0" smtClean="0"/>
              <a:t>HTER</a:t>
            </a:r>
          </a:p>
          <a:p>
            <a:endParaRPr lang="en-US" dirty="0" smtClean="0"/>
          </a:p>
          <a:p>
            <a:r>
              <a:rPr lang="en-US" dirty="0" smtClean="0"/>
              <a:t>FAR </a:t>
            </a:r>
            <a:r>
              <a:rPr lang="en-US" dirty="0" smtClean="0"/>
              <a:t>100</a:t>
            </a:r>
          </a:p>
          <a:p>
            <a:endParaRPr lang="en-US" dirty="0" smtClean="0"/>
          </a:p>
          <a:p>
            <a:r>
              <a:rPr lang="en-US" dirty="0" smtClean="0"/>
              <a:t>FAR 1000</a:t>
            </a:r>
          </a:p>
        </p:txBody>
      </p:sp>
    </p:spTree>
    <p:extLst>
      <p:ext uri="{BB962C8B-B14F-4D97-AF65-F5344CB8AC3E}">
        <p14:creationId xmlns:p14="http://schemas.microsoft.com/office/powerpoint/2010/main" val="2468368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Metodologia</a:t>
            </a:r>
            <a:r>
              <a:rPr lang="en-US" dirty="0" smtClean="0"/>
              <a:t> de </a:t>
            </a:r>
            <a:r>
              <a:rPr lang="en-US" dirty="0" err="1" smtClean="0"/>
              <a:t>Comparação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Protocolos</a:t>
            </a:r>
            <a:r>
              <a:rPr lang="en-US" dirty="0" smtClean="0"/>
              <a:t> de </a:t>
            </a:r>
            <a:r>
              <a:rPr lang="en-US" dirty="0" err="1" smtClean="0"/>
              <a:t>Avaliação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Protocolo</a:t>
            </a:r>
            <a:r>
              <a:rPr lang="en-US" dirty="0" smtClean="0"/>
              <a:t> de </a:t>
            </a:r>
            <a:r>
              <a:rPr lang="en-US" dirty="0" err="1"/>
              <a:t>A</a:t>
            </a:r>
            <a:r>
              <a:rPr lang="en-US" dirty="0" err="1" smtClean="0"/>
              <a:t>valiação</a:t>
            </a:r>
            <a:r>
              <a:rPr lang="en-US" dirty="0" smtClean="0"/>
              <a:t> Intra Base de Dados</a:t>
            </a:r>
          </a:p>
          <a:p>
            <a:endParaRPr lang="en-US" dirty="0" smtClean="0"/>
          </a:p>
          <a:p>
            <a:r>
              <a:rPr lang="en-US" dirty="0" err="1" smtClean="0"/>
              <a:t>Protocolo</a:t>
            </a:r>
            <a:r>
              <a:rPr lang="en-US" dirty="0" smtClean="0"/>
              <a:t> de </a:t>
            </a:r>
            <a:r>
              <a:rPr lang="en-US" dirty="0" err="1" smtClean="0"/>
              <a:t>Avaliação</a:t>
            </a:r>
            <a:r>
              <a:rPr lang="en-US" dirty="0" smtClean="0"/>
              <a:t> Inter Base de Dados</a:t>
            </a:r>
          </a:p>
        </p:txBody>
      </p:sp>
    </p:spTree>
    <p:extLst>
      <p:ext uri="{BB962C8B-B14F-4D97-AF65-F5344CB8AC3E}">
        <p14:creationId xmlns:p14="http://schemas.microsoft.com/office/powerpoint/2010/main" val="1944688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Metodologia</a:t>
            </a:r>
            <a:r>
              <a:rPr lang="en-US" dirty="0" smtClean="0"/>
              <a:t> de </a:t>
            </a:r>
            <a:r>
              <a:rPr lang="en-US" dirty="0" err="1" smtClean="0"/>
              <a:t>Comparação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Protocolo</a:t>
            </a:r>
            <a:r>
              <a:rPr lang="en-US" dirty="0" smtClean="0"/>
              <a:t> de </a:t>
            </a:r>
            <a:r>
              <a:rPr lang="en-US" dirty="0" err="1" smtClean="0"/>
              <a:t>Avaliação</a:t>
            </a:r>
            <a:r>
              <a:rPr lang="en-US" dirty="0" smtClean="0"/>
              <a:t> Intra Base de Dados</a:t>
            </a:r>
          </a:p>
          <a:p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75976" y="2635833"/>
            <a:ext cx="5129654" cy="1444556"/>
            <a:chOff x="1223375" y="2581057"/>
            <a:chExt cx="5129654" cy="1444556"/>
          </a:xfrm>
        </p:grpSpPr>
        <p:sp>
          <p:nvSpPr>
            <p:cNvPr id="4" name="Can 3"/>
            <p:cNvSpPr/>
            <p:nvPr/>
          </p:nvSpPr>
          <p:spPr>
            <a:xfrm>
              <a:off x="1223375" y="2655618"/>
              <a:ext cx="5129654" cy="1369995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430456" y="3159134"/>
              <a:ext cx="1097841" cy="63388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Treino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64976" y="3159134"/>
              <a:ext cx="1300398" cy="648000"/>
            </a:xfrm>
            <a:prstGeom prst="roundRect">
              <a:avLst/>
            </a:prstGeom>
            <a:solidFill>
              <a:srgbClr val="77933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Calibração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33739" y="3145021"/>
              <a:ext cx="1207625" cy="648000"/>
            </a:xfrm>
            <a:prstGeom prst="roundRect">
              <a:avLst/>
            </a:prstGeom>
            <a:solidFill>
              <a:srgbClr val="77933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Teste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5243" y="2581057"/>
              <a:ext cx="1948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Base de dados 1</a:t>
              </a:r>
              <a:endParaRPr lang="en-US" sz="2000" b="1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605031" y="3321416"/>
              <a:ext cx="380212" cy="29814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4449939" y="3324742"/>
              <a:ext cx="380212" cy="29814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5976" y="4620549"/>
            <a:ext cx="5129654" cy="1444556"/>
            <a:chOff x="1223375" y="2581057"/>
            <a:chExt cx="5129654" cy="1444556"/>
          </a:xfrm>
        </p:grpSpPr>
        <p:sp>
          <p:nvSpPr>
            <p:cNvPr id="28" name="Can 27"/>
            <p:cNvSpPr/>
            <p:nvPr/>
          </p:nvSpPr>
          <p:spPr>
            <a:xfrm>
              <a:off x="1223375" y="2655618"/>
              <a:ext cx="5129654" cy="1369995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430456" y="3159134"/>
              <a:ext cx="1097841" cy="63388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Treino</a:t>
              </a:r>
              <a:endParaRPr 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064976" y="3159134"/>
              <a:ext cx="1300398" cy="648000"/>
            </a:xfrm>
            <a:prstGeom prst="roundRect">
              <a:avLst/>
            </a:prstGeom>
            <a:solidFill>
              <a:srgbClr val="77933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Calibração</a:t>
              </a:r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933739" y="3145021"/>
              <a:ext cx="1207625" cy="648000"/>
            </a:xfrm>
            <a:prstGeom prst="roundRect">
              <a:avLst/>
            </a:prstGeom>
            <a:solidFill>
              <a:srgbClr val="77933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Teste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85243" y="2581057"/>
              <a:ext cx="1948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Base de dados 2</a:t>
              </a:r>
              <a:endParaRPr lang="en-US" sz="2000" b="1" dirty="0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2605031" y="3321416"/>
              <a:ext cx="380212" cy="29814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4449939" y="3324742"/>
              <a:ext cx="380212" cy="29814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600922" y="2830465"/>
            <a:ext cx="34739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Avaliar</a:t>
            </a:r>
            <a:r>
              <a:rPr lang="en-US" sz="2000" dirty="0" err="1" smtClean="0"/>
              <a:t>á</a:t>
            </a:r>
            <a:r>
              <a:rPr lang="en-US" sz="2000" dirty="0" smtClean="0"/>
              <a:t> a performance das </a:t>
            </a:r>
            <a:r>
              <a:rPr lang="en-US" sz="2000" dirty="0" err="1" smtClean="0"/>
              <a:t>contramedidas</a:t>
            </a:r>
            <a:r>
              <a:rPr lang="en-US" sz="2000" dirty="0" smtClean="0"/>
              <a:t> </a:t>
            </a:r>
            <a:r>
              <a:rPr lang="en-US" sz="2000" dirty="0" err="1" smtClean="0"/>
              <a:t>em</a:t>
            </a:r>
            <a:r>
              <a:rPr lang="en-US" sz="2000" dirty="0" smtClean="0"/>
              <a:t> </a:t>
            </a:r>
            <a:r>
              <a:rPr lang="en-US" sz="2000" dirty="0" err="1" smtClean="0"/>
              <a:t>termos</a:t>
            </a:r>
            <a:r>
              <a:rPr lang="en-US" sz="2000" dirty="0" smtClean="0"/>
              <a:t> de </a:t>
            </a:r>
            <a:r>
              <a:rPr lang="en-US" sz="2000" dirty="0" err="1" smtClean="0"/>
              <a:t>detecção</a:t>
            </a:r>
            <a:r>
              <a:rPr lang="en-US" sz="2000" dirty="0" smtClean="0"/>
              <a:t> de </a:t>
            </a:r>
            <a:r>
              <a:rPr lang="en-US" sz="2000" dirty="0" err="1" smtClean="0"/>
              <a:t>ataques</a:t>
            </a:r>
            <a:r>
              <a:rPr lang="en-US" sz="2000" dirty="0" smtClean="0"/>
              <a:t> </a:t>
            </a:r>
            <a:r>
              <a:rPr lang="en-US" sz="2000" dirty="0" err="1" smtClean="0"/>
              <a:t>em</a:t>
            </a:r>
            <a:r>
              <a:rPr lang="en-US" sz="2000" dirty="0" smtClean="0"/>
              <a:t> </a:t>
            </a:r>
            <a:r>
              <a:rPr lang="en-US" sz="2000" dirty="0" err="1" smtClean="0"/>
              <a:t>cada</a:t>
            </a:r>
            <a:r>
              <a:rPr lang="en-US" sz="2000" dirty="0" smtClean="0"/>
              <a:t> base de dados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387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Contribui</a:t>
            </a:r>
            <a:r>
              <a:rPr lang="en-US" dirty="0" err="1" smtClean="0"/>
              <a:t>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Proposta</a:t>
            </a:r>
            <a:r>
              <a:rPr lang="en-US" dirty="0" smtClean="0"/>
              <a:t> e </a:t>
            </a:r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contramedidas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detec</a:t>
            </a:r>
            <a:r>
              <a:rPr lang="en-US" dirty="0" err="1" smtClean="0"/>
              <a:t>ção</a:t>
            </a:r>
            <a:r>
              <a:rPr lang="en-US" dirty="0" smtClean="0"/>
              <a:t> de </a:t>
            </a:r>
            <a:r>
              <a:rPr lang="en-US" dirty="0" err="1" smtClean="0"/>
              <a:t>ataques</a:t>
            </a:r>
            <a:r>
              <a:rPr lang="en-US" dirty="0" smtClean="0"/>
              <a:t> de spoofing</a:t>
            </a:r>
          </a:p>
          <a:p>
            <a:endParaRPr lang="en-US" dirty="0" smtClean="0"/>
          </a:p>
          <a:p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protocolos</a:t>
            </a:r>
            <a:r>
              <a:rPr lang="en-US" dirty="0" smtClean="0"/>
              <a:t> de </a:t>
            </a:r>
            <a:r>
              <a:rPr lang="en-US" dirty="0" err="1" smtClean="0"/>
              <a:t>avaliação</a:t>
            </a:r>
            <a:r>
              <a:rPr lang="en-US" dirty="0" smtClean="0"/>
              <a:t> de </a:t>
            </a:r>
            <a:r>
              <a:rPr lang="en-US" dirty="0" err="1" smtClean="0"/>
              <a:t>contramedidas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2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Metodologia</a:t>
            </a:r>
            <a:r>
              <a:rPr lang="en-US" dirty="0" smtClean="0"/>
              <a:t> de </a:t>
            </a:r>
            <a:r>
              <a:rPr lang="en-US" dirty="0" err="1" smtClean="0"/>
              <a:t>Comparação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Protocolo</a:t>
            </a:r>
            <a:r>
              <a:rPr lang="en-US" dirty="0" smtClean="0"/>
              <a:t> de </a:t>
            </a:r>
            <a:r>
              <a:rPr lang="en-US" dirty="0" err="1" smtClean="0"/>
              <a:t>Avaliação</a:t>
            </a:r>
            <a:r>
              <a:rPr lang="en-US" dirty="0" smtClean="0"/>
              <a:t> Intra Base de Dados</a:t>
            </a:r>
          </a:p>
          <a:p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75976" y="2710394"/>
            <a:ext cx="5129654" cy="136999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83057" y="3213910"/>
            <a:ext cx="1097841" cy="63388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Treino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117577" y="3213910"/>
            <a:ext cx="1300398" cy="648000"/>
          </a:xfrm>
          <a:prstGeom prst="roundRect">
            <a:avLst/>
          </a:prstGeom>
          <a:solidFill>
            <a:srgbClr val="77933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Calibração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986340" y="3199797"/>
            <a:ext cx="1207625" cy="648000"/>
          </a:xfrm>
          <a:prstGeom prst="roundRect">
            <a:avLst/>
          </a:prstGeom>
          <a:solidFill>
            <a:srgbClr val="77933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Teste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7844" y="2635833"/>
            <a:ext cx="1948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Base de dados 1</a:t>
            </a:r>
            <a:endParaRPr lang="en-US" sz="2000" b="1" dirty="0"/>
          </a:p>
        </p:txBody>
      </p:sp>
      <p:sp>
        <p:nvSpPr>
          <p:cNvPr id="10" name="Right Arrow 9"/>
          <p:cNvSpPr/>
          <p:nvPr/>
        </p:nvSpPr>
        <p:spPr>
          <a:xfrm>
            <a:off x="1657632" y="3376192"/>
            <a:ext cx="380212" cy="298147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an 27"/>
          <p:cNvSpPr/>
          <p:nvPr/>
        </p:nvSpPr>
        <p:spPr>
          <a:xfrm>
            <a:off x="275976" y="4695110"/>
            <a:ext cx="5129654" cy="136999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83057" y="5198626"/>
            <a:ext cx="1097841" cy="63388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Treino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2117577" y="5198626"/>
            <a:ext cx="1300398" cy="648000"/>
          </a:xfrm>
          <a:prstGeom prst="roundRect">
            <a:avLst/>
          </a:prstGeom>
          <a:solidFill>
            <a:srgbClr val="77933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Calibração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3986340" y="5184513"/>
            <a:ext cx="1207625" cy="648000"/>
          </a:xfrm>
          <a:prstGeom prst="roundRect">
            <a:avLst/>
          </a:prstGeom>
          <a:solidFill>
            <a:srgbClr val="77933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Teste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37844" y="4620549"/>
            <a:ext cx="1948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Base de dados 2</a:t>
            </a:r>
            <a:endParaRPr lang="en-US" sz="2000" b="1" dirty="0"/>
          </a:p>
        </p:txBody>
      </p:sp>
      <p:sp>
        <p:nvSpPr>
          <p:cNvPr id="33" name="Right Arrow 32"/>
          <p:cNvSpPr/>
          <p:nvPr/>
        </p:nvSpPr>
        <p:spPr>
          <a:xfrm>
            <a:off x="1657632" y="5360908"/>
            <a:ext cx="380212" cy="298147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7950688">
            <a:off x="3138523" y="4647175"/>
            <a:ext cx="1747066" cy="298147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3805625">
            <a:off x="3081187" y="4149021"/>
            <a:ext cx="1747066" cy="298147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600922" y="2830465"/>
            <a:ext cx="3473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Cria</a:t>
            </a:r>
            <a:r>
              <a:rPr lang="en-US" sz="2000" dirty="0" err="1" smtClean="0"/>
              <a:t>ção</a:t>
            </a:r>
            <a:r>
              <a:rPr lang="en-US" sz="2000" dirty="0" smtClean="0"/>
              <a:t> de um </a:t>
            </a:r>
            <a:r>
              <a:rPr lang="en-US" sz="2000" dirty="0" err="1" smtClean="0"/>
              <a:t>cenário</a:t>
            </a:r>
            <a:r>
              <a:rPr lang="en-US" sz="2000" dirty="0" smtClean="0"/>
              <a:t> </a:t>
            </a:r>
            <a:r>
              <a:rPr lang="en-US" sz="2000" dirty="0" err="1" smtClean="0"/>
              <a:t>mais</a:t>
            </a:r>
            <a:r>
              <a:rPr lang="en-US" sz="2000" dirty="0" smtClean="0"/>
              <a:t> </a:t>
            </a:r>
            <a:r>
              <a:rPr lang="en-US" sz="2000" dirty="0" err="1" smtClean="0"/>
              <a:t>realístico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avaliar</a:t>
            </a:r>
            <a:r>
              <a:rPr lang="en-US" sz="2000" dirty="0" smtClean="0"/>
              <a:t> a performance de </a:t>
            </a:r>
            <a:r>
              <a:rPr lang="en-US" sz="2000" dirty="0" err="1" smtClean="0"/>
              <a:t>contramedidas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1669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parciais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Contramedidas</a:t>
            </a:r>
            <a:r>
              <a:rPr lang="en-US" dirty="0" smtClean="0"/>
              <a:t> </a:t>
            </a:r>
            <a:r>
              <a:rPr lang="en-US" dirty="0" err="1" smtClean="0"/>
              <a:t>avaliadas</a:t>
            </a:r>
            <a:endParaRPr lang="en-US" dirty="0" smtClean="0"/>
          </a:p>
          <a:p>
            <a:r>
              <a:rPr lang="en-US" dirty="0" err="1" smtClean="0"/>
              <a:t>Correlação</a:t>
            </a:r>
            <a:r>
              <a:rPr lang="en-US" dirty="0" smtClean="0"/>
              <a:t> de </a:t>
            </a:r>
            <a:r>
              <a:rPr lang="en-US" dirty="0" err="1" smtClean="0"/>
              <a:t>movimento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Texturas</a:t>
            </a:r>
            <a:r>
              <a:rPr lang="en-US" dirty="0" smtClean="0"/>
              <a:t> com Local Binary Pattern (LBP)</a:t>
            </a:r>
          </a:p>
          <a:p>
            <a:endParaRPr lang="en-US" dirty="0" smtClean="0"/>
          </a:p>
          <a:p>
            <a:r>
              <a:rPr lang="en-US" dirty="0" err="1" smtClean="0"/>
              <a:t>Texturas</a:t>
            </a:r>
            <a:r>
              <a:rPr lang="en-US" dirty="0" smtClean="0"/>
              <a:t> com Local Binary Pattern from Three Orthogonal Plane (LBP-TOP)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849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parciais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Correlação</a:t>
            </a:r>
            <a:r>
              <a:rPr lang="en-US" dirty="0" smtClean="0"/>
              <a:t> de </a:t>
            </a:r>
            <a:r>
              <a:rPr lang="en-US" dirty="0" err="1" smtClean="0"/>
              <a:t>movimento</a:t>
            </a:r>
            <a:r>
              <a:rPr lang="en-US" dirty="0" smtClean="0"/>
              <a:t> (</a:t>
            </a:r>
            <a:r>
              <a:rPr lang="en-US" dirty="0" err="1" smtClean="0"/>
              <a:t>Anjos</a:t>
            </a:r>
            <a:r>
              <a:rPr lang="en-US" dirty="0" smtClean="0"/>
              <a:t> &amp; Marcel 2011)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Mede a </a:t>
            </a:r>
            <a:r>
              <a:rPr lang="en-US" dirty="0" err="1" smtClean="0"/>
              <a:t>correla</a:t>
            </a:r>
            <a:r>
              <a:rPr lang="en-US" dirty="0" err="1" smtClean="0"/>
              <a:t>ção</a:t>
            </a:r>
            <a:r>
              <a:rPr lang="en-US" dirty="0" smtClean="0"/>
              <a:t> da </a:t>
            </a:r>
            <a:r>
              <a:rPr lang="en-US" dirty="0" err="1" smtClean="0"/>
              <a:t>região</a:t>
            </a:r>
            <a:r>
              <a:rPr lang="en-US" dirty="0" smtClean="0"/>
              <a:t> facial com 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fundo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904003" y="4099161"/>
            <a:ext cx="2744899" cy="2027002"/>
            <a:chOff x="1094154" y="3628795"/>
            <a:chExt cx="2744899" cy="2027002"/>
          </a:xfrm>
        </p:grpSpPr>
        <p:pic>
          <p:nvPicPr>
            <p:cNvPr id="4" name="Picture 3" descr="Screen Shot 2013-01-11 at 4.35.48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154" y="3628795"/>
              <a:ext cx="2744899" cy="202700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019242" y="4158692"/>
              <a:ext cx="752695" cy="97076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29943" y="4352573"/>
            <a:ext cx="2744899" cy="2027002"/>
            <a:chOff x="1094154" y="3628795"/>
            <a:chExt cx="2744899" cy="2027002"/>
          </a:xfrm>
        </p:grpSpPr>
        <p:pic>
          <p:nvPicPr>
            <p:cNvPr id="11" name="Picture 10" descr="Screen Shot 2013-01-11 at 4.35.48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154" y="3628795"/>
              <a:ext cx="2744899" cy="202700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2019242" y="4158692"/>
              <a:ext cx="752695" cy="97076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41901" y="4629058"/>
            <a:ext cx="2744899" cy="2027002"/>
            <a:chOff x="1094154" y="3628795"/>
            <a:chExt cx="2744899" cy="2027002"/>
          </a:xfrm>
        </p:grpSpPr>
        <p:pic>
          <p:nvPicPr>
            <p:cNvPr id="14" name="Picture 13" descr="Screen Shot 2013-01-11 at 4.35.48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154" y="3628795"/>
              <a:ext cx="2744899" cy="2027002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2019242" y="4158692"/>
              <a:ext cx="752695" cy="97076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3847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parciais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Texturas</a:t>
            </a:r>
            <a:r>
              <a:rPr lang="en-US" dirty="0"/>
              <a:t> com Local Binary Pattern </a:t>
            </a:r>
            <a:r>
              <a:rPr lang="en-US" dirty="0" smtClean="0"/>
              <a:t>– LBP (</a:t>
            </a:r>
            <a:r>
              <a:rPr lang="en-US" dirty="0" err="1" smtClean="0"/>
              <a:t>Chingovska</a:t>
            </a:r>
            <a:r>
              <a:rPr lang="en-US" dirty="0" smtClean="0"/>
              <a:t> et al. 2012)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3-01-12 at 11.06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812" y="3650073"/>
            <a:ext cx="1866241" cy="1944000"/>
          </a:xfrm>
          <a:prstGeom prst="rect">
            <a:avLst/>
          </a:prstGeom>
        </p:spPr>
      </p:pic>
      <p:pic>
        <p:nvPicPr>
          <p:cNvPr id="5" name="Picture 4" descr="Screen Shot 2013-01-12 at 11.06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522" y="3698525"/>
            <a:ext cx="1847965" cy="192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90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parciais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Texturas</a:t>
            </a:r>
            <a:r>
              <a:rPr lang="en-US" dirty="0"/>
              <a:t> com Local Binary Pattern from Three Orthogonal Plane </a:t>
            </a:r>
            <a:r>
              <a:rPr lang="en-US" dirty="0" smtClean="0"/>
              <a:t>- LBP</a:t>
            </a:r>
            <a:r>
              <a:rPr lang="en-US" dirty="0"/>
              <a:t>-</a:t>
            </a:r>
            <a:r>
              <a:rPr lang="en-US" dirty="0" smtClean="0"/>
              <a:t>TOP  (Freitas Pereira et al. 2012)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3-01-12 at 12.45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860" y="3487326"/>
            <a:ext cx="5051425" cy="2784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2781" y="3439700"/>
            <a:ext cx="2343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Três</a:t>
            </a:r>
            <a:r>
              <a:rPr lang="en-US" dirty="0" smtClean="0"/>
              <a:t> </a:t>
            </a:r>
            <a:r>
              <a:rPr lang="en-US" dirty="0" err="1" smtClean="0"/>
              <a:t>planos</a:t>
            </a:r>
            <a:endParaRPr lang="en-US" dirty="0" smtClean="0"/>
          </a:p>
          <a:p>
            <a:pPr algn="ctr"/>
            <a:r>
              <a:rPr lang="en-US" dirty="0" err="1"/>
              <a:t>i</a:t>
            </a:r>
            <a:r>
              <a:rPr lang="en-US" dirty="0" err="1" smtClean="0"/>
              <a:t>ntersectando</a:t>
            </a:r>
            <a:r>
              <a:rPr lang="en-US" dirty="0" smtClean="0"/>
              <a:t> um pixel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49671" y="3810491"/>
            <a:ext cx="1679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Histogramas</a:t>
            </a:r>
            <a:endParaRPr lang="en-US" dirty="0" smtClean="0"/>
          </a:p>
          <a:p>
            <a:pPr algn="ctr"/>
            <a:r>
              <a:rPr lang="en-US" dirty="0" err="1"/>
              <a:t>p</a:t>
            </a:r>
            <a:r>
              <a:rPr lang="en-US" dirty="0" err="1" smtClean="0"/>
              <a:t>ara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plano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147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Parciais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Protocolo</a:t>
            </a:r>
            <a:r>
              <a:rPr lang="en-US" dirty="0"/>
              <a:t> de </a:t>
            </a:r>
            <a:r>
              <a:rPr lang="en-US" dirty="0" err="1"/>
              <a:t>Avaliação</a:t>
            </a:r>
            <a:r>
              <a:rPr lang="en-US" dirty="0"/>
              <a:t> Intra Base de Dados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6919928"/>
              </p:ext>
            </p:extLst>
          </p:nvPr>
        </p:nvGraphicFramePr>
        <p:xfrm>
          <a:off x="457202" y="2624752"/>
          <a:ext cx="8229598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681"/>
                <a:gridCol w="1587437"/>
                <a:gridCol w="764857"/>
                <a:gridCol w="966893"/>
                <a:gridCol w="1356538"/>
                <a:gridCol w="1572192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Contramedida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Base de Dados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HTER (%)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FAR</a:t>
                      </a:r>
                      <a:r>
                        <a:rPr lang="en-US" baseline="0" dirty="0" smtClean="0"/>
                        <a:t> 100 (%)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FAR</a:t>
                      </a:r>
                      <a:r>
                        <a:rPr lang="en-US" baseline="0" dirty="0" smtClean="0"/>
                        <a:t> 1000 (%)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FFFFFF"/>
                          </a:solidFill>
                        </a:rPr>
                        <a:t>dev</a:t>
                      </a:r>
                      <a:endParaRPr 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FFFFFF"/>
                          </a:solidFill>
                        </a:rPr>
                        <a:t>teste</a:t>
                      </a:r>
                      <a:endParaRPr 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Correla</a:t>
                      </a:r>
                      <a:r>
                        <a:rPr lang="en-US" dirty="0" err="1" smtClean="0"/>
                        <a:t>ção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movimento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Replay Attack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66.11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CASIA FASD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98.92</a:t>
                      </a:r>
                      <a:endParaRPr lang="en-US" dirty="0"/>
                    </a:p>
                  </a:txBody>
                  <a:tcPr/>
                </a:tc>
              </a:tr>
              <a:tr h="0">
                <a:tc gridSpan="6"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LBP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Replay Attack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CASIA FASD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98.84</a:t>
                      </a:r>
                      <a:endParaRPr lang="en-US" dirty="0"/>
                    </a:p>
                  </a:txBody>
                  <a:tcPr/>
                </a:tc>
              </a:tr>
              <a:tr h="0">
                <a:tc gridSpan="6"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LBPTOP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Replay Attack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8.17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8.51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53.72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CASIA FASD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98.42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5151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Parciais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Discuss</a:t>
            </a:r>
            <a:r>
              <a:rPr lang="en-US" dirty="0" err="1" smtClean="0"/>
              <a:t>ão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66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Parciais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Protocolo</a:t>
            </a:r>
            <a:r>
              <a:rPr lang="en-US" dirty="0"/>
              <a:t> de </a:t>
            </a:r>
            <a:r>
              <a:rPr lang="en-US" dirty="0" err="1"/>
              <a:t>Avaliação</a:t>
            </a:r>
            <a:r>
              <a:rPr lang="en-US" dirty="0"/>
              <a:t> </a:t>
            </a:r>
            <a:r>
              <a:rPr lang="en-US" dirty="0" smtClean="0"/>
              <a:t>Inter </a:t>
            </a:r>
            <a:r>
              <a:rPr lang="en-US" dirty="0"/>
              <a:t>Base de Dados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560297"/>
              </p:ext>
            </p:extLst>
          </p:nvPr>
        </p:nvGraphicFramePr>
        <p:xfrm>
          <a:off x="457202" y="2624752"/>
          <a:ext cx="8229598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681"/>
                <a:gridCol w="1587437"/>
                <a:gridCol w="764857"/>
                <a:gridCol w="966893"/>
                <a:gridCol w="1356538"/>
                <a:gridCol w="1572192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Contramedida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Base de Dados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HTER (%)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FAR</a:t>
                      </a:r>
                      <a:r>
                        <a:rPr lang="en-US" baseline="0" dirty="0" smtClean="0"/>
                        <a:t> 100 (%)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FAR</a:t>
                      </a:r>
                      <a:r>
                        <a:rPr lang="en-US" baseline="0" dirty="0" smtClean="0"/>
                        <a:t> 1000 (%)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FFFFFF"/>
                          </a:solidFill>
                        </a:rPr>
                        <a:t>dev</a:t>
                      </a:r>
                      <a:endParaRPr 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FFFFFF"/>
                          </a:solidFill>
                        </a:rPr>
                        <a:t>teste</a:t>
                      </a:r>
                      <a:endParaRPr 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Correla</a:t>
                      </a:r>
                      <a:r>
                        <a:rPr lang="en-US" dirty="0" err="1" smtClean="0"/>
                        <a:t>ção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movimento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Replay Attack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66.11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CASIA FASD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98.92</a:t>
                      </a:r>
                      <a:endParaRPr lang="en-US" dirty="0"/>
                    </a:p>
                  </a:txBody>
                  <a:tcPr/>
                </a:tc>
              </a:tr>
              <a:tr h="0">
                <a:tc gridSpan="6"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LBP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Replay Attack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CASIA FASD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98.84</a:t>
                      </a:r>
                      <a:endParaRPr lang="en-US" dirty="0"/>
                    </a:p>
                  </a:txBody>
                  <a:tcPr/>
                </a:tc>
              </a:tr>
              <a:tr h="0">
                <a:tc gridSpan="6"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LBPTOP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Replay Attack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8.17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8.51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53.72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CASIA FASD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98.42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13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dead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49" y="3074976"/>
            <a:ext cx="3051187" cy="30511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Autenticação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Consiste</a:t>
            </a:r>
            <a:r>
              <a:rPr lang="en-US" dirty="0" smtClean="0"/>
              <a:t> da </a:t>
            </a:r>
            <a:r>
              <a:rPr lang="en-US" dirty="0" err="1" smtClean="0"/>
              <a:t>confirma</a:t>
            </a:r>
            <a:r>
              <a:rPr lang="en-US" dirty="0" err="1" smtClean="0"/>
              <a:t>ção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identidade</a:t>
            </a:r>
            <a:r>
              <a:rPr lang="en-US" dirty="0" smtClean="0"/>
              <a:t> </a:t>
            </a:r>
            <a:r>
              <a:rPr lang="en-US" dirty="0" err="1" smtClean="0"/>
              <a:t>requirida</a:t>
            </a:r>
            <a:endParaRPr lang="en-US" dirty="0"/>
          </a:p>
        </p:txBody>
      </p:sp>
      <p:pic>
        <p:nvPicPr>
          <p:cNvPr id="6" name="Picture 5" descr="cloud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464" y="2225977"/>
            <a:ext cx="5950789" cy="4485659"/>
          </a:xfrm>
          <a:prstGeom prst="rect">
            <a:avLst/>
          </a:prstGeom>
        </p:spPr>
      </p:pic>
      <p:pic>
        <p:nvPicPr>
          <p:cNvPr id="4" name="Picture 3" descr="argus-hsb-m0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513" y="3578716"/>
            <a:ext cx="2283594" cy="2283594"/>
          </a:xfrm>
          <a:prstGeom prst="rect">
            <a:avLst/>
          </a:prstGeom>
        </p:spPr>
      </p:pic>
      <p:pic>
        <p:nvPicPr>
          <p:cNvPr id="7" name="Picture 6" descr="facebook-larg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354" y="3424843"/>
            <a:ext cx="674437" cy="674437"/>
          </a:xfrm>
          <a:prstGeom prst="rect">
            <a:avLst/>
          </a:prstGeom>
        </p:spPr>
      </p:pic>
      <p:pic>
        <p:nvPicPr>
          <p:cNvPr id="8" name="Picture 7" descr="Active-Instagram-3-ic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154755"/>
            <a:ext cx="707555" cy="707555"/>
          </a:xfrm>
          <a:prstGeom prst="rect">
            <a:avLst/>
          </a:prstGeom>
        </p:spPr>
      </p:pic>
      <p:pic>
        <p:nvPicPr>
          <p:cNvPr id="9" name="Picture 8" descr="195901246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317" y="4239951"/>
            <a:ext cx="724309" cy="72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92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Autenticação</a:t>
            </a:r>
            <a:endParaRPr lang="en-US" dirty="0"/>
          </a:p>
        </p:txBody>
      </p:sp>
      <p:pic>
        <p:nvPicPr>
          <p:cNvPr id="6" name="Picture 5" descr="user_femal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112" y="4472835"/>
            <a:ext cx="2246477" cy="2401036"/>
          </a:xfrm>
          <a:prstGeom prst="rect">
            <a:avLst/>
          </a:prstGeom>
        </p:spPr>
      </p:pic>
      <p:pic>
        <p:nvPicPr>
          <p:cNvPr id="7" name="Picture 6" descr="token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42153">
            <a:off x="1233886" y="3258001"/>
            <a:ext cx="2173974" cy="1062782"/>
          </a:xfrm>
          <a:prstGeom prst="rect">
            <a:avLst/>
          </a:prstGeom>
        </p:spPr>
      </p:pic>
      <p:pic>
        <p:nvPicPr>
          <p:cNvPr id="8" name="Picture 7" descr="thought-clou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4593">
            <a:off x="4576707" y="2093484"/>
            <a:ext cx="2678322" cy="31247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2226756">
            <a:off x="5355188" y="3056572"/>
            <a:ext cx="1200442" cy="434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123456</a:t>
            </a:r>
            <a:endParaRPr lang="en-US" sz="2800" b="1" dirty="0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770586" y="4306464"/>
            <a:ext cx="669684" cy="4475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57097" y="1531756"/>
            <a:ext cx="4402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tr</a:t>
            </a:r>
            <a:r>
              <a:rPr lang="en-US" sz="2400" dirty="0" err="1" smtClean="0"/>
              <a:t>ês</a:t>
            </a:r>
            <a:r>
              <a:rPr lang="en-US" sz="2400" dirty="0" smtClean="0"/>
              <a:t> </a:t>
            </a:r>
            <a:r>
              <a:rPr lang="en-US" sz="2400" dirty="0" err="1" smtClean="0"/>
              <a:t>fatores</a:t>
            </a:r>
            <a:r>
              <a:rPr lang="en-US" sz="2400" dirty="0" smtClean="0"/>
              <a:t> </a:t>
            </a:r>
            <a:r>
              <a:rPr lang="en-US" sz="2400" dirty="0" smtClean="0"/>
              <a:t>de </a:t>
            </a:r>
            <a:r>
              <a:rPr lang="en-US" sz="2400" dirty="0" err="1" smtClean="0"/>
              <a:t>autenticação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6050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Autenticação</a:t>
            </a:r>
            <a:endParaRPr lang="en-US" dirty="0"/>
          </a:p>
        </p:txBody>
      </p:sp>
      <p:pic>
        <p:nvPicPr>
          <p:cNvPr id="6" name="Picture 5" descr="user_female.png"/>
          <p:cNvPicPr>
            <a:picLocks noChangeAspect="1"/>
          </p:cNvPicPr>
          <p:nvPr/>
        </p:nvPicPr>
        <p:blipFill>
          <a:blip r:embed="rId2" cstate="print">
            <a:grayscl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543" y="4472835"/>
            <a:ext cx="2246477" cy="2401036"/>
          </a:xfrm>
          <a:prstGeom prst="rect">
            <a:avLst/>
          </a:prstGeom>
        </p:spPr>
      </p:pic>
      <p:pic>
        <p:nvPicPr>
          <p:cNvPr id="7" name="Picture 6" descr="token11.jpg"/>
          <p:cNvPicPr>
            <a:picLocks noChangeAspect="1"/>
          </p:cNvPicPr>
          <p:nvPr/>
        </p:nvPicPr>
        <p:blipFill>
          <a:blip r:embed="rId3">
            <a:grayscl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42153">
            <a:off x="1248317" y="3258002"/>
            <a:ext cx="2173974" cy="1062781"/>
          </a:xfrm>
          <a:prstGeom prst="rect">
            <a:avLst/>
          </a:prstGeom>
        </p:spPr>
      </p:pic>
      <p:pic>
        <p:nvPicPr>
          <p:cNvPr id="8" name="Picture 7" descr="thought-clou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4593">
            <a:off x="4562276" y="2093484"/>
            <a:ext cx="2678322" cy="31247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2226756">
            <a:off x="5241114" y="2687972"/>
            <a:ext cx="14285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#</a:t>
            </a:r>
            <a:r>
              <a:rPr lang="en-US" sz="2800" b="1" dirty="0" err="1" smtClean="0"/>
              <a:t>kI</a:t>
            </a:r>
            <a:r>
              <a:rPr lang="en-US" sz="2800" b="1" dirty="0" smtClean="0"/>
              <a:t>}Fs3*</a:t>
            </a:r>
          </a:p>
          <a:p>
            <a:pPr algn="ctr"/>
            <a:r>
              <a:rPr lang="en-US" sz="2800" b="1" dirty="0" err="1" smtClean="0"/>
              <a:t>ou</a:t>
            </a:r>
            <a:endParaRPr lang="en-US" sz="2800" b="1" dirty="0" smtClean="0"/>
          </a:p>
          <a:p>
            <a:pPr algn="ctr"/>
            <a:r>
              <a:rPr lang="en-US" sz="2800" b="1" dirty="0" smtClean="0"/>
              <a:t>123456</a:t>
            </a:r>
            <a:endParaRPr lang="en-US" sz="2800" b="1" dirty="0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815457" y="4284086"/>
            <a:ext cx="608804" cy="4923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51446" y="2027908"/>
            <a:ext cx="2276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 </a:t>
            </a:r>
            <a:r>
              <a:rPr lang="en-US" sz="2400" b="1" dirty="0" err="1" smtClean="0"/>
              <a:t>que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voc</a:t>
            </a:r>
            <a:r>
              <a:rPr lang="en-US" sz="2400" b="1" dirty="0" err="1" smtClean="0"/>
              <a:t>ê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sabe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57097" y="1531756"/>
            <a:ext cx="4402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tr</a:t>
            </a:r>
            <a:r>
              <a:rPr lang="en-US" sz="2400" dirty="0" err="1" smtClean="0"/>
              <a:t>ês</a:t>
            </a:r>
            <a:r>
              <a:rPr lang="en-US" sz="2400" dirty="0" smtClean="0"/>
              <a:t> </a:t>
            </a:r>
            <a:r>
              <a:rPr lang="en-US" sz="2400" dirty="0" err="1" smtClean="0"/>
              <a:t>fatores</a:t>
            </a:r>
            <a:r>
              <a:rPr lang="en-US" sz="2400" dirty="0" smtClean="0"/>
              <a:t> </a:t>
            </a:r>
            <a:r>
              <a:rPr lang="en-US" sz="2400" dirty="0" smtClean="0"/>
              <a:t>de </a:t>
            </a:r>
            <a:r>
              <a:rPr lang="en-US" sz="2400" dirty="0" err="1" smtClean="0"/>
              <a:t>autenticação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4111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Autenticação</a:t>
            </a:r>
            <a:endParaRPr lang="en-US" dirty="0"/>
          </a:p>
        </p:txBody>
      </p:sp>
      <p:pic>
        <p:nvPicPr>
          <p:cNvPr id="6" name="Picture 5" descr="user_female.png"/>
          <p:cNvPicPr>
            <a:picLocks noChangeAspect="1"/>
          </p:cNvPicPr>
          <p:nvPr/>
        </p:nvPicPr>
        <p:blipFill>
          <a:blip r:embed="rId2" cstate="print">
            <a:grayscl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543" y="4472835"/>
            <a:ext cx="2246477" cy="2401036"/>
          </a:xfrm>
          <a:prstGeom prst="rect">
            <a:avLst/>
          </a:prstGeom>
        </p:spPr>
      </p:pic>
      <p:pic>
        <p:nvPicPr>
          <p:cNvPr id="8" name="Picture 7" descr="thought-cloud.png"/>
          <p:cNvPicPr>
            <a:picLocks noChangeAspect="1"/>
          </p:cNvPicPr>
          <p:nvPr/>
        </p:nvPicPr>
        <p:blipFill>
          <a:blip r:embed="rId3">
            <a:grayscl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4593">
            <a:off x="4562276" y="2093484"/>
            <a:ext cx="2678322" cy="31247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2226756">
            <a:off x="5288240" y="3112644"/>
            <a:ext cx="1276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123456</a:t>
            </a:r>
            <a:endParaRPr lang="en-US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097" y="1531756"/>
            <a:ext cx="4402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tr</a:t>
            </a:r>
            <a:r>
              <a:rPr lang="en-US" sz="2400" dirty="0" err="1" smtClean="0"/>
              <a:t>ês</a:t>
            </a:r>
            <a:r>
              <a:rPr lang="en-US" sz="2400" dirty="0" smtClean="0"/>
              <a:t> </a:t>
            </a:r>
            <a:r>
              <a:rPr lang="en-US" sz="2400" dirty="0" err="1" smtClean="0"/>
              <a:t>fatores</a:t>
            </a:r>
            <a:r>
              <a:rPr lang="en-US" sz="2400" dirty="0" smtClean="0"/>
              <a:t> </a:t>
            </a:r>
            <a:r>
              <a:rPr lang="en-US" sz="2400" dirty="0" smtClean="0"/>
              <a:t>de </a:t>
            </a:r>
            <a:r>
              <a:rPr lang="en-US" sz="2400" dirty="0" err="1" smtClean="0"/>
              <a:t>autenticação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51446" y="2027908"/>
            <a:ext cx="2193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 </a:t>
            </a:r>
            <a:r>
              <a:rPr lang="en-US" sz="2400" b="1" dirty="0" err="1" smtClean="0"/>
              <a:t>que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voc</a:t>
            </a:r>
            <a:r>
              <a:rPr lang="en-US" sz="2400" b="1" dirty="0" err="1" smtClean="0"/>
              <a:t>ê</a:t>
            </a:r>
            <a:r>
              <a:rPr lang="en-US" sz="2400" b="1" dirty="0" smtClean="0"/>
              <a:t> tem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60580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Autenticação</a:t>
            </a:r>
            <a:endParaRPr lang="en-US" dirty="0"/>
          </a:p>
        </p:txBody>
      </p:sp>
      <p:pic>
        <p:nvPicPr>
          <p:cNvPr id="6" name="Picture 5" descr="user_femal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543" y="4472835"/>
            <a:ext cx="2246477" cy="2401036"/>
          </a:xfrm>
          <a:prstGeom prst="rect">
            <a:avLst/>
          </a:prstGeom>
        </p:spPr>
      </p:pic>
      <p:pic>
        <p:nvPicPr>
          <p:cNvPr id="7" name="Picture 6" descr="token11.jpg"/>
          <p:cNvPicPr>
            <a:picLocks noChangeAspect="1"/>
          </p:cNvPicPr>
          <p:nvPr/>
        </p:nvPicPr>
        <p:blipFill>
          <a:blip r:embed="rId3">
            <a:grayscl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42153">
            <a:off x="1248317" y="3258002"/>
            <a:ext cx="2173974" cy="1062781"/>
          </a:xfrm>
          <a:prstGeom prst="rect">
            <a:avLst/>
          </a:prstGeom>
        </p:spPr>
      </p:pic>
      <p:pic>
        <p:nvPicPr>
          <p:cNvPr id="8" name="Picture 7" descr="thought-cloud.png"/>
          <p:cNvPicPr>
            <a:picLocks noChangeAspect="1"/>
          </p:cNvPicPr>
          <p:nvPr/>
        </p:nvPicPr>
        <p:blipFill>
          <a:blip r:embed="rId4">
            <a:grayscl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4593">
            <a:off x="4562276" y="2093484"/>
            <a:ext cx="2678322" cy="31247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2226756">
            <a:off x="5331534" y="3012257"/>
            <a:ext cx="1276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123456</a:t>
            </a:r>
            <a:endParaRPr lang="en-US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815457" y="4284086"/>
            <a:ext cx="608804" cy="4923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7097" y="1531756"/>
            <a:ext cx="4402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tr</a:t>
            </a:r>
            <a:r>
              <a:rPr lang="en-US" sz="2400" dirty="0" err="1" smtClean="0"/>
              <a:t>ês</a:t>
            </a:r>
            <a:r>
              <a:rPr lang="en-US" sz="2400" dirty="0" smtClean="0"/>
              <a:t> </a:t>
            </a:r>
            <a:r>
              <a:rPr lang="en-US" sz="2400" dirty="0" err="1" smtClean="0"/>
              <a:t>fatores</a:t>
            </a:r>
            <a:r>
              <a:rPr lang="en-US" sz="2400" dirty="0" smtClean="0"/>
              <a:t> </a:t>
            </a:r>
            <a:r>
              <a:rPr lang="en-US" sz="2400" dirty="0" smtClean="0"/>
              <a:t>de </a:t>
            </a:r>
            <a:r>
              <a:rPr lang="en-US" sz="2400" dirty="0" err="1" smtClean="0"/>
              <a:t>autenticação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51446" y="2027908"/>
            <a:ext cx="1836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 </a:t>
            </a:r>
            <a:r>
              <a:rPr lang="en-US" sz="2400" b="1" dirty="0" err="1" smtClean="0"/>
              <a:t>que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voc</a:t>
            </a:r>
            <a:r>
              <a:rPr lang="en-US" sz="2400" b="1" dirty="0" err="1" smtClean="0"/>
              <a:t>ê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é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26268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Biometria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Ciência</a:t>
            </a:r>
            <a:r>
              <a:rPr lang="en-US" dirty="0" smtClean="0"/>
              <a:t> de </a:t>
            </a:r>
            <a:r>
              <a:rPr lang="en-US" dirty="0" err="1" smtClean="0"/>
              <a:t>reconhecer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identidade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pessoa</a:t>
            </a:r>
            <a:r>
              <a:rPr lang="en-US" dirty="0" smtClean="0"/>
              <a:t> </a:t>
            </a:r>
            <a:r>
              <a:rPr lang="en-US" dirty="0" err="1" smtClean="0"/>
              <a:t>baseada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físicos</a:t>
            </a:r>
            <a:r>
              <a:rPr lang="en-US" dirty="0" smtClean="0"/>
              <a:t> e/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comportamentais</a:t>
            </a:r>
            <a:endParaRPr lang="en-US" dirty="0"/>
          </a:p>
        </p:txBody>
      </p:sp>
      <p:pic>
        <p:nvPicPr>
          <p:cNvPr id="4" name="Picture 3" descr="user_femal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543" y="4472835"/>
            <a:ext cx="2246477" cy="2401036"/>
          </a:xfrm>
          <a:prstGeom prst="rect">
            <a:avLst/>
          </a:prstGeom>
        </p:spPr>
      </p:pic>
      <p:pic>
        <p:nvPicPr>
          <p:cNvPr id="5" name="Picture 4" descr="facial-recognit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9252">
            <a:off x="5015480" y="3316881"/>
            <a:ext cx="1061645" cy="1416814"/>
          </a:xfrm>
          <a:prstGeom prst="rect">
            <a:avLst/>
          </a:prstGeom>
        </p:spPr>
      </p:pic>
      <p:pic>
        <p:nvPicPr>
          <p:cNvPr id="6" name="Picture 5" descr="fingerprin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1694">
            <a:off x="1604227" y="3344045"/>
            <a:ext cx="1709119" cy="1766705"/>
          </a:xfrm>
          <a:prstGeom prst="rect">
            <a:avLst/>
          </a:prstGeom>
        </p:spPr>
      </p:pic>
      <p:pic>
        <p:nvPicPr>
          <p:cNvPr id="7" name="Picture 6" descr="iri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43" y="3169707"/>
            <a:ext cx="1057690" cy="105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3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</TotalTime>
  <Words>766</Words>
  <Application>Microsoft Macintosh PowerPoint</Application>
  <PresentationFormat>On-screen Show (4:3)</PresentationFormat>
  <Paragraphs>276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Estudo Comparativo de Contramedidas para Detecção de Ataques de Spoofing a Sistemas de Aunteticação Facial</vt:lpstr>
      <vt:lpstr>Sumário</vt:lpstr>
      <vt:lpstr>Contribuições</vt:lpstr>
      <vt:lpstr>Autenticação</vt:lpstr>
      <vt:lpstr>Autenticação</vt:lpstr>
      <vt:lpstr>Autenticação</vt:lpstr>
      <vt:lpstr>Autenticação</vt:lpstr>
      <vt:lpstr>Autenticação</vt:lpstr>
      <vt:lpstr>Biometria</vt:lpstr>
      <vt:lpstr>Biometria</vt:lpstr>
      <vt:lpstr>Biometria</vt:lpstr>
      <vt:lpstr>Biometria</vt:lpstr>
      <vt:lpstr>Biometria</vt:lpstr>
      <vt:lpstr>Spoofing em autenticação de face</vt:lpstr>
      <vt:lpstr>Spoofing em autenticação de face</vt:lpstr>
      <vt:lpstr>Spoofing em autenticação de face</vt:lpstr>
      <vt:lpstr>Spoofing em autenticação de face</vt:lpstr>
      <vt:lpstr>Spoofing em autenticação de face</vt:lpstr>
      <vt:lpstr>Spoofing em autenticação de face</vt:lpstr>
      <vt:lpstr>Spoofing em autenticação de face</vt:lpstr>
      <vt:lpstr>Spoofing em autenticação de face</vt:lpstr>
      <vt:lpstr>Spoofing em autenticação de face</vt:lpstr>
      <vt:lpstr>Spoofing em autenticação de face</vt:lpstr>
      <vt:lpstr>Bases de dados</vt:lpstr>
      <vt:lpstr>Bases de dados</vt:lpstr>
      <vt:lpstr>Bases de dados</vt:lpstr>
      <vt:lpstr>Metodologia de Comparação</vt:lpstr>
      <vt:lpstr>Metodologia de Comparação</vt:lpstr>
      <vt:lpstr>Metodologia de Comparação</vt:lpstr>
      <vt:lpstr>Metodologia de Comparação</vt:lpstr>
      <vt:lpstr>Resultados parciais</vt:lpstr>
      <vt:lpstr>Resultados parciais</vt:lpstr>
      <vt:lpstr>Resultados parciais</vt:lpstr>
      <vt:lpstr>Resultados parciais</vt:lpstr>
      <vt:lpstr>Resultados Parciais</vt:lpstr>
      <vt:lpstr>Resultados Parciais</vt:lpstr>
      <vt:lpstr>Resultados Parciais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Comparativo de Contramedidas para Detecção de Ataques de Spoofing a Sistemas de Aunteticação Facial</dc:title>
  <dc:creator>Tiago de Freitas Pereira</dc:creator>
  <cp:lastModifiedBy>Tiago de Freitas Pereira</cp:lastModifiedBy>
  <cp:revision>47</cp:revision>
  <dcterms:created xsi:type="dcterms:W3CDTF">2013-01-24T13:34:49Z</dcterms:created>
  <dcterms:modified xsi:type="dcterms:W3CDTF">2013-01-25T02:54:32Z</dcterms:modified>
</cp:coreProperties>
</file>