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Estudo</a:t>
            </a:r>
            <a:r>
              <a:rPr lang="en-US" sz="4400" dirty="0" smtClean="0"/>
              <a:t> </a:t>
            </a:r>
            <a:r>
              <a:rPr lang="en-US" sz="4400" dirty="0" err="1" smtClean="0"/>
              <a:t>Comparativo</a:t>
            </a:r>
            <a:r>
              <a:rPr lang="en-US" sz="4400" dirty="0" smtClean="0"/>
              <a:t> de </a:t>
            </a:r>
            <a:r>
              <a:rPr lang="en-US" sz="4400" dirty="0" err="1" smtClean="0"/>
              <a:t>Contramedidas</a:t>
            </a:r>
            <a:r>
              <a:rPr lang="en-US" sz="4400" dirty="0" smtClean="0"/>
              <a:t> </a:t>
            </a:r>
            <a:r>
              <a:rPr lang="en-US" sz="4400" dirty="0" err="1" smtClean="0"/>
              <a:t>para</a:t>
            </a:r>
            <a:r>
              <a:rPr lang="en-US" sz="4400" dirty="0" smtClean="0"/>
              <a:t> </a:t>
            </a:r>
            <a:r>
              <a:rPr lang="en-US" sz="4400" dirty="0" err="1" smtClean="0"/>
              <a:t>Detec</a:t>
            </a:r>
            <a:r>
              <a:rPr lang="en-US" sz="4400" dirty="0" err="1" smtClean="0"/>
              <a:t>ção</a:t>
            </a:r>
            <a:r>
              <a:rPr lang="en-US" sz="4400" dirty="0" smtClean="0"/>
              <a:t> de </a:t>
            </a:r>
            <a:r>
              <a:rPr lang="en-US" sz="4400" dirty="0" err="1" smtClean="0"/>
              <a:t>Ataques</a:t>
            </a:r>
            <a:r>
              <a:rPr lang="en-US" sz="4400" dirty="0" smtClean="0"/>
              <a:t> de Spoofing a </a:t>
            </a:r>
            <a:r>
              <a:rPr lang="en-US" sz="4400" dirty="0" err="1" smtClean="0"/>
              <a:t>Sistemas</a:t>
            </a:r>
            <a:r>
              <a:rPr lang="en-US" sz="4400" dirty="0" smtClean="0"/>
              <a:t> de </a:t>
            </a:r>
            <a:r>
              <a:rPr lang="en-US" sz="4400" dirty="0" err="1" smtClean="0"/>
              <a:t>Aunteticação</a:t>
            </a:r>
            <a:r>
              <a:rPr lang="en-US" sz="4400" dirty="0" smtClean="0"/>
              <a:t> Facial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9109"/>
            <a:ext cx="6400800" cy="1752600"/>
          </a:xfrm>
        </p:spPr>
        <p:txBody>
          <a:bodyPr/>
          <a:lstStyle/>
          <a:p>
            <a:r>
              <a:rPr lang="en-US" dirty="0" smtClean="0"/>
              <a:t>Tiago de Freitas Pereira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9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1343886" y="3245117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563" y="3055767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H="1" flipV="1">
            <a:off x="5152696" y="3748202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5062966" y="4246875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92899" y="2869682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89124" y="6056166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515" y="288507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0028" y="237335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63567" y="3942169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697" y="566950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1237" y="2728707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1343886" y="3245117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563" y="3055767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H="1" flipV="1">
            <a:off x="5152696" y="3748202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5062966" y="4246875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92899" y="2869682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89124" y="6056166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515" y="288507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0028" y="237335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63567" y="3942169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697" y="566950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1237" y="2728707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99" y="4104677"/>
            <a:ext cx="545081" cy="545081"/>
          </a:xfrm>
          <a:prstGeom prst="rect">
            <a:avLst/>
          </a:prstGeom>
        </p:spPr>
      </p:pic>
      <p:pic>
        <p:nvPicPr>
          <p:cNvPr id="46" name="Picture 45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57" y="3318614"/>
            <a:ext cx="545081" cy="545081"/>
          </a:xfrm>
          <a:prstGeom prst="rect">
            <a:avLst/>
          </a:prstGeom>
        </p:spPr>
      </p:pic>
      <p:pic>
        <p:nvPicPr>
          <p:cNvPr id="47" name="Picture 46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39" y="2829957"/>
            <a:ext cx="545081" cy="545081"/>
          </a:xfrm>
          <a:prstGeom prst="rect">
            <a:avLst/>
          </a:prstGeom>
        </p:spPr>
      </p:pic>
      <p:pic>
        <p:nvPicPr>
          <p:cNvPr id="48" name="Picture 47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34" y="5605775"/>
            <a:ext cx="545081" cy="545081"/>
          </a:xfrm>
          <a:prstGeom prst="rect">
            <a:avLst/>
          </a:prstGeom>
        </p:spPr>
      </p:pic>
      <p:pic>
        <p:nvPicPr>
          <p:cNvPr id="49" name="Picture 48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85" y="4605803"/>
            <a:ext cx="545081" cy="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032" y="2352138"/>
            <a:ext cx="3499073" cy="2330548"/>
            <a:chOff x="94309" y="2885074"/>
            <a:chExt cx="2163977" cy="1610021"/>
          </a:xfrm>
        </p:grpSpPr>
        <p:sp>
          <p:nvSpPr>
            <p:cNvPr id="24" name="Rounded Rectangle 23"/>
            <p:cNvSpPr/>
            <p:nvPr/>
          </p:nvSpPr>
          <p:spPr>
            <a:xfrm>
              <a:off x="1343886" y="3929375"/>
              <a:ext cx="914400" cy="508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endCxn id="24" idx="0"/>
            </p:cNvCxnSpPr>
            <p:nvPr/>
          </p:nvCxnSpPr>
          <p:spPr>
            <a:xfrm>
              <a:off x="1343886" y="3245117"/>
              <a:ext cx="457200" cy="68425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53515" y="2885074"/>
              <a:ext cx="100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poofing</a:t>
              </a:r>
              <a:endParaRPr lang="en-US" dirty="0"/>
            </a:p>
          </p:txBody>
        </p:sp>
        <p:pic>
          <p:nvPicPr>
            <p:cNvPr id="44" name="Picture 43" descr="user_femal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9" y="3719379"/>
              <a:ext cx="725782" cy="775716"/>
            </a:xfrm>
            <a:prstGeom prst="rect">
              <a:avLst/>
            </a:prstGeom>
          </p:spPr>
        </p:pic>
        <p:sp>
          <p:nvSpPr>
            <p:cNvPr id="45" name="Right Arrow 44"/>
            <p:cNvSpPr/>
            <p:nvPr/>
          </p:nvSpPr>
          <p:spPr>
            <a:xfrm>
              <a:off x="826572" y="3992392"/>
              <a:ext cx="459590" cy="46249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73476" y="2974528"/>
            <a:ext cx="4926451" cy="3073058"/>
            <a:chOff x="1747118" y="2372317"/>
            <a:chExt cx="7136268" cy="4451514"/>
          </a:xfrm>
        </p:grpSpPr>
        <p:sp>
          <p:nvSpPr>
            <p:cNvPr id="25" name="Rounded Rectangle 24"/>
            <p:cNvSpPr/>
            <p:nvPr/>
          </p:nvSpPr>
          <p:spPr>
            <a:xfrm>
              <a:off x="2914649" y="3929375"/>
              <a:ext cx="1736725" cy="50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Processamento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46674" y="5097775"/>
              <a:ext cx="1736725" cy="508000"/>
            </a:xfrm>
            <a:prstGeom prst="roundRect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Autenticação</a:t>
              </a:r>
              <a:endParaRPr lang="en-US" sz="1200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5168899" y="2372317"/>
              <a:ext cx="1524000" cy="913714"/>
            </a:xfrm>
            <a:prstGeom prst="can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Referências</a:t>
              </a:r>
              <a:endParaRPr lang="en-US" sz="1200" dirty="0"/>
            </a:p>
            <a:p>
              <a:pPr algn="ctr"/>
              <a:r>
                <a:rPr lang="en-US" sz="1200" dirty="0" err="1" smtClean="0"/>
                <a:t>Biométricas</a:t>
              </a:r>
              <a:endParaRPr lang="en-US" sz="1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239194" y="6136828"/>
              <a:ext cx="1472650" cy="687003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Decisão</a:t>
              </a:r>
              <a:endParaRPr lang="en-US" sz="12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81330" y="3970440"/>
              <a:ext cx="459590" cy="462492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rot="19204374">
              <a:off x="4641206" y="3387508"/>
              <a:ext cx="611714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2815904">
              <a:off x="4537224" y="4556391"/>
              <a:ext cx="611714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5818449" y="5648557"/>
              <a:ext cx="352729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522563" y="3055767"/>
              <a:ext cx="0" cy="936625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0" idx="2"/>
            </p:cNvCxnSpPr>
            <p:nvPr/>
          </p:nvCxnSpPr>
          <p:spPr>
            <a:xfrm flipH="1" flipV="1">
              <a:off x="5152696" y="3748202"/>
              <a:ext cx="610871" cy="498673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1" idx="0"/>
            </p:cNvCxnSpPr>
            <p:nvPr/>
          </p:nvCxnSpPr>
          <p:spPr>
            <a:xfrm flipH="1">
              <a:off x="5062966" y="4246875"/>
              <a:ext cx="700601" cy="437358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2899" y="2869682"/>
              <a:ext cx="927101" cy="186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289124" y="6056166"/>
              <a:ext cx="927100" cy="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47118" y="237335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middle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50656" y="394217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middle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9785" y="566950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middle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6998" y="2728707"/>
              <a:ext cx="1416388" cy="7579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BFBFBF"/>
                  </a:solidFill>
                </a:rPr>
                <a:t>Referência</a:t>
              </a:r>
              <a:endParaRPr lang="en-US" sz="1400" dirty="0" smtClean="0">
                <a:solidFill>
                  <a:srgbClr val="BFBFBF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rgbClr val="BFBFBF"/>
                  </a:solidFill>
                </a:rPr>
                <a:t>biométrica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pic>
          <p:nvPicPr>
            <p:cNvPr id="4" name="Picture 3" descr="lock-icon.png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699" y="4104677"/>
              <a:ext cx="545081" cy="545081"/>
            </a:xfrm>
            <a:prstGeom prst="rect">
              <a:avLst/>
            </a:prstGeom>
          </p:spPr>
        </p:pic>
        <p:pic>
          <p:nvPicPr>
            <p:cNvPr id="46" name="Picture 45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557" y="3318614"/>
              <a:ext cx="545081" cy="545081"/>
            </a:xfrm>
            <a:prstGeom prst="rect">
              <a:avLst/>
            </a:prstGeom>
          </p:spPr>
        </p:pic>
        <p:pic>
          <p:nvPicPr>
            <p:cNvPr id="47" name="Picture 46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339" y="2829957"/>
              <a:ext cx="545081" cy="545081"/>
            </a:xfrm>
            <a:prstGeom prst="rect">
              <a:avLst/>
            </a:prstGeom>
          </p:spPr>
        </p:pic>
        <p:pic>
          <p:nvPicPr>
            <p:cNvPr id="48" name="Picture 47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734" y="5605775"/>
              <a:ext cx="545081" cy="545081"/>
            </a:xfrm>
            <a:prstGeom prst="rect">
              <a:avLst/>
            </a:prstGeom>
          </p:spPr>
        </p:pic>
        <p:pic>
          <p:nvPicPr>
            <p:cNvPr id="49" name="Picture 48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285" y="4605803"/>
              <a:ext cx="545081" cy="545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smtClean="0"/>
              <a:t>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Acesso</a:t>
            </a:r>
            <a:r>
              <a:rPr lang="en-US" dirty="0" smtClean="0"/>
              <a:t> real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8055" y="3179560"/>
            <a:ext cx="8058745" cy="1838979"/>
            <a:chOff x="1233735" y="2898874"/>
            <a:chExt cx="6042270" cy="1378826"/>
          </a:xfrm>
        </p:grpSpPr>
        <p:pic>
          <p:nvPicPr>
            <p:cNvPr id="4" name="Picture 3" descr="Screen Shot 2013-01-11 at 4.35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735" y="3049945"/>
              <a:ext cx="1396688" cy="1031400"/>
            </a:xfrm>
            <a:prstGeom prst="rect">
              <a:avLst/>
            </a:prstGeom>
          </p:spPr>
        </p:pic>
        <p:pic>
          <p:nvPicPr>
            <p:cNvPr id="5" name="Picture 4" descr="Hardware-Webcam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715" y="2898874"/>
              <a:ext cx="1378826" cy="1378826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699250" y="3383988"/>
              <a:ext cx="417809" cy="50874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11529" y="3330570"/>
              <a:ext cx="417809" cy="50874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46728" y="3330570"/>
              <a:ext cx="1929277" cy="7507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Autenticação</a:t>
              </a:r>
              <a:r>
                <a:rPr lang="en-US" sz="2000" dirty="0" smtClean="0"/>
                <a:t> de face</a:t>
              </a:r>
              <a:endParaRPr 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88169" y="4759493"/>
            <a:ext cx="70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Cena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5077" y="4805660"/>
            <a:ext cx="171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Aquisição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endParaRPr lang="en-US" sz="2000" dirty="0" smtClean="0"/>
          </a:p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utenticação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201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Tentativa</a:t>
            </a:r>
            <a:r>
              <a:rPr lang="en-US" dirty="0" smtClean="0"/>
              <a:t> de </a:t>
            </a:r>
            <a:r>
              <a:rPr lang="en-US" dirty="0" err="1" smtClean="0"/>
              <a:t>ataque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" name="Picture 16" descr="Hardware-Video-Camera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13" y="3425853"/>
            <a:ext cx="941756" cy="941756"/>
          </a:xfrm>
          <a:prstGeom prst="rect">
            <a:avLst/>
          </a:prstGeom>
        </p:spPr>
      </p:pic>
      <p:pic>
        <p:nvPicPr>
          <p:cNvPr id="18" name="Picture 17" descr="ipad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08" y="4031468"/>
            <a:ext cx="1425876" cy="1113966"/>
          </a:xfrm>
          <a:prstGeom prst="rect">
            <a:avLst/>
          </a:prstGeom>
        </p:spPr>
      </p:pic>
      <p:pic>
        <p:nvPicPr>
          <p:cNvPr id="19" name="Picture 18" descr="iphone_att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16" y="2628793"/>
            <a:ext cx="1650659" cy="1237995"/>
          </a:xfrm>
          <a:prstGeom prst="rect">
            <a:avLst/>
          </a:prstGeom>
        </p:spPr>
      </p:pic>
      <p:pic>
        <p:nvPicPr>
          <p:cNvPr id="20" name="Picture 19" descr="Screen Shot 2013-01-11 at 4.35.4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7" y="3398409"/>
            <a:ext cx="1269716" cy="93763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803573" y="3617211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768600">
            <a:off x="3127999" y="319663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544403">
            <a:off x="3269325" y="412175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82807" y="3454909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002553">
            <a:off x="5095085" y="3153638"/>
            <a:ext cx="459590" cy="5596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518029">
            <a:off x="4893085" y="4104605"/>
            <a:ext cx="556104" cy="559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Hardware-Webcam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73" y="3191093"/>
            <a:ext cx="1378826" cy="1378826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6474851" y="3566017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87843" y="4257942"/>
            <a:ext cx="2084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Captura</a:t>
            </a:r>
            <a:endParaRPr lang="en-US" sz="2000" dirty="0"/>
          </a:p>
          <a:p>
            <a:pPr algn="ctr"/>
            <a:r>
              <a:rPr lang="en-US" sz="2000" dirty="0" err="1"/>
              <a:t>p</a:t>
            </a:r>
            <a:r>
              <a:rPr lang="en-US" sz="2000" dirty="0" err="1" smtClean="0"/>
              <a:t>ara</a:t>
            </a:r>
            <a:r>
              <a:rPr lang="en-US" sz="2000" dirty="0" smtClean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faude</a:t>
            </a:r>
            <a:endParaRPr lang="en-US" sz="2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81143" y="4492007"/>
            <a:ext cx="171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Aquisição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endParaRPr lang="en-US" sz="2000" dirty="0" smtClean="0"/>
          </a:p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utenticação</a:t>
            </a:r>
            <a:endParaRPr lang="en-US" sz="2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54213" y="4413173"/>
            <a:ext cx="70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Cena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39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4" name="Picture 3" descr="ipad_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5" y="2597719"/>
            <a:ext cx="2526027" cy="1973459"/>
          </a:xfrm>
          <a:prstGeom prst="rect">
            <a:avLst/>
          </a:prstGeom>
        </p:spPr>
      </p:pic>
      <p:pic>
        <p:nvPicPr>
          <p:cNvPr id="5" name="Picture 4" descr="iphone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932"/>
            <a:ext cx="2658404" cy="1993805"/>
          </a:xfrm>
          <a:prstGeom prst="rect">
            <a:avLst/>
          </a:prstGeom>
        </p:spPr>
      </p:pic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8" y="4472835"/>
            <a:ext cx="2246477" cy="2401036"/>
          </a:xfrm>
          <a:prstGeom prst="rect">
            <a:avLst/>
          </a:prstGeom>
        </p:spPr>
      </p:pic>
      <p:pic>
        <p:nvPicPr>
          <p:cNvPr id="9" name="Picture 8" descr="javhead1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007">
            <a:off x="4476886" y="3839402"/>
            <a:ext cx="1638787" cy="221457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4" name="Picture 3" descr="ipad_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5" y="2597719"/>
            <a:ext cx="2526027" cy="1973459"/>
          </a:xfrm>
          <a:prstGeom prst="rect">
            <a:avLst/>
          </a:prstGeom>
        </p:spPr>
      </p:pic>
      <p:pic>
        <p:nvPicPr>
          <p:cNvPr id="5" name="Picture 4" descr="iphone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932"/>
            <a:ext cx="2658404" cy="1993805"/>
          </a:xfrm>
          <a:prstGeom prst="rect">
            <a:avLst/>
          </a:prstGeom>
        </p:spPr>
      </p:pic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8" y="4472835"/>
            <a:ext cx="2246477" cy="2401036"/>
          </a:xfrm>
          <a:prstGeom prst="rect">
            <a:avLst/>
          </a:prstGeom>
        </p:spPr>
      </p:pic>
      <p:pic>
        <p:nvPicPr>
          <p:cNvPr id="9" name="Picture 8" descr="javhead1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007">
            <a:off x="4476886" y="3839402"/>
            <a:ext cx="1638787" cy="221457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Screen Shot 2013-01-24 at 5.50.5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5" y="1353667"/>
            <a:ext cx="3278385" cy="24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Depend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Independência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3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Depend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Independência</a:t>
            </a:r>
            <a:r>
              <a:rPr lang="en-US" b="1" dirty="0" smtClean="0">
                <a:solidFill>
                  <a:srgbClr val="FF0000"/>
                </a:solidFill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</a:rPr>
              <a:t>colaboração</a:t>
            </a:r>
            <a:r>
              <a:rPr lang="en-US" b="1" dirty="0" smtClean="0">
                <a:solidFill>
                  <a:srgbClr val="FF0000"/>
                </a:solidFill>
              </a:rPr>
              <a:t> do </a:t>
            </a:r>
            <a:r>
              <a:rPr lang="en-US" b="1" dirty="0" err="1" smtClean="0">
                <a:solidFill>
                  <a:srgbClr val="FF0000"/>
                </a:solidFill>
              </a:rPr>
              <a:t>usuário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</a:t>
            </a:r>
            <a:r>
              <a:rPr lang="en-US" dirty="0" err="1" smtClean="0"/>
              <a:t>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classificados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exploram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Presença</a:t>
            </a:r>
            <a:r>
              <a:rPr lang="en-US" dirty="0" smtClean="0"/>
              <a:t> de </a:t>
            </a:r>
            <a:r>
              <a:rPr lang="en-US" dirty="0" err="1" smtClean="0"/>
              <a:t>vitalidade</a:t>
            </a:r>
            <a:r>
              <a:rPr lang="en-US" dirty="0" smtClean="0"/>
              <a:t> (</a:t>
            </a:r>
            <a:r>
              <a:rPr lang="en-US" i="1" dirty="0" err="1" smtClean="0"/>
              <a:t>liveness</a:t>
            </a:r>
            <a:r>
              <a:rPr lang="en-US" i="1" dirty="0" smtClean="0"/>
              <a:t> detection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cena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Discrepância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3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Presen</a:t>
            </a:r>
            <a:r>
              <a:rPr lang="en-US" b="1" dirty="0" err="1" smtClean="0"/>
              <a:t>ça</a:t>
            </a:r>
            <a:r>
              <a:rPr lang="en-US" b="1" dirty="0" smtClean="0"/>
              <a:t> de </a:t>
            </a:r>
            <a:r>
              <a:rPr lang="en-US" b="1" dirty="0" err="1" smtClean="0"/>
              <a:t>vitalidade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faces </a:t>
            </a:r>
            <a:r>
              <a:rPr lang="en-US" dirty="0" err="1" smtClean="0"/>
              <a:t>vivas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reproduzir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8" y="4597137"/>
            <a:ext cx="4627488" cy="1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7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Caracter</a:t>
            </a:r>
            <a:r>
              <a:rPr lang="en-US" b="1" dirty="0" err="1" smtClean="0"/>
              <a:t>ísticas</a:t>
            </a:r>
            <a:r>
              <a:rPr lang="en-US" b="1" dirty="0" smtClean="0"/>
              <a:t> da </a:t>
            </a:r>
            <a:r>
              <a:rPr lang="en-US" b="1" dirty="0" err="1" smtClean="0"/>
              <a:t>cena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Combinam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r>
              <a:rPr lang="en-US" dirty="0" smtClean="0"/>
              <a:t> com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cena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contramedida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1-24 at 6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75" y="3837932"/>
            <a:ext cx="3884887" cy="28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Discrepância</a:t>
            </a:r>
            <a:r>
              <a:rPr lang="en-US" b="1" dirty="0" smtClean="0"/>
              <a:t> </a:t>
            </a:r>
            <a:r>
              <a:rPr lang="en-US" b="1" dirty="0" err="1" smtClean="0"/>
              <a:t>relativa</a:t>
            </a:r>
            <a:r>
              <a:rPr lang="en-US" b="1" dirty="0" smtClean="0"/>
              <a:t> </a:t>
            </a:r>
            <a:r>
              <a:rPr lang="en-US" b="1" dirty="0" err="1" smtClean="0"/>
              <a:t>à</a:t>
            </a:r>
            <a:r>
              <a:rPr lang="en-US" b="1" dirty="0" smtClean="0"/>
              <a:t> </a:t>
            </a:r>
            <a:r>
              <a:rPr lang="en-US" b="1" dirty="0" err="1" smtClean="0"/>
              <a:t>qualidade</a:t>
            </a:r>
            <a:r>
              <a:rPr lang="en-US" b="1" dirty="0" smtClean="0"/>
              <a:t> da </a:t>
            </a:r>
            <a:r>
              <a:rPr lang="en-US" b="1" dirty="0" err="1" smtClean="0"/>
              <a:t>imagem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/>
              <a:t>p</a:t>
            </a:r>
            <a:r>
              <a:rPr lang="en-US" dirty="0" err="1" smtClean="0"/>
              <a:t>rocesso</a:t>
            </a:r>
            <a:r>
              <a:rPr lang="en-US" dirty="0" smtClean="0"/>
              <a:t> de </a:t>
            </a:r>
            <a:r>
              <a:rPr lang="en-US" dirty="0" err="1" smtClean="0"/>
              <a:t>amostragem</a:t>
            </a:r>
            <a:r>
              <a:rPr lang="en-US" dirty="0" smtClean="0"/>
              <a:t> e </a:t>
            </a:r>
            <a:r>
              <a:rPr lang="en-US" dirty="0" err="1" smtClean="0"/>
              <a:t>quantização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24 at 6.2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5" y="3776924"/>
            <a:ext cx="7353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1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Replay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CASIA FASD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6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smtClean="0"/>
              <a:t>HTER</a:t>
            </a:r>
          </a:p>
          <a:p>
            <a:r>
              <a:rPr lang="en-US" dirty="0" smtClean="0"/>
              <a:t>FAR 100</a:t>
            </a:r>
          </a:p>
          <a:p>
            <a:r>
              <a:rPr lang="en-US" dirty="0" smtClean="0"/>
              <a:t>FAR 1000</a:t>
            </a:r>
          </a:p>
        </p:txBody>
      </p:sp>
    </p:spTree>
    <p:extLst>
      <p:ext uri="{BB962C8B-B14F-4D97-AF65-F5344CB8AC3E}">
        <p14:creationId xmlns:p14="http://schemas.microsoft.com/office/powerpoint/2010/main" val="24683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valia</a:t>
            </a:r>
            <a:r>
              <a:rPr lang="en-US" dirty="0" err="1" smtClean="0"/>
              <a:t>ção</a:t>
            </a:r>
            <a:r>
              <a:rPr lang="en-US" dirty="0" smtClean="0"/>
              <a:t> Intra Base de Dados</a:t>
            </a:r>
          </a:p>
          <a:p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Inter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94468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Intra Base de Dados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5976" y="2635833"/>
            <a:ext cx="5129654" cy="1444556"/>
            <a:chOff x="1223375" y="2581057"/>
            <a:chExt cx="5129654" cy="1444556"/>
          </a:xfrm>
        </p:grpSpPr>
        <p:sp>
          <p:nvSpPr>
            <p:cNvPr id="4" name="Can 3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1</a:t>
              </a:r>
              <a:endParaRPr lang="en-US" sz="2000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5976" y="4620549"/>
            <a:ext cx="5129654" cy="1444556"/>
            <a:chOff x="1223375" y="2581057"/>
            <a:chExt cx="5129654" cy="1444556"/>
          </a:xfrm>
        </p:grpSpPr>
        <p:sp>
          <p:nvSpPr>
            <p:cNvPr id="28" name="Can 27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2</a:t>
              </a:r>
              <a:endParaRPr lang="en-US" sz="20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15792" y="2830465"/>
            <a:ext cx="28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2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Intra Base de Dados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75976" y="2710394"/>
            <a:ext cx="5129654" cy="13699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3057" y="3213910"/>
            <a:ext cx="1097841" cy="6338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17577" y="3213910"/>
            <a:ext cx="1300398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86340" y="3199797"/>
            <a:ext cx="1207625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7844" y="2635833"/>
            <a:ext cx="194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 de dados 1</a:t>
            </a:r>
            <a:endParaRPr lang="en-US" sz="2000" b="1" dirty="0"/>
          </a:p>
        </p:txBody>
      </p:sp>
      <p:sp>
        <p:nvSpPr>
          <p:cNvPr id="10" name="Right Arrow 9"/>
          <p:cNvSpPr/>
          <p:nvPr/>
        </p:nvSpPr>
        <p:spPr>
          <a:xfrm>
            <a:off x="1657632" y="3376192"/>
            <a:ext cx="380212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275976" y="4695110"/>
            <a:ext cx="5129654" cy="13699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83057" y="5198626"/>
            <a:ext cx="1097841" cy="6338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17577" y="5198626"/>
            <a:ext cx="1300398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986340" y="5184513"/>
            <a:ext cx="1207625" cy="648000"/>
          </a:xfrm>
          <a:prstGeom prst="round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37844" y="4620549"/>
            <a:ext cx="194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 de dados 2</a:t>
            </a:r>
            <a:endParaRPr lang="en-US" sz="2000" b="1" dirty="0"/>
          </a:p>
        </p:txBody>
      </p:sp>
      <p:sp>
        <p:nvSpPr>
          <p:cNvPr id="33" name="Right Arrow 32"/>
          <p:cNvSpPr/>
          <p:nvPr/>
        </p:nvSpPr>
        <p:spPr>
          <a:xfrm>
            <a:off x="1657632" y="5360908"/>
            <a:ext cx="380212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7950688">
            <a:off x="3138523" y="4647175"/>
            <a:ext cx="1747066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3805625">
            <a:off x="3081187" y="4149021"/>
            <a:ext cx="1747066" cy="29814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15792" y="2830465"/>
            <a:ext cx="28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69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avaliadas</a:t>
            </a:r>
            <a:endParaRPr lang="en-US" dirty="0" smtClean="0"/>
          </a:p>
          <a:p>
            <a:r>
              <a:rPr lang="en-US" dirty="0" err="1" smtClean="0"/>
              <a:t>Correla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Texturas</a:t>
            </a:r>
            <a:r>
              <a:rPr lang="en-US" dirty="0" smtClean="0"/>
              <a:t> com Local Binary Pattern (LBP)</a:t>
            </a:r>
          </a:p>
          <a:p>
            <a:endParaRPr lang="en-US" dirty="0" smtClean="0"/>
          </a:p>
          <a:p>
            <a:r>
              <a:rPr lang="en-US" dirty="0" err="1" smtClean="0"/>
              <a:t>Texturas</a:t>
            </a:r>
            <a:r>
              <a:rPr lang="en-US" dirty="0" smtClean="0"/>
              <a:t> com Local Binary Pattern from Three Orthogonal Plane (LBP-TOP)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Correla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4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adead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" y="1979085"/>
            <a:ext cx="3051187" cy="3051187"/>
          </a:xfrm>
          <a:prstGeom prst="rect">
            <a:avLst/>
          </a:prstGeom>
        </p:spPr>
      </p:pic>
      <p:pic>
        <p:nvPicPr>
          <p:cNvPr id="6" name="Picture 5" descr="clou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55" y="1518548"/>
            <a:ext cx="4918007" cy="3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424185" y="3034842"/>
            <a:ext cx="1091311" cy="478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123456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0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241114" y="2687972"/>
            <a:ext cx="1428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#</a:t>
            </a:r>
            <a:r>
              <a:rPr lang="en-US" sz="2800" b="1" dirty="0" err="1" smtClean="0"/>
              <a:t>kI</a:t>
            </a:r>
            <a:r>
              <a:rPr lang="en-US" sz="2800" b="1" dirty="0" smtClean="0"/>
              <a:t>}Fs3*</a:t>
            </a:r>
          </a:p>
          <a:p>
            <a:pPr algn="ctr"/>
            <a:r>
              <a:rPr lang="en-US" sz="2800" b="1" dirty="0" err="1" smtClean="0"/>
              <a:t>ou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123456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1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288240" y="3112644"/>
            <a:ext cx="127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123456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058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331534" y="3012257"/>
            <a:ext cx="127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123456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26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Ci</a:t>
            </a:r>
            <a:r>
              <a:rPr lang="en-US" dirty="0" err="1" smtClean="0"/>
              <a:t>ência</a:t>
            </a:r>
            <a:r>
              <a:rPr lang="en-US" dirty="0" smtClean="0"/>
              <a:t> de </a:t>
            </a:r>
            <a:r>
              <a:rPr lang="en-US" dirty="0" err="1" smtClean="0"/>
              <a:t>reconhecer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identidade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físicos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comportamentais</a:t>
            </a:r>
            <a:endParaRPr lang="en-US" dirty="0"/>
          </a:p>
        </p:txBody>
      </p:sp>
      <p:pic>
        <p:nvPicPr>
          <p:cNvPr id="4" name="Picture 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5" name="Picture 4" descr="facial-recogni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252">
            <a:off x="5116497" y="3230301"/>
            <a:ext cx="1061645" cy="1416814"/>
          </a:xfrm>
          <a:prstGeom prst="rect">
            <a:avLst/>
          </a:prstGeom>
        </p:spPr>
      </p:pic>
      <p:pic>
        <p:nvPicPr>
          <p:cNvPr id="6" name="Picture 5" descr="fingerpri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1694">
            <a:off x="1604227" y="3344045"/>
            <a:ext cx="1709119" cy="1766705"/>
          </a:xfrm>
          <a:prstGeom prst="rect">
            <a:avLst/>
          </a:prstGeom>
        </p:spPr>
      </p:pic>
      <p:pic>
        <p:nvPicPr>
          <p:cNvPr id="7" name="Picture 6" descr="ir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43" y="3169707"/>
            <a:ext cx="1057690" cy="10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483</Words>
  <Application>Microsoft Macintosh PowerPoint</Application>
  <PresentationFormat>On-screen Show (4:3)</PresentationFormat>
  <Paragraphs>170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Estudo Comparativo de Contramedidas para Detecção de Ataques de Spoofing a Sistemas de Aunteticação Facial</vt:lpstr>
      <vt:lpstr>Sumário</vt:lpstr>
      <vt:lpstr>Objetivos</vt:lpstr>
      <vt:lpstr>Autenticação</vt:lpstr>
      <vt:lpstr>Autenticação</vt:lpstr>
      <vt:lpstr>Autenticação</vt:lpstr>
      <vt:lpstr>Autenticação</vt:lpstr>
      <vt:lpstr>Autenticação</vt:lpstr>
      <vt:lpstr>Biometria</vt:lpstr>
      <vt:lpstr>Biometria</vt:lpstr>
      <vt:lpstr>Biometria</vt:lpstr>
      <vt:lpstr>Biometria</vt:lpstr>
      <vt:lpstr>Biometria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Bases de dados</vt:lpstr>
      <vt:lpstr>Bases de dados</vt:lpstr>
      <vt:lpstr>Bases de dados</vt:lpstr>
      <vt:lpstr>Metodologia de Comparação</vt:lpstr>
      <vt:lpstr>Metodologia de Comparação</vt:lpstr>
      <vt:lpstr>Metodologia de Comparação</vt:lpstr>
      <vt:lpstr>Metodologia de Comparação</vt:lpstr>
      <vt:lpstr>Resultados parciais</vt:lpstr>
      <vt:lpstr>Resultados parciais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Comparativo de Contramedidas para Detecção de Ataques de Spoofing a Sistemas de Aunteticação Facial</dc:title>
  <dc:creator>Tiago de Freitas Pereira</dc:creator>
  <cp:lastModifiedBy>Tiago de Freitas Pereira</cp:lastModifiedBy>
  <cp:revision>30</cp:revision>
  <dcterms:created xsi:type="dcterms:W3CDTF">2013-01-24T13:34:49Z</dcterms:created>
  <dcterms:modified xsi:type="dcterms:W3CDTF">2013-01-24T21:19:25Z</dcterms:modified>
</cp:coreProperties>
</file>