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6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5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5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Estudo</a:t>
            </a:r>
            <a:r>
              <a:rPr lang="en-US" sz="4400" dirty="0" smtClean="0"/>
              <a:t> </a:t>
            </a:r>
            <a:r>
              <a:rPr lang="en-US" sz="4400" dirty="0" err="1" smtClean="0"/>
              <a:t>Comparativo</a:t>
            </a:r>
            <a:r>
              <a:rPr lang="en-US" sz="4400" dirty="0" smtClean="0"/>
              <a:t> de </a:t>
            </a:r>
            <a:r>
              <a:rPr lang="en-US" sz="4400" dirty="0" err="1" smtClean="0"/>
              <a:t>Contramedidas</a:t>
            </a:r>
            <a:r>
              <a:rPr lang="en-US" sz="4400" dirty="0" smtClean="0"/>
              <a:t> </a:t>
            </a:r>
            <a:r>
              <a:rPr lang="en-US" sz="4400" dirty="0" err="1" smtClean="0"/>
              <a:t>para</a:t>
            </a:r>
            <a:r>
              <a:rPr lang="en-US" sz="4400" dirty="0" smtClean="0"/>
              <a:t> </a:t>
            </a:r>
            <a:r>
              <a:rPr lang="en-US" sz="4400" dirty="0" err="1" smtClean="0"/>
              <a:t>Detec</a:t>
            </a:r>
            <a:r>
              <a:rPr lang="en-US" sz="4400" dirty="0" err="1" smtClean="0"/>
              <a:t>ção</a:t>
            </a:r>
            <a:r>
              <a:rPr lang="en-US" sz="4400" dirty="0" smtClean="0"/>
              <a:t> de </a:t>
            </a:r>
            <a:r>
              <a:rPr lang="en-US" sz="4400" dirty="0" err="1" smtClean="0"/>
              <a:t>Ataques</a:t>
            </a:r>
            <a:r>
              <a:rPr lang="en-US" sz="4400" dirty="0" smtClean="0"/>
              <a:t> de Spoofing a </a:t>
            </a:r>
            <a:r>
              <a:rPr lang="en-US" sz="4400" dirty="0" err="1" smtClean="0"/>
              <a:t>Sistemas</a:t>
            </a:r>
            <a:r>
              <a:rPr lang="en-US" sz="4400" dirty="0" smtClean="0"/>
              <a:t> de </a:t>
            </a:r>
            <a:r>
              <a:rPr lang="en-US" sz="4400" dirty="0" err="1" smtClean="0"/>
              <a:t>Aunteticação</a:t>
            </a:r>
            <a:r>
              <a:rPr lang="en-US" sz="4400" dirty="0" smtClean="0"/>
              <a:t> Facial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9109"/>
            <a:ext cx="6400800" cy="1752600"/>
          </a:xfrm>
        </p:spPr>
        <p:txBody>
          <a:bodyPr/>
          <a:lstStyle/>
          <a:p>
            <a:r>
              <a:rPr lang="en-US" dirty="0" smtClean="0"/>
              <a:t>Tiago de Freitas Pereira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9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43886" y="3929375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4649" y="39293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6674" y="50977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5168899" y="2372317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9194" y="6136828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81330" y="3970440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204374">
            <a:off x="4641206" y="3387508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815904">
            <a:off x="4537224" y="4556391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18449" y="5648557"/>
            <a:ext cx="352729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" y="3719379"/>
            <a:ext cx="725782" cy="775716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826572" y="3992392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43886" y="3929375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4649" y="39293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6674" y="50977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5168899" y="2372317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9194" y="6136828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81330" y="3970440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204374">
            <a:off x="4641206" y="3387508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815904">
            <a:off x="4537224" y="4556391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18449" y="5648557"/>
            <a:ext cx="352729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4" idx="0"/>
          </p:cNvCxnSpPr>
          <p:nvPr/>
        </p:nvCxnSpPr>
        <p:spPr>
          <a:xfrm>
            <a:off x="1343886" y="3245117"/>
            <a:ext cx="457200" cy="6842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22563" y="3055767"/>
            <a:ext cx="0" cy="93662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H="1" flipV="1">
            <a:off x="5152696" y="3748202"/>
            <a:ext cx="610871" cy="49867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5062966" y="4246875"/>
            <a:ext cx="700601" cy="4373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92899" y="2869682"/>
            <a:ext cx="927101" cy="1860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89124" y="6056166"/>
            <a:ext cx="927100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3515" y="288507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poofing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60028" y="237335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63567" y="3942169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2697" y="566950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81237" y="2728707"/>
            <a:ext cx="11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Referência</a:t>
            </a:r>
            <a:endParaRPr lang="en-US" dirty="0" smtClean="0"/>
          </a:p>
          <a:p>
            <a:pPr algn="ctr"/>
            <a:r>
              <a:rPr lang="en-US" dirty="0" err="1" smtClean="0"/>
              <a:t>biométrica</a:t>
            </a:r>
            <a:endParaRPr lang="en-US" dirty="0"/>
          </a:p>
        </p:txBody>
      </p:sp>
      <p:pic>
        <p:nvPicPr>
          <p:cNvPr id="44" name="Picture 4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" y="3719379"/>
            <a:ext cx="725782" cy="775716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826572" y="3992392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43886" y="3929375"/>
            <a:ext cx="914400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4649" y="39293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Processamento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6674" y="5097775"/>
            <a:ext cx="1736725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5168899" y="2372317"/>
            <a:ext cx="1524000" cy="9137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Referências</a:t>
            </a:r>
            <a:endParaRPr lang="en-US" dirty="0"/>
          </a:p>
          <a:p>
            <a:pPr algn="ctr"/>
            <a:r>
              <a:rPr lang="en-US" dirty="0" err="1" smtClean="0"/>
              <a:t>Biométricas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39194" y="6136828"/>
            <a:ext cx="1472650" cy="6870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Decisão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381330" y="3970440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204374">
            <a:off x="4641206" y="3387508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815904">
            <a:off x="4537224" y="4556391"/>
            <a:ext cx="611714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18449" y="5648557"/>
            <a:ext cx="352729" cy="4624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4" idx="0"/>
          </p:cNvCxnSpPr>
          <p:nvPr/>
        </p:nvCxnSpPr>
        <p:spPr>
          <a:xfrm>
            <a:off x="1343886" y="3245117"/>
            <a:ext cx="457200" cy="6842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22563" y="3055767"/>
            <a:ext cx="0" cy="93662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2"/>
          </p:cNvCxnSpPr>
          <p:nvPr/>
        </p:nvCxnSpPr>
        <p:spPr>
          <a:xfrm flipH="1" flipV="1">
            <a:off x="5152696" y="3748202"/>
            <a:ext cx="610871" cy="498673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5062966" y="4246875"/>
            <a:ext cx="700601" cy="43735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92899" y="2869682"/>
            <a:ext cx="927101" cy="18608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89124" y="6056166"/>
            <a:ext cx="927100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3515" y="2885074"/>
            <a:ext cx="100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poofing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60028" y="237335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63567" y="3942169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2697" y="5669500"/>
            <a:ext cx="131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Man-in-the-</a:t>
            </a:r>
          </a:p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81237" y="2728707"/>
            <a:ext cx="11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Referência</a:t>
            </a:r>
            <a:endParaRPr lang="en-US" dirty="0" smtClean="0"/>
          </a:p>
          <a:p>
            <a:pPr algn="ctr"/>
            <a:r>
              <a:rPr lang="en-US" dirty="0" err="1" smtClean="0"/>
              <a:t>biométrica</a:t>
            </a:r>
            <a:endParaRPr lang="en-US" dirty="0"/>
          </a:p>
        </p:txBody>
      </p:sp>
      <p:pic>
        <p:nvPicPr>
          <p:cNvPr id="44" name="Picture 4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9" y="3719379"/>
            <a:ext cx="725782" cy="775716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826572" y="3992392"/>
            <a:ext cx="459590" cy="4624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99" y="4104677"/>
            <a:ext cx="545081" cy="545081"/>
          </a:xfrm>
          <a:prstGeom prst="rect">
            <a:avLst/>
          </a:prstGeom>
        </p:spPr>
      </p:pic>
      <p:pic>
        <p:nvPicPr>
          <p:cNvPr id="46" name="Picture 45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57" y="3318614"/>
            <a:ext cx="545081" cy="545081"/>
          </a:xfrm>
          <a:prstGeom prst="rect">
            <a:avLst/>
          </a:prstGeom>
        </p:spPr>
      </p:pic>
      <p:pic>
        <p:nvPicPr>
          <p:cNvPr id="47" name="Picture 46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39" y="2829957"/>
            <a:ext cx="545081" cy="545081"/>
          </a:xfrm>
          <a:prstGeom prst="rect">
            <a:avLst/>
          </a:prstGeom>
        </p:spPr>
      </p:pic>
      <p:pic>
        <p:nvPicPr>
          <p:cNvPr id="48" name="Picture 47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34" y="5605775"/>
            <a:ext cx="545081" cy="545081"/>
          </a:xfrm>
          <a:prstGeom prst="rect">
            <a:avLst/>
          </a:prstGeom>
        </p:spPr>
      </p:pic>
      <p:pic>
        <p:nvPicPr>
          <p:cNvPr id="49" name="Picture 48" descr="loc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85" y="4605803"/>
            <a:ext cx="545081" cy="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7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96" y="1219713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Fluxo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ásico</a:t>
            </a:r>
            <a:r>
              <a:rPr lang="en-US" dirty="0" smtClean="0"/>
              <a:t> de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autenticação</a:t>
            </a:r>
            <a:r>
              <a:rPr lang="en-US" dirty="0" smtClean="0"/>
              <a:t> </a:t>
            </a:r>
            <a:r>
              <a:rPr lang="en-US" dirty="0" err="1" smtClean="0"/>
              <a:t>biométrica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032" y="2352138"/>
            <a:ext cx="3499073" cy="2330548"/>
            <a:chOff x="94309" y="2885074"/>
            <a:chExt cx="2163977" cy="1610021"/>
          </a:xfrm>
        </p:grpSpPr>
        <p:sp>
          <p:nvSpPr>
            <p:cNvPr id="24" name="Rounded Rectangle 23"/>
            <p:cNvSpPr/>
            <p:nvPr/>
          </p:nvSpPr>
          <p:spPr>
            <a:xfrm>
              <a:off x="1343886" y="3929375"/>
              <a:ext cx="914400" cy="508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endCxn id="24" idx="0"/>
            </p:cNvCxnSpPr>
            <p:nvPr/>
          </p:nvCxnSpPr>
          <p:spPr>
            <a:xfrm>
              <a:off x="1343886" y="3245117"/>
              <a:ext cx="457200" cy="684258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53515" y="2885074"/>
              <a:ext cx="1007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poofing</a:t>
              </a:r>
              <a:endParaRPr lang="en-US" dirty="0"/>
            </a:p>
          </p:txBody>
        </p:sp>
        <p:pic>
          <p:nvPicPr>
            <p:cNvPr id="44" name="Picture 43" descr="user_femal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09" y="3719379"/>
              <a:ext cx="725782" cy="775716"/>
            </a:xfrm>
            <a:prstGeom prst="rect">
              <a:avLst/>
            </a:prstGeom>
          </p:spPr>
        </p:pic>
        <p:sp>
          <p:nvSpPr>
            <p:cNvPr id="45" name="Right Arrow 44"/>
            <p:cNvSpPr/>
            <p:nvPr/>
          </p:nvSpPr>
          <p:spPr>
            <a:xfrm>
              <a:off x="826572" y="3992392"/>
              <a:ext cx="459590" cy="46249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73476" y="2974528"/>
            <a:ext cx="4926451" cy="3073058"/>
            <a:chOff x="1747118" y="2372317"/>
            <a:chExt cx="7136268" cy="4451514"/>
          </a:xfrm>
        </p:grpSpPr>
        <p:sp>
          <p:nvSpPr>
            <p:cNvPr id="25" name="Rounded Rectangle 24"/>
            <p:cNvSpPr/>
            <p:nvPr/>
          </p:nvSpPr>
          <p:spPr>
            <a:xfrm>
              <a:off x="2914649" y="3929375"/>
              <a:ext cx="1736725" cy="508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Processamento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146674" y="5097775"/>
              <a:ext cx="1736725" cy="508000"/>
            </a:xfrm>
            <a:prstGeom prst="roundRect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Autenticação</a:t>
              </a:r>
              <a:endParaRPr lang="en-US" sz="1200" dirty="0"/>
            </a:p>
          </p:txBody>
        </p:sp>
        <p:sp>
          <p:nvSpPr>
            <p:cNvPr id="27" name="Can 26"/>
            <p:cNvSpPr/>
            <p:nvPr/>
          </p:nvSpPr>
          <p:spPr>
            <a:xfrm>
              <a:off x="5168899" y="2372317"/>
              <a:ext cx="1524000" cy="913714"/>
            </a:xfrm>
            <a:prstGeom prst="can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Referências</a:t>
              </a:r>
              <a:endParaRPr lang="en-US" sz="1200" dirty="0"/>
            </a:p>
            <a:p>
              <a:pPr algn="ctr"/>
              <a:r>
                <a:rPr lang="en-US" sz="1200" dirty="0" err="1" smtClean="0"/>
                <a:t>Biométricas</a:t>
              </a:r>
              <a:endParaRPr lang="en-US" sz="12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239194" y="6136828"/>
              <a:ext cx="1472650" cy="687003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Decisão</a:t>
              </a:r>
              <a:endParaRPr lang="en-US" sz="1200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381330" y="3970440"/>
              <a:ext cx="459590" cy="462492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 rot="19204374">
              <a:off x="4641206" y="3387508"/>
              <a:ext cx="611714" cy="462493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 rot="2815904">
              <a:off x="4537224" y="4556391"/>
              <a:ext cx="611714" cy="462493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 rot="5400000">
              <a:off x="5818449" y="5648557"/>
              <a:ext cx="352729" cy="462493"/>
            </a:xfrm>
            <a:prstGeom prst="rightArrow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522563" y="3055767"/>
              <a:ext cx="0" cy="936625"/>
            </a:xfrm>
            <a:prstGeom prst="straightConnector1">
              <a:avLst/>
            </a:prstGeom>
            <a:ln>
              <a:solidFill>
                <a:srgbClr val="BFBFB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0" idx="2"/>
            </p:cNvCxnSpPr>
            <p:nvPr/>
          </p:nvCxnSpPr>
          <p:spPr>
            <a:xfrm flipH="1" flipV="1">
              <a:off x="5152696" y="3748202"/>
              <a:ext cx="610871" cy="498673"/>
            </a:xfrm>
            <a:prstGeom prst="straightConnector1">
              <a:avLst/>
            </a:prstGeom>
            <a:ln>
              <a:solidFill>
                <a:srgbClr val="BFBFB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1" idx="0"/>
            </p:cNvCxnSpPr>
            <p:nvPr/>
          </p:nvCxnSpPr>
          <p:spPr>
            <a:xfrm flipH="1">
              <a:off x="5062966" y="4246875"/>
              <a:ext cx="700601" cy="437358"/>
            </a:xfrm>
            <a:prstGeom prst="straightConnector1">
              <a:avLst/>
            </a:prstGeom>
            <a:ln>
              <a:solidFill>
                <a:srgbClr val="BFBFB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692899" y="2869682"/>
              <a:ext cx="927101" cy="18608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289124" y="6056166"/>
              <a:ext cx="927100" cy="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747118" y="2373350"/>
              <a:ext cx="1539402" cy="75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Man-in-the-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middle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50656" y="3942170"/>
              <a:ext cx="1539402" cy="75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Man-in-the-</a:t>
              </a:r>
            </a:p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middle</a:t>
              </a:r>
              <a:endParaRPr lang="en-US" sz="1400" dirty="0">
                <a:solidFill>
                  <a:srgbClr val="BFBFB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9785" y="5669500"/>
              <a:ext cx="1539402" cy="75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Man-in-the-</a:t>
              </a:r>
            </a:p>
            <a:p>
              <a:pPr algn="ctr"/>
              <a:r>
                <a:rPr lang="en-US" sz="1400" dirty="0" smtClean="0">
                  <a:solidFill>
                    <a:srgbClr val="BFBFBF"/>
                  </a:solidFill>
                </a:rPr>
                <a:t>middle</a:t>
              </a:r>
              <a:endParaRPr lang="en-US" sz="1400" dirty="0">
                <a:solidFill>
                  <a:srgbClr val="BFBFB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6998" y="2728707"/>
              <a:ext cx="1416388" cy="75791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BFBFBF"/>
                  </a:solidFill>
                </a:rPr>
                <a:t>Referência</a:t>
              </a:r>
              <a:endParaRPr lang="en-US" sz="1400" dirty="0" smtClean="0">
                <a:solidFill>
                  <a:srgbClr val="BFBFBF"/>
                </a:solidFill>
              </a:endParaRPr>
            </a:p>
            <a:p>
              <a:pPr algn="ctr"/>
              <a:r>
                <a:rPr lang="en-US" sz="1400" dirty="0" err="1" smtClean="0">
                  <a:solidFill>
                    <a:srgbClr val="BFBFBF"/>
                  </a:solidFill>
                </a:rPr>
                <a:t>biométrica</a:t>
              </a:r>
              <a:endParaRPr lang="en-US" sz="1400" dirty="0">
                <a:solidFill>
                  <a:srgbClr val="BFBFBF"/>
                </a:solidFill>
              </a:endParaRPr>
            </a:p>
          </p:txBody>
        </p:sp>
        <p:pic>
          <p:nvPicPr>
            <p:cNvPr id="4" name="Picture 3" descr="lock-icon.png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699" y="4104677"/>
              <a:ext cx="545081" cy="545081"/>
            </a:xfrm>
            <a:prstGeom prst="rect">
              <a:avLst/>
            </a:prstGeom>
          </p:spPr>
        </p:pic>
        <p:pic>
          <p:nvPicPr>
            <p:cNvPr id="46" name="Picture 45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557" y="3318614"/>
              <a:ext cx="545081" cy="545081"/>
            </a:xfrm>
            <a:prstGeom prst="rect">
              <a:avLst/>
            </a:prstGeom>
          </p:spPr>
        </p:pic>
        <p:pic>
          <p:nvPicPr>
            <p:cNvPr id="47" name="Picture 46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339" y="2829957"/>
              <a:ext cx="545081" cy="545081"/>
            </a:xfrm>
            <a:prstGeom prst="rect">
              <a:avLst/>
            </a:prstGeom>
          </p:spPr>
        </p:pic>
        <p:pic>
          <p:nvPicPr>
            <p:cNvPr id="48" name="Picture 47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734" y="5605775"/>
              <a:ext cx="545081" cy="545081"/>
            </a:xfrm>
            <a:prstGeom prst="rect">
              <a:avLst/>
            </a:prstGeom>
          </p:spPr>
        </p:pic>
        <p:pic>
          <p:nvPicPr>
            <p:cNvPr id="49" name="Picture 48" descr="lock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285" y="4605803"/>
              <a:ext cx="545081" cy="545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40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smtClean="0"/>
              <a:t>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Acesso</a:t>
            </a:r>
            <a:r>
              <a:rPr lang="en-US" dirty="0" smtClean="0"/>
              <a:t> real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8055" y="3179560"/>
            <a:ext cx="8058745" cy="1838979"/>
            <a:chOff x="1233735" y="2898874"/>
            <a:chExt cx="6042270" cy="1378826"/>
          </a:xfrm>
        </p:grpSpPr>
        <p:pic>
          <p:nvPicPr>
            <p:cNvPr id="4" name="Picture 3" descr="Screen Shot 2013-01-11 at 4.35.4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735" y="3049945"/>
              <a:ext cx="1396688" cy="1031400"/>
            </a:xfrm>
            <a:prstGeom prst="rect">
              <a:avLst/>
            </a:prstGeom>
          </p:spPr>
        </p:pic>
        <p:pic>
          <p:nvPicPr>
            <p:cNvPr id="5" name="Picture 4" descr="Hardware-Webcam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715" y="2898874"/>
              <a:ext cx="1378826" cy="1378826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4699250" y="3383988"/>
              <a:ext cx="417809" cy="50874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711529" y="3330570"/>
              <a:ext cx="417809" cy="50874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46728" y="3330570"/>
              <a:ext cx="1929277" cy="75077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Autenticação</a:t>
              </a:r>
              <a:r>
                <a:rPr lang="en-US" sz="2000" dirty="0" smtClean="0"/>
                <a:t> de face</a:t>
              </a:r>
              <a:endParaRPr lang="en-US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88169" y="4759493"/>
            <a:ext cx="70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Cena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35077" y="4805660"/>
            <a:ext cx="1715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Aquisição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endParaRPr lang="en-US" sz="2000" dirty="0" smtClean="0"/>
          </a:p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utenticação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2017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Tentativa</a:t>
            </a:r>
            <a:r>
              <a:rPr lang="en-US" dirty="0" smtClean="0"/>
              <a:t> de </a:t>
            </a:r>
            <a:r>
              <a:rPr lang="en-US" dirty="0" err="1" smtClean="0"/>
              <a:t>ataque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7" name="Picture 16" descr="Hardware-Video-Camera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13" y="3425853"/>
            <a:ext cx="941756" cy="941756"/>
          </a:xfrm>
          <a:prstGeom prst="rect">
            <a:avLst/>
          </a:prstGeom>
        </p:spPr>
      </p:pic>
      <p:pic>
        <p:nvPicPr>
          <p:cNvPr id="18" name="Picture 17" descr="ipad_at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08" y="4031468"/>
            <a:ext cx="1425876" cy="1113966"/>
          </a:xfrm>
          <a:prstGeom prst="rect">
            <a:avLst/>
          </a:prstGeom>
        </p:spPr>
      </p:pic>
      <p:pic>
        <p:nvPicPr>
          <p:cNvPr id="19" name="Picture 18" descr="iphone_att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16" y="2628793"/>
            <a:ext cx="1650659" cy="1237995"/>
          </a:xfrm>
          <a:prstGeom prst="rect">
            <a:avLst/>
          </a:prstGeom>
        </p:spPr>
      </p:pic>
      <p:pic>
        <p:nvPicPr>
          <p:cNvPr id="20" name="Picture 19" descr="Screen Shot 2013-01-11 at 4.35.4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7" y="3398409"/>
            <a:ext cx="1269716" cy="93763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803573" y="3617211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9768600">
            <a:off x="3127999" y="319663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544403">
            <a:off x="3269325" y="4121752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982807" y="3454909"/>
            <a:ext cx="1929277" cy="7507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002553">
            <a:off x="5095085" y="3153638"/>
            <a:ext cx="459590" cy="5596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518029">
            <a:off x="4893085" y="4104605"/>
            <a:ext cx="556104" cy="55961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Hardware-Webcam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73" y="3191093"/>
            <a:ext cx="1378826" cy="1378826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6474851" y="3566017"/>
            <a:ext cx="417809" cy="50874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87843" y="4257942"/>
            <a:ext cx="2084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Captura</a:t>
            </a:r>
            <a:endParaRPr lang="en-US" sz="2000" dirty="0"/>
          </a:p>
          <a:p>
            <a:pPr algn="ctr"/>
            <a:r>
              <a:rPr lang="en-US" sz="2000" dirty="0" err="1"/>
              <a:t>p</a:t>
            </a:r>
            <a:r>
              <a:rPr lang="en-US" sz="2000" dirty="0" err="1" smtClean="0"/>
              <a:t>ara</a:t>
            </a:r>
            <a:r>
              <a:rPr lang="en-US" sz="2000" dirty="0" smtClean="0"/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faude</a:t>
            </a:r>
            <a:endParaRPr lang="en-US" sz="2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281143" y="4492007"/>
            <a:ext cx="1715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Aquisição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endParaRPr lang="en-US" sz="2000" dirty="0" smtClean="0"/>
          </a:p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utenticação</a:t>
            </a:r>
            <a:endParaRPr lang="en-US" sz="2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54213" y="4413173"/>
            <a:ext cx="70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Cena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9390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pic>
        <p:nvPicPr>
          <p:cNvPr id="4" name="Picture 3" descr="ipad_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75" y="2597719"/>
            <a:ext cx="2526027" cy="1973459"/>
          </a:xfrm>
          <a:prstGeom prst="rect">
            <a:avLst/>
          </a:prstGeom>
        </p:spPr>
      </p:pic>
      <p:pic>
        <p:nvPicPr>
          <p:cNvPr id="5" name="Picture 4" descr="iphone_at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932"/>
            <a:ext cx="2658404" cy="1993805"/>
          </a:xfrm>
          <a:prstGeom prst="rect">
            <a:avLst/>
          </a:prstGeom>
        </p:spPr>
      </p:pic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68" y="4472835"/>
            <a:ext cx="2246477" cy="2401036"/>
          </a:xfrm>
          <a:prstGeom prst="rect">
            <a:avLst/>
          </a:prstGeom>
        </p:spPr>
      </p:pic>
      <p:pic>
        <p:nvPicPr>
          <p:cNvPr id="9" name="Picture 8" descr="javhead1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007">
            <a:off x="4476886" y="3839402"/>
            <a:ext cx="1638787" cy="221457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pic>
        <p:nvPicPr>
          <p:cNvPr id="4" name="Picture 3" descr="ipad_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375" y="2597719"/>
            <a:ext cx="2526027" cy="1973459"/>
          </a:xfrm>
          <a:prstGeom prst="rect">
            <a:avLst/>
          </a:prstGeom>
        </p:spPr>
      </p:pic>
      <p:pic>
        <p:nvPicPr>
          <p:cNvPr id="5" name="Picture 4" descr="iphone_att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932"/>
            <a:ext cx="2658404" cy="1993805"/>
          </a:xfrm>
          <a:prstGeom prst="rect">
            <a:avLst/>
          </a:prstGeom>
        </p:spPr>
      </p:pic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68" y="4472835"/>
            <a:ext cx="2246477" cy="2401036"/>
          </a:xfrm>
          <a:prstGeom prst="rect">
            <a:avLst/>
          </a:prstGeom>
        </p:spPr>
      </p:pic>
      <p:pic>
        <p:nvPicPr>
          <p:cNvPr id="9" name="Picture 8" descr="javhead1d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007">
            <a:off x="4476886" y="3839402"/>
            <a:ext cx="1638787" cy="221457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Screen Shot 2013-01-24 at 5.50.5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5" y="1353667"/>
            <a:ext cx="3278385" cy="24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classificadas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Depend</a:t>
            </a:r>
            <a:r>
              <a:rPr lang="en-US" dirty="0" err="1" smtClean="0"/>
              <a:t>ência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Independência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3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classificadas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Depend</a:t>
            </a:r>
            <a:r>
              <a:rPr lang="en-US" dirty="0" err="1" smtClean="0"/>
              <a:t>ência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Independência</a:t>
            </a:r>
            <a:r>
              <a:rPr lang="en-US" b="1" dirty="0" smtClean="0">
                <a:solidFill>
                  <a:srgbClr val="FF0000"/>
                </a:solidFill>
              </a:rPr>
              <a:t> da </a:t>
            </a:r>
            <a:r>
              <a:rPr lang="en-US" b="1" dirty="0" err="1" smtClean="0">
                <a:solidFill>
                  <a:srgbClr val="FF0000"/>
                </a:solidFill>
              </a:rPr>
              <a:t>colaboração</a:t>
            </a:r>
            <a:r>
              <a:rPr lang="en-US" b="1" dirty="0" smtClean="0">
                <a:solidFill>
                  <a:srgbClr val="FF0000"/>
                </a:solidFill>
              </a:rPr>
              <a:t> do </a:t>
            </a:r>
            <a:r>
              <a:rPr lang="en-US" b="1" dirty="0" err="1" smtClean="0">
                <a:solidFill>
                  <a:srgbClr val="FF0000"/>
                </a:solidFill>
              </a:rPr>
              <a:t>usuário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1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</a:t>
            </a:r>
            <a:r>
              <a:rPr lang="en-US" dirty="0" err="1" smtClean="0"/>
              <a:t>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Contramedidas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dependem</a:t>
            </a:r>
            <a:r>
              <a:rPr lang="en-US" dirty="0" smtClean="0"/>
              <a:t> da </a:t>
            </a:r>
            <a:r>
              <a:rPr lang="en-US" dirty="0" err="1" smtClean="0"/>
              <a:t>colaboração</a:t>
            </a:r>
            <a:r>
              <a:rPr lang="en-US" dirty="0" smtClean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classificados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exploram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Presença</a:t>
            </a:r>
            <a:r>
              <a:rPr lang="en-US" dirty="0" smtClean="0"/>
              <a:t> de </a:t>
            </a:r>
            <a:r>
              <a:rPr lang="en-US" dirty="0" err="1" smtClean="0"/>
              <a:t>vitalidade</a:t>
            </a:r>
            <a:r>
              <a:rPr lang="en-US" dirty="0" smtClean="0"/>
              <a:t> (</a:t>
            </a:r>
            <a:r>
              <a:rPr lang="en-US" i="1" dirty="0" err="1" smtClean="0"/>
              <a:t>liveness</a:t>
            </a:r>
            <a:r>
              <a:rPr lang="en-US" i="1" dirty="0" smtClean="0"/>
              <a:t> detection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cena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Discrepância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3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Presen</a:t>
            </a:r>
            <a:r>
              <a:rPr lang="en-US" b="1" dirty="0" err="1" smtClean="0"/>
              <a:t>ça</a:t>
            </a:r>
            <a:r>
              <a:rPr lang="en-US" b="1" dirty="0" smtClean="0"/>
              <a:t> de </a:t>
            </a:r>
            <a:r>
              <a:rPr lang="en-US" b="1" dirty="0" err="1" smtClean="0"/>
              <a:t>vitalidade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Buscam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faces </a:t>
            </a:r>
            <a:r>
              <a:rPr lang="en-US" dirty="0" err="1" smtClean="0"/>
              <a:t>vivas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reproduzir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lin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68" y="4597137"/>
            <a:ext cx="4627488" cy="19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7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Caracter</a:t>
            </a:r>
            <a:r>
              <a:rPr lang="en-US" b="1" dirty="0" err="1" smtClean="0"/>
              <a:t>ísticas</a:t>
            </a:r>
            <a:r>
              <a:rPr lang="en-US" b="1" dirty="0" smtClean="0"/>
              <a:t> da </a:t>
            </a:r>
            <a:r>
              <a:rPr lang="en-US" b="1" dirty="0" err="1" smtClean="0"/>
              <a:t>cena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Combinam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faciais</a:t>
            </a:r>
            <a:r>
              <a:rPr lang="en-US" dirty="0" smtClean="0"/>
              <a:t> com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cena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contramedida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1-24 at 6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75" y="3837932"/>
            <a:ext cx="3884887" cy="28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6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autenticação</a:t>
            </a:r>
            <a:r>
              <a:rPr lang="en-US" dirty="0" smtClean="0"/>
              <a:t> de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Discrepância</a:t>
            </a:r>
            <a:r>
              <a:rPr lang="en-US" b="1" dirty="0" smtClean="0"/>
              <a:t> </a:t>
            </a:r>
            <a:r>
              <a:rPr lang="en-US" b="1" dirty="0" err="1" smtClean="0"/>
              <a:t>relativa</a:t>
            </a:r>
            <a:r>
              <a:rPr lang="en-US" b="1" dirty="0" smtClean="0"/>
              <a:t> </a:t>
            </a:r>
            <a:r>
              <a:rPr lang="en-US" b="1" dirty="0" err="1" smtClean="0"/>
              <a:t>à</a:t>
            </a:r>
            <a:r>
              <a:rPr lang="en-US" b="1" dirty="0" smtClean="0"/>
              <a:t> </a:t>
            </a:r>
            <a:r>
              <a:rPr lang="en-US" b="1" dirty="0" err="1" smtClean="0"/>
              <a:t>qualidade</a:t>
            </a:r>
            <a:r>
              <a:rPr lang="en-US" b="1" dirty="0" smtClean="0"/>
              <a:t> da </a:t>
            </a:r>
            <a:r>
              <a:rPr lang="en-US" b="1" dirty="0" err="1" smtClean="0"/>
              <a:t>imagem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/>
              <a:t>p</a:t>
            </a:r>
            <a:r>
              <a:rPr lang="en-US" dirty="0" err="1" smtClean="0"/>
              <a:t>rocesso</a:t>
            </a:r>
            <a:r>
              <a:rPr lang="en-US" dirty="0" smtClean="0"/>
              <a:t> de </a:t>
            </a:r>
            <a:r>
              <a:rPr lang="en-US" dirty="0" err="1" smtClean="0"/>
              <a:t>amostragem</a:t>
            </a:r>
            <a:r>
              <a:rPr lang="en-US" dirty="0" smtClean="0"/>
              <a:t> e </a:t>
            </a:r>
            <a:r>
              <a:rPr lang="en-US" dirty="0" err="1" smtClean="0"/>
              <a:t>quantização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1-24 at 6.2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5" y="3776924"/>
            <a:ext cx="7353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1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Replay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31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CASIA FASD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6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Medidas</a:t>
            </a:r>
            <a:r>
              <a:rPr lang="en-US" dirty="0" smtClean="0"/>
              <a:t> de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smtClean="0"/>
              <a:t>HTER</a:t>
            </a:r>
          </a:p>
          <a:p>
            <a:r>
              <a:rPr lang="en-US" dirty="0" smtClean="0"/>
              <a:t>FAR 100</a:t>
            </a:r>
          </a:p>
          <a:p>
            <a:r>
              <a:rPr lang="en-US" dirty="0" smtClean="0"/>
              <a:t>FAR 1000</a:t>
            </a:r>
          </a:p>
        </p:txBody>
      </p:sp>
    </p:spTree>
    <p:extLst>
      <p:ext uri="{BB962C8B-B14F-4D97-AF65-F5344CB8AC3E}">
        <p14:creationId xmlns:p14="http://schemas.microsoft.com/office/powerpoint/2010/main" val="246836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/>
              <a:t>A</a:t>
            </a:r>
            <a:r>
              <a:rPr lang="en-US" dirty="0" err="1" smtClean="0"/>
              <a:t>valia</a:t>
            </a:r>
            <a:r>
              <a:rPr lang="en-US" dirty="0" err="1" smtClean="0"/>
              <a:t>ção</a:t>
            </a:r>
            <a:r>
              <a:rPr lang="en-US" dirty="0" smtClean="0"/>
              <a:t> Intra Base de Dados</a:t>
            </a:r>
          </a:p>
          <a:p>
            <a:endParaRPr lang="en-US" dirty="0" smtClean="0"/>
          </a:p>
          <a:p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Inter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944688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Intra Base de Dados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30456" y="2348465"/>
            <a:ext cx="5129654" cy="1444556"/>
            <a:chOff x="1223375" y="2581057"/>
            <a:chExt cx="5129654" cy="1444556"/>
          </a:xfrm>
        </p:grpSpPr>
        <p:sp>
          <p:nvSpPr>
            <p:cNvPr id="4" name="Can 3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</a:t>
              </a:r>
              <a:r>
                <a:rPr lang="en-US" dirty="0" err="1" smtClean="0"/>
                <a:t>ção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1</a:t>
              </a:r>
              <a:endParaRPr lang="en-US" sz="2000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30456" y="3826121"/>
            <a:ext cx="5129654" cy="1444556"/>
            <a:chOff x="1223375" y="2581057"/>
            <a:chExt cx="5129654" cy="1444556"/>
          </a:xfrm>
        </p:grpSpPr>
        <p:sp>
          <p:nvSpPr>
            <p:cNvPr id="28" name="Can 27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</a:t>
              </a:r>
              <a:r>
                <a:rPr lang="en-US" dirty="0" err="1" smtClean="0"/>
                <a:t>ção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2</a:t>
              </a:r>
              <a:endParaRPr lang="en-US" sz="2000" b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25872" y="5403885"/>
            <a:ext cx="5129654" cy="1444556"/>
            <a:chOff x="1223375" y="2581057"/>
            <a:chExt cx="5129654" cy="1444556"/>
          </a:xfrm>
        </p:grpSpPr>
        <p:sp>
          <p:nvSpPr>
            <p:cNvPr id="36" name="Can 35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</a:t>
              </a:r>
              <a:r>
                <a:rPr lang="en-US" dirty="0" err="1" smtClean="0"/>
                <a:t>ção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n</a:t>
              </a:r>
              <a:endParaRPr lang="en-US" sz="2000" b="1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38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2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Comparação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Inter Base de Dados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30456" y="2348465"/>
            <a:ext cx="5129654" cy="1444556"/>
            <a:chOff x="1223375" y="2581057"/>
            <a:chExt cx="5129654" cy="1444556"/>
          </a:xfrm>
        </p:grpSpPr>
        <p:sp>
          <p:nvSpPr>
            <p:cNvPr id="4" name="Can 3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</a:t>
              </a:r>
              <a:r>
                <a:rPr lang="en-US" dirty="0" err="1" smtClean="0"/>
                <a:t>ção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1</a:t>
              </a:r>
              <a:endParaRPr lang="en-US" sz="2000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30456" y="3826121"/>
            <a:ext cx="5129654" cy="1444556"/>
            <a:chOff x="1223375" y="2581057"/>
            <a:chExt cx="5129654" cy="1444556"/>
          </a:xfrm>
        </p:grpSpPr>
        <p:sp>
          <p:nvSpPr>
            <p:cNvPr id="28" name="Can 27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</a:t>
              </a:r>
              <a:r>
                <a:rPr lang="en-US" dirty="0" err="1" smtClean="0"/>
                <a:t>ção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2</a:t>
              </a:r>
              <a:endParaRPr lang="en-US" sz="2000" b="1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25872" y="5403885"/>
            <a:ext cx="5129654" cy="1444556"/>
            <a:chOff x="1223375" y="2581057"/>
            <a:chExt cx="5129654" cy="1444556"/>
          </a:xfrm>
        </p:grpSpPr>
        <p:sp>
          <p:nvSpPr>
            <p:cNvPr id="36" name="Can 35"/>
            <p:cNvSpPr/>
            <p:nvPr/>
          </p:nvSpPr>
          <p:spPr>
            <a:xfrm>
              <a:off x="1223375" y="2655618"/>
              <a:ext cx="5129654" cy="136999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430456" y="3159134"/>
              <a:ext cx="1097841" cy="63388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Treino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64976" y="3159134"/>
              <a:ext cx="1300398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Calibra</a:t>
              </a:r>
              <a:r>
                <a:rPr lang="en-US" dirty="0" err="1" smtClean="0"/>
                <a:t>ção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933739" y="3145021"/>
              <a:ext cx="1207625" cy="648000"/>
            </a:xfrm>
            <a:prstGeom prst="roundRect">
              <a:avLst/>
            </a:prstGeom>
            <a:solidFill>
              <a:srgbClr val="77933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Teste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5243" y="2581057"/>
              <a:ext cx="1948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Base de dados n</a:t>
              </a:r>
              <a:endParaRPr lang="en-US" sz="2000" b="1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2605031" y="3321416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449939" y="3324742"/>
              <a:ext cx="380212" cy="29814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325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cadead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0" y="1979085"/>
            <a:ext cx="3051187" cy="3051187"/>
          </a:xfrm>
          <a:prstGeom prst="rect">
            <a:avLst/>
          </a:prstGeom>
        </p:spPr>
      </p:pic>
      <p:pic>
        <p:nvPicPr>
          <p:cNvPr id="6" name="Picture 5" descr="clou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55" y="1518548"/>
            <a:ext cx="4918007" cy="37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9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7" name="Picture 6" descr="token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153">
            <a:off x="1248317" y="3258002"/>
            <a:ext cx="2173974" cy="1062781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424185" y="3034842"/>
            <a:ext cx="1091311" cy="478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123456</a:t>
            </a:r>
            <a:endParaRPr lang="en-US" sz="28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15457" y="4284086"/>
            <a:ext cx="608804" cy="492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531756"/>
            <a:ext cx="35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Fatores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autentica</a:t>
            </a:r>
            <a:r>
              <a:rPr lang="en-US" sz="2400" dirty="0" err="1" smtClean="0"/>
              <a:t>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05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7" name="Picture 6" descr="token11.jpg"/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153">
            <a:off x="1248317" y="3258002"/>
            <a:ext cx="2173974" cy="1062781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241114" y="2687972"/>
            <a:ext cx="14285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#</a:t>
            </a:r>
            <a:r>
              <a:rPr lang="en-US" sz="2800" b="1" dirty="0" err="1" smtClean="0"/>
              <a:t>kI</a:t>
            </a:r>
            <a:r>
              <a:rPr lang="en-US" sz="2800" b="1" dirty="0" smtClean="0"/>
              <a:t>}Fs3*</a:t>
            </a:r>
          </a:p>
          <a:p>
            <a:pPr algn="ctr"/>
            <a:r>
              <a:rPr lang="en-US" sz="2800" b="1" dirty="0" err="1" smtClean="0"/>
              <a:t>ou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123456</a:t>
            </a:r>
            <a:endParaRPr lang="en-US" sz="28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15457" y="4284086"/>
            <a:ext cx="608804" cy="492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531756"/>
            <a:ext cx="35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Fatores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autentica</a:t>
            </a:r>
            <a:r>
              <a:rPr lang="en-US" sz="2400" dirty="0" err="1" smtClean="0"/>
              <a:t>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11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288240" y="3112644"/>
            <a:ext cx="127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123456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531756"/>
            <a:ext cx="35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Fatores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autentica</a:t>
            </a:r>
            <a:r>
              <a:rPr lang="en-US" sz="2400" dirty="0" err="1" smtClean="0"/>
              <a:t>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058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Autentica</a:t>
            </a:r>
            <a:r>
              <a:rPr lang="en-US" dirty="0" err="1" smtClean="0"/>
              <a:t>ção</a:t>
            </a:r>
            <a:endParaRPr lang="en-US" dirty="0"/>
          </a:p>
        </p:txBody>
      </p:sp>
      <p:pic>
        <p:nvPicPr>
          <p:cNvPr id="6" name="Picture 5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7" name="Picture 6" descr="token11.jpg"/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2153">
            <a:off x="1248317" y="3258002"/>
            <a:ext cx="2173974" cy="1062781"/>
          </a:xfrm>
          <a:prstGeom prst="rect">
            <a:avLst/>
          </a:prstGeom>
        </p:spPr>
      </p:pic>
      <p:pic>
        <p:nvPicPr>
          <p:cNvPr id="8" name="Picture 7" descr="thought-cloud.png"/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593">
            <a:off x="4562276" y="2093484"/>
            <a:ext cx="2678322" cy="31247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226756">
            <a:off x="5331534" y="3012257"/>
            <a:ext cx="127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123456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815457" y="4284086"/>
            <a:ext cx="608804" cy="492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1531756"/>
            <a:ext cx="351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Fatores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autentica</a:t>
            </a:r>
            <a:r>
              <a:rPr lang="en-US" sz="2400" dirty="0" err="1" smtClean="0"/>
              <a:t>ção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26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Biometria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Ci</a:t>
            </a:r>
            <a:r>
              <a:rPr lang="en-US" dirty="0" err="1" smtClean="0"/>
              <a:t>ência</a:t>
            </a:r>
            <a:r>
              <a:rPr lang="en-US" dirty="0" smtClean="0"/>
              <a:t> de </a:t>
            </a:r>
            <a:r>
              <a:rPr lang="en-US" dirty="0" err="1" smtClean="0"/>
              <a:t>reconhecer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identidade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físicos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comportamentais</a:t>
            </a:r>
            <a:endParaRPr lang="en-US" dirty="0"/>
          </a:p>
        </p:txBody>
      </p:sp>
      <p:pic>
        <p:nvPicPr>
          <p:cNvPr id="4" name="Picture 3" descr="user_fema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43" y="4472835"/>
            <a:ext cx="2246477" cy="2401036"/>
          </a:xfrm>
          <a:prstGeom prst="rect">
            <a:avLst/>
          </a:prstGeom>
        </p:spPr>
      </p:pic>
      <p:pic>
        <p:nvPicPr>
          <p:cNvPr id="5" name="Picture 4" descr="facial-recogni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9252">
            <a:off x="5116497" y="3230301"/>
            <a:ext cx="1061645" cy="1416814"/>
          </a:xfrm>
          <a:prstGeom prst="rect">
            <a:avLst/>
          </a:prstGeom>
        </p:spPr>
      </p:pic>
      <p:pic>
        <p:nvPicPr>
          <p:cNvPr id="6" name="Picture 5" descr="fingerprin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1694">
            <a:off x="1604227" y="3344045"/>
            <a:ext cx="1709119" cy="1766705"/>
          </a:xfrm>
          <a:prstGeom prst="rect">
            <a:avLst/>
          </a:prstGeom>
        </p:spPr>
      </p:pic>
      <p:pic>
        <p:nvPicPr>
          <p:cNvPr id="7" name="Picture 6" descr="iri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43" y="3169707"/>
            <a:ext cx="1057690" cy="10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3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457</Words>
  <Application>Microsoft Macintosh PowerPoint</Application>
  <PresentationFormat>On-screen Show (4:3)</PresentationFormat>
  <Paragraphs>167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Estudo Comparativo de Contramedidas para Detecção de Ataques de Spoofing a Sistemas de Aunteticação Facial</vt:lpstr>
      <vt:lpstr>Sumário</vt:lpstr>
      <vt:lpstr>Objetivos</vt:lpstr>
      <vt:lpstr>Autenticação</vt:lpstr>
      <vt:lpstr>Autenticação</vt:lpstr>
      <vt:lpstr>Autenticação</vt:lpstr>
      <vt:lpstr>Autenticação</vt:lpstr>
      <vt:lpstr>Autenticação</vt:lpstr>
      <vt:lpstr>Biometria</vt:lpstr>
      <vt:lpstr>Biometria</vt:lpstr>
      <vt:lpstr>Biometria</vt:lpstr>
      <vt:lpstr>Biometria</vt:lpstr>
      <vt:lpstr>Biometria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Spoofing em autenticação de face</vt:lpstr>
      <vt:lpstr>Bases de dados</vt:lpstr>
      <vt:lpstr>Bases de dados</vt:lpstr>
      <vt:lpstr>Bases de dados</vt:lpstr>
      <vt:lpstr>Metodologia de Comparação</vt:lpstr>
      <vt:lpstr>Metodologia de Comparação</vt:lpstr>
      <vt:lpstr>Metodologia de Comparação</vt:lpstr>
      <vt:lpstr>Metodologia de Comparação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Comparativo de Contramedidas para Detecção de Ataques de Spoofing a Sistemas de Aunteticação Facial</dc:title>
  <dc:creator>Tiago de Freitas Pereira</dc:creator>
  <cp:lastModifiedBy>Tiago de Freitas Pereira</cp:lastModifiedBy>
  <cp:revision>26</cp:revision>
  <dcterms:created xsi:type="dcterms:W3CDTF">2013-01-24T13:34:49Z</dcterms:created>
  <dcterms:modified xsi:type="dcterms:W3CDTF">2013-01-24T20:50:01Z</dcterms:modified>
</cp:coreProperties>
</file>