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73" r:id="rId20"/>
    <p:sldId id="274" r:id="rId21"/>
    <p:sldId id="275" r:id="rId22"/>
    <p:sldId id="288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F8C48F4-2787-46A9-9992-60BCE2A37D68}">
          <p14:sldIdLst>
            <p14:sldId id="256"/>
          </p14:sldIdLst>
        </p14:section>
        <p14:section name="Introdução" id="{030D8405-8A16-4593-A0CC-E3C7BB1F7175}">
          <p14:sldIdLst>
            <p14:sldId id="257"/>
            <p14:sldId id="258"/>
            <p14:sldId id="259"/>
          </p14:sldIdLst>
        </p14:section>
        <p14:section name="Fundamentação teórica" id="{FBD2E8A5-3B7A-496A-9BF9-107CBAC3A99C}">
          <p14:sldIdLst>
            <p14:sldId id="260"/>
            <p14:sldId id="261"/>
            <p14:sldId id="262"/>
          </p14:sldIdLst>
        </p14:section>
        <p14:section name="Desenvolvimento" id="{6B9D5499-80A1-4E04-B207-06D4CB8B1545}">
          <p14:sldIdLst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80"/>
            <p14:sldId id="271"/>
            <p14:sldId id="272"/>
            <p14:sldId id="273"/>
            <p14:sldId id="274"/>
            <p14:sldId id="275"/>
            <p14:sldId id="288"/>
            <p14:sldId id="276"/>
            <p14:sldId id="277"/>
            <p14:sldId id="278"/>
            <p14:sldId id="279"/>
            <p14:sldId id="281"/>
          </p14:sldIdLst>
        </p14:section>
        <p14:section name="Ambiente de testes" id="{4136A1B2-3DE9-4F1D-A268-764B1C39B977}">
          <p14:sldIdLst>
            <p14:sldId id="282"/>
            <p14:sldId id="283"/>
          </p14:sldIdLst>
        </p14:section>
        <p14:section name="Resultados" id="{6903ABD7-E526-4E33-8EF9-CDE52D55E143}">
          <p14:sldIdLst>
            <p14:sldId id="284"/>
            <p14:sldId id="285"/>
            <p14:sldId id="286"/>
            <p14:sldId id="287"/>
            <p14:sldId id="289"/>
            <p14:sldId id="290"/>
            <p14:sldId id="291"/>
          </p14:sldIdLst>
        </p14:section>
        <p14:section name="Conclusão" id="{84BAA69D-2B9B-41FE-AE8D-EE2BCF28010C}">
          <p14:sldIdLst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>
        <p:scale>
          <a:sx n="66" d="100"/>
          <a:sy n="66" d="100"/>
        </p:scale>
        <p:origin x="9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BB6AD-92BA-4335-B861-DB69256119D2}" type="datetimeFigureOut">
              <a:rPr lang="pt-BR" smtClean="0"/>
              <a:t>03/02/2016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804F4-E92D-4F4D-A12A-7A18BAE3EC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81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804F4-E92D-4F4D-A12A-7A18BAE3ECF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70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EBAF-2361-4DD7-8BB3-043D56C1644A}" type="datetime1">
              <a:rPr lang="pt-BR" smtClean="0"/>
              <a:t>03/02/2016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Tone Detector - Tiago Gomes Castro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66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123C-D6CA-4CDF-BEFF-1967A0B93C7E}" type="datetime1">
              <a:rPr lang="pt-BR" smtClean="0"/>
              <a:t>03/02/2016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Tone Detector - Tiago Gomes Castro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31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5222-3838-45CF-A187-82DA501AA95A}" type="datetime1">
              <a:rPr lang="pt-BR" smtClean="0"/>
              <a:t>03/02/2016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Tone Detector - Tiago Gomes Castro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6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D08B-4889-4AD3-A6B6-CBEFC61613A0}" type="datetime1">
              <a:rPr lang="pt-BR" smtClean="0"/>
              <a:t>03/02/2016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Tone Detector - Tiago Gomes Castro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95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7D46-05F0-4B6F-AF46-2F97C1F176A1}" type="datetime1">
              <a:rPr lang="pt-BR" smtClean="0"/>
              <a:t>03/02/2016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Tone Detector - Tiago Gomes Castro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0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876-F183-4C29-A259-847A271867BD}" type="datetime1">
              <a:rPr lang="pt-BR" smtClean="0"/>
              <a:t>03/02/2016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Tone Detector - Tiago Gomes Castro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8D4-AE70-4D82-9993-77802A362CE1}" type="datetime1">
              <a:rPr lang="pt-BR" smtClean="0"/>
              <a:t>03/02/2016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Tone Detector - Tiago Gomes Castro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82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2B2B-6FD5-4B7E-9734-15A2661CB2F4}" type="datetime1">
              <a:rPr lang="pt-BR" smtClean="0"/>
              <a:t>03/02/2016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Tone Detector - Tiago Gomes Castro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69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6571-B507-4D74-8C86-484E6AA6CACC}" type="datetime1">
              <a:rPr lang="pt-BR" smtClean="0"/>
              <a:t>03/02/2016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Tone Detector - Tiago Gomes Castro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13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8AEB-BD29-43CE-A34A-5497C0383FA9}" type="datetime1">
              <a:rPr lang="pt-BR" smtClean="0"/>
              <a:t>03/02/2016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Tone Detector - Tiago Gomes Castro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41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43E7-748D-45C3-AB8E-7B2642DDF02B}" type="datetime1">
              <a:rPr lang="pt-BR" smtClean="0"/>
              <a:t>03/02/2016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Tone Detector - Tiago Gomes Castro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22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5C51F-0F3E-49DB-981B-7E729C7700E1}" type="datetime1">
              <a:rPr lang="pt-BR" smtClean="0"/>
              <a:t>03/02/2016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Tone Detector - Tiago Gomes Castro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4C032-7D6F-44D2-AB6E-6E19B2B0A4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90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03487"/>
            <a:ext cx="9144000" cy="1006475"/>
          </a:xfrm>
        </p:spPr>
        <p:txBody>
          <a:bodyPr/>
          <a:lstStyle/>
          <a:p>
            <a:pPr algn="l"/>
            <a:r>
              <a:rPr lang="pt-BR" b="1" dirty="0" err="1" smtClean="0"/>
              <a:t>Tone</a:t>
            </a:r>
            <a:r>
              <a:rPr lang="pt-BR" b="1" dirty="0" smtClean="0"/>
              <a:t> Detector 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pt-BR" b="1" dirty="0" smtClean="0"/>
              <a:t>Um core de processamento digital de sinais </a:t>
            </a:r>
            <a:r>
              <a:rPr lang="pt-BR" b="1" dirty="0" err="1" smtClean="0"/>
              <a:t>monotônicos</a:t>
            </a:r>
            <a:r>
              <a:rPr lang="pt-BR" b="1" dirty="0" smtClean="0"/>
              <a:t> para </a:t>
            </a:r>
            <a:r>
              <a:rPr lang="pt-BR" b="1" dirty="0" err="1" smtClean="0"/>
              <a:t>para</a:t>
            </a:r>
            <a:r>
              <a:rPr lang="pt-BR" b="1" dirty="0" smtClean="0"/>
              <a:t> telefonia</a:t>
            </a:r>
          </a:p>
          <a:p>
            <a:endParaRPr lang="pt-BR" dirty="0"/>
          </a:p>
          <a:p>
            <a:pPr algn="l"/>
            <a:r>
              <a:rPr lang="pt-BR" dirty="0" smtClean="0"/>
              <a:t>Tiago Gomes Castro</a:t>
            </a:r>
          </a:p>
          <a:p>
            <a:pPr algn="l"/>
            <a:r>
              <a:rPr lang="pt-BR" dirty="0" smtClean="0"/>
              <a:t>tiagogomes.ti@gmail.com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9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do hardware proposto</a:t>
            </a:r>
          </a:p>
          <a:p>
            <a:pPr lvl="1"/>
            <a:r>
              <a:rPr lang="pt-BR" dirty="0" smtClean="0"/>
              <a:t>Funcionamento por canal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 rot="10800000" flipH="1" flipV="1">
            <a:off x="3164699" y="3366537"/>
            <a:ext cx="1532561" cy="12695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Inserir</a:t>
            </a:r>
          </a:p>
          <a:p>
            <a:pPr algn="ctr"/>
            <a:r>
              <a:rPr lang="pt-BR" dirty="0" smtClean="0"/>
              <a:t>Comando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 rot="10800000" flipH="1" flipV="1">
            <a:off x="6496832" y="3366537"/>
            <a:ext cx="1482247" cy="12695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Conectar</a:t>
            </a:r>
          </a:p>
          <a:p>
            <a:pPr algn="ctr"/>
            <a:r>
              <a:rPr lang="pt-BR" dirty="0" smtClean="0"/>
              <a:t>Áudio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 rot="10800000" flipH="1" flipV="1">
            <a:off x="4697261" y="4907449"/>
            <a:ext cx="1799571" cy="12695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Esperar Mensagem de Retorno</a:t>
            </a:r>
            <a:endParaRPr lang="pt-BR" dirty="0"/>
          </a:p>
        </p:txBody>
      </p:sp>
      <p:cxnSp>
        <p:nvCxnSpPr>
          <p:cNvPr id="15" name="Conector em curva 14"/>
          <p:cNvCxnSpPr>
            <a:stCxn id="4" idx="7"/>
            <a:endCxn id="7" idx="1"/>
          </p:cNvCxnSpPr>
          <p:nvPr/>
        </p:nvCxnSpPr>
        <p:spPr>
          <a:xfrm rot="5400000" flipH="1" flipV="1">
            <a:off x="5593362" y="2431913"/>
            <a:ext cx="12700" cy="2241080"/>
          </a:xfrm>
          <a:prstGeom prst="curvedConnector3">
            <a:avLst>
              <a:gd name="adj1" fmla="val 3263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em curva 21"/>
          <p:cNvCxnSpPr>
            <a:stCxn id="7" idx="4"/>
            <a:endCxn id="9" idx="6"/>
          </p:cNvCxnSpPr>
          <p:nvPr/>
        </p:nvCxnSpPr>
        <p:spPr>
          <a:xfrm rot="5400000">
            <a:off x="6414317" y="4718566"/>
            <a:ext cx="906155" cy="741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em curva 23"/>
          <p:cNvCxnSpPr>
            <a:stCxn id="9" idx="2"/>
          </p:cNvCxnSpPr>
          <p:nvPr/>
        </p:nvCxnSpPr>
        <p:spPr>
          <a:xfrm rot="10800000">
            <a:off x="3930979" y="4633114"/>
            <a:ext cx="766282" cy="9090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do hardware proposto</a:t>
            </a:r>
          </a:p>
          <a:p>
            <a:pPr lvl="1"/>
            <a:r>
              <a:rPr lang="pt-BR" dirty="0" smtClean="0"/>
              <a:t>Interfaces</a:t>
            </a:r>
          </a:p>
          <a:p>
            <a:pPr lvl="2"/>
            <a:r>
              <a:rPr lang="pt-BR" dirty="0" smtClean="0"/>
              <a:t>Comandos</a:t>
            </a:r>
          </a:p>
          <a:p>
            <a:pPr lvl="2"/>
            <a:r>
              <a:rPr lang="pt-BR" dirty="0" smtClean="0"/>
              <a:t>Canal de áudio</a:t>
            </a:r>
          </a:p>
          <a:p>
            <a:pPr lvl="2"/>
            <a:r>
              <a:rPr lang="pt-BR" dirty="0" smtClean="0"/>
              <a:t>Mensagem de retorno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613742" y="2823847"/>
            <a:ext cx="3294346" cy="23548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Tone</a:t>
            </a:r>
            <a:r>
              <a:rPr lang="pt-BR" sz="2400" dirty="0" smtClean="0"/>
              <a:t> Detector</a:t>
            </a:r>
            <a:endParaRPr lang="pt-BR" sz="2400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5361140" y="3394553"/>
            <a:ext cx="1252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5375754" y="4674295"/>
            <a:ext cx="12526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4" idx="3"/>
          </p:cNvCxnSpPr>
          <p:nvPr/>
        </p:nvCxnSpPr>
        <p:spPr>
          <a:xfrm flipV="1">
            <a:off x="9908088" y="4001293"/>
            <a:ext cx="102713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273457" y="3025221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Comandos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375754" y="43049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Áudio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987045" y="3631961"/>
            <a:ext cx="125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867139" cy="4351338"/>
          </a:xfrm>
        </p:spPr>
        <p:txBody>
          <a:bodyPr/>
          <a:lstStyle/>
          <a:p>
            <a:r>
              <a:rPr lang="pt-BR" dirty="0" err="1" smtClean="0"/>
              <a:t>Tone</a:t>
            </a:r>
            <a:r>
              <a:rPr lang="pt-BR" dirty="0" smtClean="0"/>
              <a:t> detector</a:t>
            </a:r>
          </a:p>
          <a:p>
            <a:pPr lvl="1"/>
            <a:r>
              <a:rPr lang="pt-BR" dirty="0" smtClean="0"/>
              <a:t>Estrutura de </a:t>
            </a:r>
            <a:r>
              <a:rPr lang="pt-BR" dirty="0" err="1" smtClean="0"/>
              <a:t>instânciamento</a:t>
            </a:r>
            <a:endParaRPr lang="pt-BR" dirty="0" smtClean="0"/>
          </a:p>
          <a:p>
            <a:pPr lvl="1"/>
            <a:r>
              <a:rPr lang="pt-BR" dirty="0" smtClean="0"/>
              <a:t>Ligação entre os blocos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503616" y="3303354"/>
            <a:ext cx="1240077" cy="801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Comando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381213" y="1807608"/>
            <a:ext cx="591331" cy="13043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pt-BR" dirty="0" smtClean="0"/>
              <a:t>M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987947" y="4539742"/>
            <a:ext cx="1377862" cy="801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Processador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8343461" y="3494762"/>
            <a:ext cx="685195" cy="4188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CAM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503616" y="4722141"/>
            <a:ext cx="658140" cy="4188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TDM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434704" y="3384173"/>
            <a:ext cx="1308452" cy="7208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Mensagens</a:t>
            </a:r>
            <a:endParaRPr lang="pt-BR" dirty="0"/>
          </a:p>
        </p:txBody>
      </p:sp>
      <p:cxnSp>
        <p:nvCxnSpPr>
          <p:cNvPr id="13" name="Conector de seta reta 12"/>
          <p:cNvCxnSpPr>
            <a:stCxn id="4" idx="3"/>
            <a:endCxn id="7" idx="1"/>
          </p:cNvCxnSpPr>
          <p:nvPr/>
        </p:nvCxnSpPr>
        <p:spPr>
          <a:xfrm>
            <a:off x="7743693" y="3704187"/>
            <a:ext cx="599768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0"/>
            <a:endCxn id="7" idx="2"/>
          </p:cNvCxnSpPr>
          <p:nvPr/>
        </p:nvCxnSpPr>
        <p:spPr>
          <a:xfrm flipV="1">
            <a:off x="8676878" y="3913612"/>
            <a:ext cx="9181" cy="62613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0"/>
            <a:endCxn id="5" idx="2"/>
          </p:cNvCxnSpPr>
          <p:nvPr/>
        </p:nvCxnSpPr>
        <p:spPr>
          <a:xfrm flipH="1" flipV="1">
            <a:off x="8676879" y="3111946"/>
            <a:ext cx="9180" cy="382816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6" idx="3"/>
            <a:endCxn id="9" idx="2"/>
          </p:cNvCxnSpPr>
          <p:nvPr/>
        </p:nvCxnSpPr>
        <p:spPr>
          <a:xfrm flipV="1">
            <a:off x="9365809" y="4105020"/>
            <a:ext cx="723121" cy="835555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endCxn id="4" idx="1"/>
          </p:cNvCxnSpPr>
          <p:nvPr/>
        </p:nvCxnSpPr>
        <p:spPr>
          <a:xfrm>
            <a:off x="5797776" y="3704187"/>
            <a:ext cx="7058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endCxn id="8" idx="1"/>
          </p:cNvCxnSpPr>
          <p:nvPr/>
        </p:nvCxnSpPr>
        <p:spPr>
          <a:xfrm>
            <a:off x="5797776" y="4931566"/>
            <a:ext cx="7058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9" idx="3"/>
          </p:cNvCxnSpPr>
          <p:nvPr/>
        </p:nvCxnSpPr>
        <p:spPr>
          <a:xfrm>
            <a:off x="10743156" y="3744597"/>
            <a:ext cx="754695" cy="8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8" idx="3"/>
            <a:endCxn id="6" idx="1"/>
          </p:cNvCxnSpPr>
          <p:nvPr/>
        </p:nvCxnSpPr>
        <p:spPr>
          <a:xfrm>
            <a:off x="7161756" y="4931566"/>
            <a:ext cx="826191" cy="900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6156538" y="1662445"/>
            <a:ext cx="5010411" cy="3924164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paço Reservado para Número de Slide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826000" cy="4351338"/>
          </a:xfrm>
        </p:spPr>
        <p:txBody>
          <a:bodyPr/>
          <a:lstStyle/>
          <a:p>
            <a:r>
              <a:rPr lang="pt-BR" dirty="0" smtClean="0"/>
              <a:t>Tratamento de comando</a:t>
            </a:r>
          </a:p>
          <a:p>
            <a:pPr lvl="1"/>
            <a:r>
              <a:rPr lang="pt-BR" dirty="0" smtClean="0"/>
              <a:t>Buffer de recepção</a:t>
            </a:r>
          </a:p>
          <a:p>
            <a:pPr lvl="1"/>
            <a:r>
              <a:rPr lang="pt-BR" dirty="0" smtClean="0"/>
              <a:t>Armazena comando</a:t>
            </a:r>
          </a:p>
          <a:p>
            <a:pPr lvl="2"/>
            <a:r>
              <a:rPr lang="pt-BR" dirty="0" smtClean="0"/>
              <a:t>Principais Parâmetros</a:t>
            </a:r>
          </a:p>
          <a:p>
            <a:pPr lvl="3"/>
            <a:r>
              <a:rPr lang="pt-BR" b="1" dirty="0" smtClean="0"/>
              <a:t>Largura de Pulso</a:t>
            </a:r>
          </a:p>
          <a:p>
            <a:pPr lvl="3"/>
            <a:r>
              <a:rPr lang="pt-BR" b="1" dirty="0" smtClean="0"/>
              <a:t>Largura de Pausa</a:t>
            </a:r>
          </a:p>
          <a:p>
            <a:pPr lvl="3"/>
            <a:r>
              <a:rPr lang="pt-BR" b="1" dirty="0" smtClean="0"/>
              <a:t>Cadência</a:t>
            </a:r>
          </a:p>
          <a:p>
            <a:pPr lvl="3"/>
            <a:endParaRPr lang="pt-BR" dirty="0" smtClean="0"/>
          </a:p>
          <a:p>
            <a:pPr lvl="1"/>
            <a:r>
              <a:rPr lang="pt-BR" dirty="0" smtClean="0"/>
              <a:t>Faz requisição da memória</a:t>
            </a:r>
          </a:p>
          <a:p>
            <a:pPr lvl="1"/>
            <a:r>
              <a:rPr lang="pt-BR" dirty="0" smtClean="0"/>
              <a:t>Acesso liberado</a:t>
            </a:r>
          </a:p>
          <a:p>
            <a:pPr lvl="2"/>
            <a:r>
              <a:rPr lang="pt-BR" dirty="0" smtClean="0"/>
              <a:t>Escreve parâmetros na memória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71" y="1447799"/>
            <a:ext cx="4629629" cy="4549945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2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6529993" cy="4351338"/>
          </a:xfrm>
        </p:spPr>
        <p:txBody>
          <a:bodyPr/>
          <a:lstStyle/>
          <a:p>
            <a:r>
              <a:rPr lang="pt-BR" dirty="0" smtClean="0"/>
              <a:t>Controle de acesso à memória</a:t>
            </a:r>
          </a:p>
          <a:p>
            <a:pPr lvl="1"/>
            <a:r>
              <a:rPr lang="pt-BR" dirty="0" smtClean="0"/>
              <a:t>Funciona como um multiplexador</a:t>
            </a:r>
          </a:p>
          <a:p>
            <a:pPr lvl="1"/>
            <a:r>
              <a:rPr lang="pt-BR" dirty="0" smtClean="0"/>
              <a:t>Acesso prioritário</a:t>
            </a:r>
          </a:p>
          <a:p>
            <a:pPr lvl="2"/>
            <a:r>
              <a:rPr lang="pt-BR" dirty="0" smtClean="0"/>
              <a:t>Processador de sinais</a:t>
            </a:r>
          </a:p>
          <a:p>
            <a:pPr lvl="1"/>
            <a:r>
              <a:rPr lang="pt-BR" dirty="0" smtClean="0"/>
              <a:t>Condição de acesso ao tratador de comando</a:t>
            </a:r>
          </a:p>
          <a:p>
            <a:pPr lvl="2"/>
            <a:r>
              <a:rPr lang="pt-BR" dirty="0" smtClean="0"/>
              <a:t>Processador parado</a:t>
            </a:r>
          </a:p>
          <a:p>
            <a:pPr lvl="1"/>
            <a:endParaRPr lang="pt-BR" dirty="0"/>
          </a:p>
        </p:txBody>
      </p:sp>
      <p:sp>
        <p:nvSpPr>
          <p:cNvPr id="6" name="Trapezoide 5"/>
          <p:cNvSpPr/>
          <p:nvPr/>
        </p:nvSpPr>
        <p:spPr>
          <a:xfrm rot="5400000">
            <a:off x="8342716" y="3149908"/>
            <a:ext cx="1408409" cy="5949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547438" y="3680450"/>
            <a:ext cx="538619" cy="471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546926" y="2743197"/>
            <a:ext cx="538619" cy="488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0020811" y="2885354"/>
            <a:ext cx="538619" cy="1107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8" idx="3"/>
          </p:cNvCxnSpPr>
          <p:nvPr/>
        </p:nvCxnSpPr>
        <p:spPr>
          <a:xfrm>
            <a:off x="8085545" y="2987456"/>
            <a:ext cx="663881" cy="8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8085544" y="3911949"/>
            <a:ext cx="663881" cy="8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9344415" y="3439245"/>
            <a:ext cx="663881" cy="8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7" idx="2"/>
            <a:endCxn id="6" idx="3"/>
          </p:cNvCxnSpPr>
          <p:nvPr/>
        </p:nvCxnSpPr>
        <p:spPr>
          <a:xfrm rot="5400000" flipH="1" flipV="1">
            <a:off x="8394647" y="3499334"/>
            <a:ext cx="74374" cy="1230172"/>
          </a:xfrm>
          <a:prstGeom prst="bentConnector3">
            <a:avLst>
              <a:gd name="adj1" fmla="val -3073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665688" y="28027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669730" y="372728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0099202" y="323171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856003" y="3025669"/>
            <a:ext cx="38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</a:t>
            </a:r>
          </a:p>
          <a:p>
            <a:r>
              <a:rPr lang="pt-BR" dirty="0" smtClean="0"/>
              <a:t>A</a:t>
            </a:r>
          </a:p>
          <a:p>
            <a:r>
              <a:rPr lang="pt-BR" dirty="0" smtClean="0"/>
              <a:t>M</a:t>
            </a:r>
            <a:endParaRPr lang="pt-BR" dirty="0"/>
          </a:p>
        </p:txBody>
      </p:sp>
      <p:sp>
        <p:nvSpPr>
          <p:cNvPr id="24" name="Espaço Reservado para Número de Slid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54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Processador de sinais</a:t>
                </a:r>
              </a:p>
              <a:p>
                <a:pPr lvl="1"/>
                <a:r>
                  <a:rPr lang="pt-BR" dirty="0" smtClean="0"/>
                  <a:t>Responsável pelo processamento lógico e matemático da detecção</a:t>
                </a:r>
              </a:p>
              <a:p>
                <a:pPr lvl="1"/>
                <a:r>
                  <a:rPr lang="pt-BR" dirty="0" smtClean="0"/>
                  <a:t>Processamento tem início a cada ciclo do TDM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125 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Máquina de estados do hardware - </a:t>
                </a:r>
                <a:r>
                  <a:rPr lang="pt-BR" b="1" dirty="0" smtClean="0"/>
                  <a:t>MEH</a:t>
                </a:r>
              </a:p>
              <a:p>
                <a:pPr lvl="2"/>
                <a:r>
                  <a:rPr lang="pt-BR" dirty="0" smtClean="0"/>
                  <a:t>Operações a nível de bit -&gt; Multiplicações; Somas; Comunicação; etc.</a:t>
                </a:r>
              </a:p>
              <a:p>
                <a:pPr lvl="1"/>
                <a:r>
                  <a:rPr lang="pt-BR" dirty="0" smtClean="0"/>
                  <a:t>Máquina de estados da detecção - </a:t>
                </a:r>
                <a:r>
                  <a:rPr lang="pt-BR" b="1" dirty="0" smtClean="0"/>
                  <a:t>MED</a:t>
                </a:r>
              </a:p>
              <a:p>
                <a:pPr lvl="2"/>
                <a:r>
                  <a:rPr lang="pt-BR" dirty="0" smtClean="0"/>
                  <a:t>Responsável pela lógica da detecção</a:t>
                </a:r>
              </a:p>
              <a:p>
                <a:pPr lvl="2"/>
                <a:r>
                  <a:rPr lang="pt-BR" dirty="0" smtClean="0"/>
                  <a:t>Processamento de pulsos e pausas</a:t>
                </a:r>
              </a:p>
              <a:p>
                <a:pPr lvl="3"/>
                <a:r>
                  <a:rPr lang="pt-BR" dirty="0" smtClean="0"/>
                  <a:t>Pulsos -&gt; Sequência de frames com energia -&gt; Som</a:t>
                </a:r>
              </a:p>
              <a:p>
                <a:pPr lvl="3"/>
                <a:r>
                  <a:rPr lang="pt-BR" dirty="0" smtClean="0"/>
                  <a:t>Pausas -&gt; Sequência de frames sem energia -&gt; Silêncio</a:t>
                </a:r>
              </a:p>
              <a:p>
                <a:pPr lvl="3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8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6902" y="1825625"/>
            <a:ext cx="3644900" cy="4161816"/>
          </a:xfrm>
        </p:spPr>
        <p:txBody>
          <a:bodyPr>
            <a:normAutofit/>
          </a:bodyPr>
          <a:lstStyle/>
          <a:p>
            <a:r>
              <a:rPr lang="pt-BR" dirty="0" smtClean="0"/>
              <a:t>Processador de sinais</a:t>
            </a:r>
          </a:p>
          <a:p>
            <a:pPr lvl="1"/>
            <a:r>
              <a:rPr lang="pt-BR" dirty="0" smtClean="0"/>
              <a:t>Máquinas de estados</a:t>
            </a:r>
          </a:p>
          <a:p>
            <a:pPr lvl="2"/>
            <a:r>
              <a:rPr lang="pt-BR" dirty="0" smtClean="0"/>
              <a:t>MED</a:t>
            </a:r>
          </a:p>
          <a:p>
            <a:pPr lvl="3"/>
            <a:r>
              <a:rPr lang="pt-BR" dirty="0" smtClean="0"/>
              <a:t>Memória</a:t>
            </a:r>
          </a:p>
          <a:p>
            <a:pPr lvl="3"/>
            <a:r>
              <a:rPr lang="pt-BR" dirty="0" smtClean="0"/>
              <a:t>Por canal</a:t>
            </a:r>
          </a:p>
          <a:p>
            <a:pPr lvl="2"/>
            <a:r>
              <a:rPr lang="pt-BR" dirty="0" smtClean="0"/>
              <a:t>MEH</a:t>
            </a:r>
          </a:p>
          <a:p>
            <a:pPr lvl="3"/>
            <a:r>
              <a:rPr lang="pt-BR" dirty="0" smtClean="0"/>
              <a:t>Hardware</a:t>
            </a:r>
          </a:p>
          <a:p>
            <a:pPr lvl="3"/>
            <a:r>
              <a:rPr lang="pt-BR" dirty="0" smtClean="0"/>
              <a:t>Única para todos os canais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84700" y="1825625"/>
            <a:ext cx="1651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MED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Canal 0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31100" y="5321300"/>
            <a:ext cx="1651000" cy="838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MEH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540500" y="1825625"/>
            <a:ext cx="1651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MED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Canal 1</a:t>
            </a:r>
          </a:p>
        </p:txBody>
      </p:sp>
      <p:sp>
        <p:nvSpPr>
          <p:cNvPr id="7" name="Retângulo 6"/>
          <p:cNvSpPr/>
          <p:nvPr/>
        </p:nvSpPr>
        <p:spPr>
          <a:xfrm>
            <a:off x="8496300" y="1825625"/>
            <a:ext cx="1651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MED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Canal 2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452100" y="1825625"/>
            <a:ext cx="1651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MED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Canal 3</a:t>
            </a:r>
          </a:p>
        </p:txBody>
      </p:sp>
      <p:sp>
        <p:nvSpPr>
          <p:cNvPr id="9" name="Retângulo 8"/>
          <p:cNvSpPr/>
          <p:nvPr/>
        </p:nvSpPr>
        <p:spPr>
          <a:xfrm>
            <a:off x="4584700" y="2983706"/>
            <a:ext cx="1651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MED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Canal 4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540500" y="2983706"/>
            <a:ext cx="1651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MED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Canal 5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496300" y="2983706"/>
            <a:ext cx="1651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MED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Canal 6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52100" y="2983706"/>
            <a:ext cx="1651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MED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Canal 7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71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decel="10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81481E-6 L 0.12057 -4.81481E-6 C 0.17448 -4.81481E-6 0.24128 0.10672 0.24128 0.19399 L 0.24128 0.3882 " pathEditMode="relative" rAng="0" ptsTypes="AAAA"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50" presetClass="path" presetSubtype="0" decel="10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04062 -4.81481E-6 C 0.05872 -4.81481E-6 0.08125 0.10672 0.08125 0.19375 L 0.08125 0.3875 " pathEditMode="relative" rAng="0" ptsTypes="AAAA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50" presetClass="path" presetSubtype="0" decel="10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3958 -4.81481E-6 C -0.05742 -4.81481E-6 -0.07916 0.10625 -0.07916 0.19283 L -0.07916 0.38565 " pathEditMode="relative" rAng="0" ptsTypes="AAAA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1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50" presetClass="path" presetSubtype="0" decel="10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81481E-6 L -0.11927 -4.81481E-6 C -0.17279 -4.81481E-6 -0.23854 0.10741 -0.23854 0.19468 L -0.23854 0.38936 " pathEditMode="relative" rAng="0" ptsTypes="AAAA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path" presetSubtype="0" decel="10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81481E-6 L 0.12083 -4.81481E-6 C 0.17487 -4.81481E-6 0.24167 0.06019 0.24167 0.10926 L 0.24167 0.21875 " pathEditMode="relative" rAng="0" ptsTypes="AAAA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50" presetClass="path" presetSubtype="0" decel="10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04062 -4.81481E-6 C 0.05872 -4.81481E-6 0.08125 0.05973 0.08125 0.10834 L 0.08125 0.2169 " pathEditMode="relative" rAng="0" ptsTypes="AAAA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50" presetClass="path" presetSubtype="0" decel="10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3958 -4.81481E-6 C -0.05742 -4.81481E-6 -0.07916 0.06019 -0.07916 0.10926 L -0.07916 0.21875 " pathEditMode="relative" rAng="0" ptsTypes="AA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50" presetClass="path" presetSubtype="0" decel="10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81481E-6 L -0.11979 -4.81481E-6 C -0.17357 -4.81481E-6 -0.23958 0.06019 -0.23958 0.10926 L -0.23958 0.21875 " pathEditMode="relative" rAng="0" ptsTypes="AAAA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9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2925"/>
            <a:ext cx="5080000" cy="4351338"/>
          </a:xfrm>
        </p:spPr>
        <p:txBody>
          <a:bodyPr/>
          <a:lstStyle/>
          <a:p>
            <a:r>
              <a:rPr lang="pt-BR" dirty="0" smtClean="0"/>
              <a:t>Processador de sinais</a:t>
            </a:r>
          </a:p>
          <a:p>
            <a:pPr lvl="1"/>
            <a:r>
              <a:rPr lang="pt-BR" dirty="0" smtClean="0"/>
              <a:t>Máquina de estados da detecção</a:t>
            </a:r>
          </a:p>
          <a:p>
            <a:pPr lvl="2"/>
            <a:r>
              <a:rPr lang="pt-BR" dirty="0" smtClean="0"/>
              <a:t>DTSTATE0</a:t>
            </a:r>
          </a:p>
          <a:p>
            <a:pPr lvl="2"/>
            <a:r>
              <a:rPr lang="pt-BR" dirty="0" smtClean="0"/>
              <a:t>DTSTATE1</a:t>
            </a:r>
          </a:p>
          <a:p>
            <a:pPr lvl="2"/>
            <a:r>
              <a:rPr lang="pt-BR" dirty="0" smtClean="0"/>
              <a:t>DTSTATE2</a:t>
            </a:r>
          </a:p>
          <a:p>
            <a:pPr lvl="2"/>
            <a:r>
              <a:rPr lang="pt-BR" dirty="0" smtClean="0"/>
              <a:t>DTSTATE3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580400" y="1812925"/>
            <a:ext cx="1496800" cy="1384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630300" y="2043410"/>
            <a:ext cx="139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Detecção de</a:t>
            </a:r>
          </a:p>
          <a:p>
            <a:pPr algn="ctr"/>
            <a:r>
              <a:rPr lang="pt-BR" dirty="0" smtClean="0"/>
              <a:t> Amplitude</a:t>
            </a:r>
          </a:p>
          <a:p>
            <a:pPr algn="ctr"/>
            <a:r>
              <a:rPr lang="pt-BR" dirty="0" smtClean="0"/>
              <a:t> Mínima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9133100" y="1812925"/>
            <a:ext cx="1496800" cy="1384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9183000" y="2181909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Processar</a:t>
            </a:r>
          </a:p>
          <a:p>
            <a:pPr algn="ctr"/>
            <a:r>
              <a:rPr lang="pt-BR" dirty="0" smtClean="0"/>
              <a:t>Pulsos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9133100" y="3768725"/>
            <a:ext cx="1496800" cy="1384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183000" y="4137709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Processar</a:t>
            </a:r>
          </a:p>
          <a:p>
            <a:pPr algn="ctr"/>
            <a:r>
              <a:rPr lang="pt-BR" dirty="0" smtClean="0"/>
              <a:t>Pausas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6580400" y="3768725"/>
            <a:ext cx="1496800" cy="1384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630300" y="4137709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Enviar</a:t>
            </a:r>
          </a:p>
          <a:p>
            <a:pPr algn="ctr"/>
            <a:r>
              <a:rPr lang="pt-BR" dirty="0" smtClean="0"/>
              <a:t>Mensagem</a:t>
            </a:r>
            <a:endParaRPr lang="pt-BR" dirty="0"/>
          </a:p>
        </p:txBody>
      </p:sp>
      <p:cxnSp>
        <p:nvCxnSpPr>
          <p:cNvPr id="13" name="Conector de seta reta 12"/>
          <p:cNvCxnSpPr>
            <a:stCxn id="4" idx="6"/>
            <a:endCxn id="6" idx="2"/>
          </p:cNvCxnSpPr>
          <p:nvPr/>
        </p:nvCxnSpPr>
        <p:spPr>
          <a:xfrm>
            <a:off x="8077200" y="2505075"/>
            <a:ext cx="105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6" idx="4"/>
            <a:endCxn id="8" idx="0"/>
          </p:cNvCxnSpPr>
          <p:nvPr/>
        </p:nvCxnSpPr>
        <p:spPr>
          <a:xfrm>
            <a:off x="9881500" y="3197225"/>
            <a:ext cx="0" cy="571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3"/>
            <a:endCxn id="10" idx="7"/>
          </p:cNvCxnSpPr>
          <p:nvPr/>
        </p:nvCxnSpPr>
        <p:spPr>
          <a:xfrm flipH="1">
            <a:off x="7857999" y="2994499"/>
            <a:ext cx="1494302" cy="97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8" idx="2"/>
            <a:endCxn id="10" idx="6"/>
          </p:cNvCxnSpPr>
          <p:nvPr/>
        </p:nvCxnSpPr>
        <p:spPr>
          <a:xfrm flipH="1">
            <a:off x="8077200" y="4460875"/>
            <a:ext cx="105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Número de Slid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Processador de sinais</a:t>
                </a:r>
              </a:p>
              <a:p>
                <a:pPr lvl="1"/>
                <a:r>
                  <a:rPr lang="pt-BR" dirty="0" smtClean="0"/>
                  <a:t>DTSTATE0</a:t>
                </a:r>
              </a:p>
              <a:p>
                <a:pPr lvl="2"/>
                <a:r>
                  <a:rPr lang="pt-BR" dirty="0" smtClean="0"/>
                  <a:t>Verificador de amplitude máxima</a:t>
                </a:r>
              </a:p>
              <a:p>
                <a:pPr lvl="2"/>
                <a:r>
                  <a:rPr lang="pt-BR" dirty="0" smtClean="0"/>
                  <a:t>Verifica se o sinal tem amplitude suficiente para ser detectado</a:t>
                </a:r>
              </a:p>
              <a:p>
                <a:pPr lvl="2"/>
                <a:endParaRPr lang="pt-BR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𝑠𝑎𝑚𝑝𝑙𝑒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𝑠𝑎𝑚𝑝𝑙𝑒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𝑠𝑎𝑚𝑝𝑙𝑒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𝑨𝒎𝒑𝒍𝒊𝒕𝒖𝒅𝒆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𝒏𝒊𝒎𝒂</m:t>
                      </m:r>
                    </m:oMath>
                  </m:oMathPara>
                </a14:m>
                <a:endParaRPr lang="pt-BR" b="1" dirty="0" smtClean="0"/>
              </a:p>
              <a:p>
                <a:pPr marL="914400" lvl="2" indent="0">
                  <a:buNone/>
                </a:pPr>
                <a:endParaRPr lang="pt-BR" b="1" dirty="0"/>
              </a:p>
              <a:p>
                <a:pPr lvl="2"/>
                <a:r>
                  <a:rPr lang="pt-BR" dirty="0" smtClean="0"/>
                  <a:t>Condição atendida</a:t>
                </a:r>
              </a:p>
              <a:p>
                <a:pPr lvl="3"/>
                <a:r>
                  <a:rPr lang="pt-BR" dirty="0" smtClean="0"/>
                  <a:t>Inicia processamento dos pulsos -&gt; DTSTATE1</a:t>
                </a:r>
              </a:p>
              <a:p>
                <a:pPr marL="914400" lvl="2" indent="0">
                  <a:buNone/>
                </a:pPr>
                <a:endParaRPr lang="pt-BR" dirty="0"/>
              </a:p>
              <a:p>
                <a:pPr lvl="2"/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Processador de sinais</a:t>
                </a:r>
              </a:p>
              <a:p>
                <a:pPr lvl="1"/>
                <a:r>
                  <a:rPr lang="pt-BR" dirty="0" smtClean="0"/>
                  <a:t>DTSTATE1</a:t>
                </a:r>
              </a:p>
              <a:p>
                <a:pPr lvl="2"/>
                <a:r>
                  <a:rPr lang="pt-BR" dirty="0" smtClean="0"/>
                  <a:t>Utiliza o algoritmo de </a:t>
                </a:r>
                <a:r>
                  <a:rPr lang="pt-BR" dirty="0" err="1" smtClean="0"/>
                  <a:t>Goertzel</a:t>
                </a:r>
                <a:r>
                  <a:rPr lang="pt-BR" dirty="0" smtClean="0"/>
                  <a:t> para detecção dos pulsos</a:t>
                </a:r>
              </a:p>
              <a:p>
                <a:pPr lvl="3"/>
                <a:r>
                  <a:rPr lang="pt-BR" dirty="0" smtClean="0"/>
                  <a:t>80 amostras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=8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𝐾𝐻𝑧</m:t>
                    </m:r>
                  </m:oMath>
                </a14:m>
                <a:endParaRPr lang="pt-BR" dirty="0" smtClean="0"/>
              </a:p>
              <a:p>
                <a:pPr lvl="4"/>
                <a:r>
                  <a:rPr lang="pt-BR" dirty="0" smtClean="0"/>
                  <a:t>Equivalente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pt-BR" dirty="0" smtClean="0"/>
                  <a:t> de áudio</a:t>
                </a:r>
              </a:p>
              <a:p>
                <a:pPr lvl="3"/>
                <a:r>
                  <a:rPr lang="pt-BR" dirty="0" smtClean="0"/>
                  <a:t>Incremento do contador de pulsos</a:t>
                </a:r>
              </a:p>
              <a:p>
                <a:pPr lvl="2"/>
                <a:r>
                  <a:rPr lang="pt-BR" dirty="0" smtClean="0"/>
                  <a:t>Áudio contínuo</a:t>
                </a:r>
              </a:p>
              <a:p>
                <a:pPr lvl="3"/>
                <a:r>
                  <a:rPr lang="pt-BR" dirty="0" smtClean="0"/>
                  <a:t>Não possui pausas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𝐶𝑜𝑛𝑡𝑎𝑑𝑜𝑟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𝑝𝑢𝑙𝑠𝑜𝑠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𝐿𝑎𝑟𝑔𝑢𝑟𝑎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𝑛𝑖𝑚𝑎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𝑝𝑢𝑙𝑠𝑜</m:t>
                    </m:r>
                  </m:oMath>
                </a14:m>
                <a:endParaRPr lang="pt-BR" dirty="0" smtClean="0"/>
              </a:p>
              <a:p>
                <a:pPr lvl="4"/>
                <a:r>
                  <a:rPr lang="pt-BR" dirty="0" smtClean="0"/>
                  <a:t>Detecção concluída -&gt; DTSTATE3</a:t>
                </a:r>
              </a:p>
              <a:p>
                <a:pPr lvl="2"/>
                <a:r>
                  <a:rPr lang="pt-BR" dirty="0" smtClean="0"/>
                  <a:t>Identificação de pausa -&gt; DTSTATE2 </a:t>
                </a:r>
              </a:p>
              <a:p>
                <a:pPr lvl="3"/>
                <a:endParaRPr lang="pt-BR" dirty="0" smtClean="0"/>
              </a:p>
              <a:p>
                <a:pPr lvl="4"/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6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Organização da apresentação</a:t>
            </a:r>
          </a:p>
          <a:p>
            <a:pPr lvl="1"/>
            <a:r>
              <a:rPr lang="pt-BR" dirty="0" smtClean="0"/>
              <a:t>Introdução</a:t>
            </a:r>
          </a:p>
          <a:p>
            <a:pPr lvl="2"/>
            <a:r>
              <a:rPr lang="pt-BR" dirty="0" smtClean="0"/>
              <a:t>Motivação</a:t>
            </a:r>
          </a:p>
          <a:p>
            <a:pPr lvl="2"/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Fundamentação teórica</a:t>
            </a:r>
          </a:p>
          <a:p>
            <a:pPr lvl="2"/>
            <a:r>
              <a:rPr lang="pt-BR" dirty="0" smtClean="0"/>
              <a:t>Algoritmo de </a:t>
            </a:r>
            <a:r>
              <a:rPr lang="pt-BR" dirty="0" err="1" smtClean="0"/>
              <a:t>Goertzel</a:t>
            </a:r>
            <a:endParaRPr lang="pt-BR" dirty="0" smtClean="0"/>
          </a:p>
          <a:p>
            <a:pPr lvl="1"/>
            <a:r>
              <a:rPr lang="pt-BR" dirty="0" smtClean="0"/>
              <a:t>Desenvolvimento do core</a:t>
            </a:r>
          </a:p>
          <a:p>
            <a:pPr lvl="2"/>
            <a:r>
              <a:rPr lang="pt-BR" dirty="0" smtClean="0"/>
              <a:t>Modelo Geral do core</a:t>
            </a:r>
          </a:p>
          <a:p>
            <a:pPr lvl="3"/>
            <a:r>
              <a:rPr lang="pt-BR" dirty="0" err="1" smtClean="0"/>
              <a:t>Tone</a:t>
            </a:r>
            <a:r>
              <a:rPr lang="pt-BR" dirty="0" smtClean="0"/>
              <a:t> detector</a:t>
            </a:r>
          </a:p>
          <a:p>
            <a:pPr lvl="2"/>
            <a:r>
              <a:rPr lang="pt-BR" dirty="0" smtClean="0"/>
              <a:t>Tratamento dos comandos</a:t>
            </a:r>
          </a:p>
          <a:p>
            <a:pPr lvl="2"/>
            <a:r>
              <a:rPr lang="pt-BR" dirty="0" smtClean="0"/>
              <a:t>Controle de acesso à memória</a:t>
            </a:r>
          </a:p>
          <a:p>
            <a:pPr lvl="2"/>
            <a:r>
              <a:rPr lang="pt-BR" dirty="0" smtClean="0"/>
              <a:t>Processador de sinal</a:t>
            </a:r>
          </a:p>
          <a:p>
            <a:pPr lvl="2"/>
            <a:r>
              <a:rPr lang="pt-BR" dirty="0" smtClean="0"/>
              <a:t>TDM Switch</a:t>
            </a:r>
          </a:p>
          <a:p>
            <a:pPr lvl="2"/>
            <a:r>
              <a:rPr lang="pt-BR" dirty="0" smtClean="0"/>
              <a:t>Tratamento da mensagens</a:t>
            </a:r>
          </a:p>
          <a:p>
            <a:pPr lvl="1"/>
            <a:r>
              <a:rPr lang="pt-BR" dirty="0" smtClean="0"/>
              <a:t>Ambiente de testes</a:t>
            </a:r>
          </a:p>
          <a:p>
            <a:pPr lvl="1"/>
            <a:r>
              <a:rPr lang="pt-BR" dirty="0" smtClean="0"/>
              <a:t>Resultados</a:t>
            </a:r>
          </a:p>
          <a:p>
            <a:pPr lvl="1"/>
            <a:r>
              <a:rPr lang="pt-BR" dirty="0" smtClean="0"/>
              <a:t>Conclusão</a:t>
            </a:r>
          </a:p>
          <a:p>
            <a:pPr lvl="2"/>
            <a:endParaRPr lang="pt-BR" dirty="0" smtClean="0"/>
          </a:p>
          <a:p>
            <a:pPr lvl="2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Processador de sinais</a:t>
                </a:r>
              </a:p>
              <a:p>
                <a:pPr lvl="1"/>
                <a:r>
                  <a:rPr lang="pt-BR" dirty="0" smtClean="0"/>
                  <a:t>DTSTATE2</a:t>
                </a:r>
              </a:p>
              <a:p>
                <a:pPr lvl="2"/>
                <a:r>
                  <a:rPr lang="pt-BR" dirty="0" smtClean="0"/>
                  <a:t>Algoritmo de </a:t>
                </a:r>
                <a:r>
                  <a:rPr lang="pt-BR" dirty="0" err="1" smtClean="0"/>
                  <a:t>Goertzel</a:t>
                </a:r>
                <a:r>
                  <a:rPr lang="pt-BR" dirty="0" smtClean="0"/>
                  <a:t> para detecção das pausas</a:t>
                </a:r>
              </a:p>
              <a:p>
                <a:pPr lvl="3"/>
                <a:r>
                  <a:rPr lang="pt-BR" dirty="0" smtClean="0"/>
                  <a:t>Incremento do contador de pausas</a:t>
                </a:r>
              </a:p>
              <a:p>
                <a:pPr lvl="2"/>
                <a:r>
                  <a:rPr lang="pt-BR" dirty="0" smtClean="0"/>
                  <a:t>Áudio com pausa contínua</a:t>
                </a:r>
              </a:p>
              <a:p>
                <a:pPr lvl="3"/>
                <a:r>
                  <a:rPr lang="pt-BR" dirty="0" smtClean="0"/>
                  <a:t>Não necessita verificar largura de pausa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𝑛𝑖𝑚𝑎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𝑝𝑎𝑢𝑠𝑎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𝐶𝑜𝑛𝑡𝑎𝑑𝑜𝑟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𝑝𝑎𝑢𝑠𝑎𝑠</m:t>
                    </m:r>
                  </m:oMath>
                </a14:m>
                <a:r>
                  <a:rPr lang="pt-BR" b="0" dirty="0" smtClean="0"/>
                  <a:t/>
                </a:r>
                <a:br>
                  <a:rPr lang="pt-BR" b="0" dirty="0" smtClean="0"/>
                </a:b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𝑛𝑖𝑚𝑎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𝑝𝑢𝑙𝑠𝑜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𝐶𝑜𝑛𝑡𝑎𝑑𝑜𝑟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𝑝𝑢𝑙𝑠𝑜𝑠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𝐿𝑎𝑟𝑔𝑢𝑟𝑎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𝑥𝑖𝑚𝑎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𝑝𝑢𝑙𝑠𝑜</m:t>
                    </m:r>
                  </m:oMath>
                </a14:m>
                <a:endParaRPr lang="pt-BR" dirty="0" smtClean="0"/>
              </a:p>
              <a:p>
                <a:pPr lvl="5"/>
                <a:r>
                  <a:rPr lang="pt-BR" dirty="0" smtClean="0"/>
                  <a:t>Detecção concluída -&gt; DTSTATE3</a:t>
                </a:r>
              </a:p>
              <a:p>
                <a:pPr lvl="2"/>
                <a:r>
                  <a:rPr lang="pt-BR" dirty="0" smtClean="0"/>
                  <a:t>Áudio com pausa delimitada</a:t>
                </a:r>
              </a:p>
              <a:p>
                <a:pPr lvl="3"/>
                <a:r>
                  <a:rPr lang="pt-BR" dirty="0" smtClean="0"/>
                  <a:t>Pausa delimitada por pulso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𝑛𝑖𝑚𝑎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𝑝𝑎𝑢𝑠𝑎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𝐶𝑜𝑛𝑡𝑎𝑑𝑜𝑟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𝑝𝑎𝑢𝑠𝑎𝑠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𝐿𝑎𝑟𝑔𝑢𝑟𝑎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𝑥𝑖𝑚𝑎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𝑝𝑎𝑢𝑠𝑎</m:t>
                    </m:r>
                  </m:oMath>
                </a14:m>
                <a:r>
                  <a:rPr lang="pt-BR" b="0" dirty="0" smtClean="0"/>
                  <a:t/>
                </a:r>
                <a:br>
                  <a:rPr lang="pt-BR" b="0" dirty="0" smtClean="0"/>
                </a:b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𝑛𝑖𝑚𝑎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𝑝𝑢𝑙𝑠𝑜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𝐶𝑜𝑛𝑡𝑎𝑑𝑜𝑟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𝑝𝑢𝑙𝑠𝑜𝑠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𝐿𝑎𝑟𝑔𝑢𝑟𝑎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𝑥𝑖𝑚𝑎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𝑝𝑢𝑙𝑠𝑜</m:t>
                    </m:r>
                  </m:oMath>
                </a14:m>
                <a:endParaRPr lang="pt-BR" dirty="0" smtClean="0"/>
              </a:p>
              <a:p>
                <a:pPr lvl="5"/>
                <a:r>
                  <a:rPr lang="pt-BR" dirty="0" smtClean="0"/>
                  <a:t>Detecção concluída -&gt; DTSTATE3</a:t>
                </a:r>
              </a:p>
              <a:p>
                <a:pPr lvl="3"/>
                <a:endParaRPr lang="pt-BR" dirty="0" smtClean="0"/>
              </a:p>
              <a:p>
                <a:pPr lvl="3"/>
                <a:endParaRPr lang="pt-BR" dirty="0" smtClean="0"/>
              </a:p>
              <a:p>
                <a:pPr lvl="3"/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8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Processador de sinais</a:t>
                </a:r>
              </a:p>
              <a:p>
                <a:pPr lvl="1"/>
                <a:r>
                  <a:rPr lang="pt-BR" dirty="0" smtClean="0"/>
                  <a:t>DTSTATE2</a:t>
                </a:r>
              </a:p>
              <a:p>
                <a:pPr lvl="2"/>
                <a:r>
                  <a:rPr lang="pt-BR" dirty="0" smtClean="0"/>
                  <a:t>Áudio cadenciados</a:t>
                </a:r>
              </a:p>
              <a:p>
                <a:pPr lvl="3"/>
                <a:r>
                  <a:rPr lang="pt-BR" dirty="0" smtClean="0"/>
                  <a:t>Repetição de áudios com pausa delimitada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𝑛𝑖𝑚𝑎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𝑝𝑎𝑢𝑠𝑎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𝐶𝑜𝑛𝑡𝑎𝑑𝑜𝑟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𝑝𝑎𝑢𝑠𝑎𝑠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𝐿𝑎𝑟𝑔𝑢𝑟𝑎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𝑥𝑖𝑚𝑎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𝑝𝑎𝑢𝑠𝑎</m:t>
                    </m:r>
                  </m:oMath>
                </a14:m>
                <a:r>
                  <a:rPr lang="pt-BR" b="0" dirty="0" smtClean="0"/>
                  <a:t/>
                </a:r>
                <a:br>
                  <a:rPr lang="pt-BR" b="0" dirty="0" smtClean="0"/>
                </a:b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𝑛𝑖𝑚𝑎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𝑝𝑢𝑙𝑠𝑜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𝐶𝑜𝑛𝑡𝑎𝑑𝑜𝑟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𝑝𝑢𝑙𝑠𝑜𝑠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𝐿𝑎𝑟𝑔𝑢𝑟𝑎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𝑥𝑖𝑚𝑎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𝑝𝑢𝑙𝑠𝑜</m:t>
                    </m:r>
                  </m:oMath>
                </a14:m>
                <a:r>
                  <a:rPr lang="pt-BR" b="0" dirty="0" smtClean="0"/>
                  <a:t/>
                </a:r>
                <a:br>
                  <a:rPr lang="pt-BR" b="0" dirty="0" smtClean="0"/>
                </a:b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𝐶𝑜𝑛𝑡𝑎𝑑𝑜𝑟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𝑐𝑎𝑑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ê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𝑛𝑐𝑖𝑎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𝐶𝑎𝑑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ê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𝑛𝑐𝑖𝑎</m:t>
                    </m:r>
                  </m:oMath>
                </a14:m>
                <a:endParaRPr lang="pt-BR" b="0" dirty="0" smtClean="0"/>
              </a:p>
              <a:p>
                <a:pPr lvl="4"/>
                <a:r>
                  <a:rPr lang="pt-BR" dirty="0" smtClean="0"/>
                  <a:t>Detecção concluída -&gt; DTSTATE3</a:t>
                </a:r>
              </a:p>
              <a:p>
                <a:pPr lvl="3"/>
                <a:endParaRPr lang="pt-BR" dirty="0" smtClean="0"/>
              </a:p>
              <a:p>
                <a:pPr lvl="3"/>
                <a:endParaRPr lang="pt-BR" dirty="0" smtClean="0"/>
              </a:p>
              <a:p>
                <a:pPr lvl="3"/>
                <a:endParaRPr lang="pt-BR" dirty="0" smtClean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3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Mensagens de timeout</a:t>
            </a:r>
          </a:p>
          <a:p>
            <a:pPr lvl="1"/>
            <a:r>
              <a:rPr lang="pt-BR" dirty="0" smtClean="0"/>
              <a:t>Estouro do contador</a:t>
            </a:r>
          </a:p>
          <a:p>
            <a:pPr lvl="2"/>
            <a:r>
              <a:rPr lang="pt-BR" dirty="0" smtClean="0"/>
              <a:t>Pulsos</a:t>
            </a:r>
          </a:p>
          <a:p>
            <a:pPr lvl="3"/>
            <a:r>
              <a:rPr lang="pt-BR" dirty="0" smtClean="0"/>
              <a:t>DTSTATE1</a:t>
            </a:r>
          </a:p>
          <a:p>
            <a:pPr lvl="2"/>
            <a:r>
              <a:rPr lang="pt-BR" dirty="0" smtClean="0"/>
              <a:t>Pausas</a:t>
            </a:r>
          </a:p>
          <a:p>
            <a:pPr lvl="3"/>
            <a:r>
              <a:rPr lang="pt-BR" dirty="0" smtClean="0"/>
              <a:t>DTSTATE2</a:t>
            </a:r>
          </a:p>
          <a:p>
            <a:pPr lvl="1"/>
            <a:r>
              <a:rPr lang="pt-BR" dirty="0" smtClean="0"/>
              <a:t>Ocorrência</a:t>
            </a:r>
          </a:p>
          <a:p>
            <a:pPr lvl="2"/>
            <a:r>
              <a:rPr lang="pt-BR" dirty="0" smtClean="0"/>
              <a:t>Envio de mensagem</a:t>
            </a:r>
          </a:p>
          <a:p>
            <a:pPr lvl="3"/>
            <a:r>
              <a:rPr lang="pt-BR" dirty="0" smtClean="0"/>
              <a:t>Porta</a:t>
            </a:r>
          </a:p>
          <a:p>
            <a:pPr lvl="3"/>
            <a:r>
              <a:rPr lang="pt-BR" dirty="0" smtClean="0"/>
              <a:t>Tipo de timeout</a:t>
            </a:r>
          </a:p>
          <a:p>
            <a:pPr lvl="2"/>
            <a:r>
              <a:rPr lang="pt-BR" dirty="0" smtClean="0"/>
              <a:t>Liberação do canal para próxima detecção</a:t>
            </a:r>
          </a:p>
          <a:p>
            <a:pPr lvl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2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4216" y="1690688"/>
            <a:ext cx="3746326" cy="1230726"/>
          </a:xfrm>
        </p:spPr>
        <p:txBody>
          <a:bodyPr/>
          <a:lstStyle/>
          <a:p>
            <a:r>
              <a:rPr lang="pt-BR" dirty="0" smtClean="0"/>
              <a:t>Tipos de áudios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6" y="2306051"/>
            <a:ext cx="4197263" cy="120031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29" y="2306051"/>
            <a:ext cx="4197263" cy="129558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6" y="4743110"/>
            <a:ext cx="4196348" cy="12765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29" y="4743110"/>
            <a:ext cx="4197263" cy="122889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474896" y="3506369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Pulso Contínuo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677889" y="3601632"/>
            <a:ext cx="163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Pausa Contínua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99907" y="6019638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Pausa Delimitada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015634" y="597200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Cadenciado</a:t>
            </a: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Processador de sinais</a:t>
            </a:r>
          </a:p>
          <a:p>
            <a:pPr lvl="1"/>
            <a:r>
              <a:rPr lang="pt-BR" dirty="0" smtClean="0"/>
              <a:t>DTSTATE3</a:t>
            </a:r>
          </a:p>
          <a:p>
            <a:pPr lvl="2"/>
            <a:r>
              <a:rPr lang="pt-BR" dirty="0" smtClean="0"/>
              <a:t>Terminador da detecção</a:t>
            </a:r>
          </a:p>
          <a:p>
            <a:pPr lvl="2"/>
            <a:r>
              <a:rPr lang="pt-BR" dirty="0" smtClean="0"/>
              <a:t>Envia mensagem de detecção</a:t>
            </a:r>
          </a:p>
          <a:p>
            <a:pPr lvl="3"/>
            <a:r>
              <a:rPr lang="pt-BR" dirty="0" smtClean="0"/>
              <a:t>Após envio libera a região de memória do canal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3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TDM Switch</a:t>
                </a:r>
              </a:p>
              <a:p>
                <a:pPr lvl="1"/>
                <a:r>
                  <a:rPr lang="pt-BR" dirty="0" err="1" smtClean="0"/>
                  <a:t>Demultiplexa</a:t>
                </a:r>
                <a:r>
                  <a:rPr lang="pt-BR" dirty="0" smtClean="0"/>
                  <a:t> os frames</a:t>
                </a:r>
              </a:p>
              <a:p>
                <a:pPr lvl="1"/>
                <a:r>
                  <a:rPr lang="pt-BR" dirty="0" smtClean="0"/>
                  <a:t>Taxa de </a:t>
                </a:r>
                <a:r>
                  <a:rPr lang="pt-BR" dirty="0" err="1" smtClean="0"/>
                  <a:t>demultiplexação</a:t>
                </a:r>
                <a:endParaRPr lang="pt-B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𝑐𝑎𝑛𝑎𝑖𝑠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𝑎𝑚𝑜𝑠𝑡𝑟𝑎𝑔𝑒𝑚</m:t>
                        </m:r>
                      </m:sub>
                    </m:sSub>
                  </m:oMath>
                </a14:m>
                <a:endParaRPr lang="pt-BR" b="0" dirty="0" smtClean="0"/>
              </a:p>
              <a:p>
                <a:pPr lvl="2"/>
                <a:r>
                  <a:rPr lang="pt-BR" dirty="0" smtClean="0"/>
                  <a:t>Para o </a:t>
                </a:r>
                <a:r>
                  <a:rPr lang="pt-BR" dirty="0" err="1" smtClean="0"/>
                  <a:t>tone</a:t>
                </a:r>
                <a:r>
                  <a:rPr lang="pt-BR" dirty="0" smtClean="0"/>
                  <a:t> detector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64 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𝐾𝐻𝑧</m:t>
                    </m:r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Alimenta os buffer internos do processador</a:t>
                </a:r>
              </a:p>
              <a:p>
                <a:pPr lvl="2"/>
                <a:r>
                  <a:rPr lang="pt-BR" dirty="0" smtClean="0"/>
                  <a:t>Taxa de alimentação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𝐾𝐻𝑧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3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4890893" y="2284962"/>
            <a:ext cx="4169506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- canal 0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890891" y="2865996"/>
            <a:ext cx="4169508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- canal 1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890890" y="3447030"/>
            <a:ext cx="416951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- canal 2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890890" y="4028064"/>
            <a:ext cx="416951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- canal 3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4890889" y="4609098"/>
            <a:ext cx="416951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- canal 4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890889" y="5190132"/>
            <a:ext cx="416951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- canal 5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4890889" y="5771166"/>
            <a:ext cx="416951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- canal 6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890889" y="6311493"/>
            <a:ext cx="416951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- canal 7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491" y="48047"/>
            <a:ext cx="10515600" cy="1325563"/>
          </a:xfrm>
        </p:spPr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18477"/>
            <a:ext cx="2243203" cy="35513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TDM Switch</a:t>
            </a:r>
          </a:p>
          <a:p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519733" y="1540861"/>
            <a:ext cx="1077238" cy="458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canal 0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596971" y="1540861"/>
            <a:ext cx="1077238" cy="458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canal 1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674209" y="1544112"/>
            <a:ext cx="1077238" cy="458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canal 2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751447" y="1547363"/>
            <a:ext cx="1077238" cy="458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canal 3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828685" y="1534359"/>
            <a:ext cx="1077238" cy="458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canal 4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905923" y="1534359"/>
            <a:ext cx="1077238" cy="458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canal 5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983161" y="1537610"/>
            <a:ext cx="1077238" cy="458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canal 6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060399" y="1540861"/>
            <a:ext cx="1077238" cy="458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canal 7</a:t>
            </a:r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72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85185E-6 L 0.08438 -1.85185E-6 C 0.1224 -1.85185E-6 0.16888 0.02963 0.16888 0.05394 L 0.16888 0.10857 " pathEditMode="fixed" rAng="0" ptsTypes="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0.04024 -1.85185E-6 C 0.05833 -1.85185E-6 0.08047 0.05093 0.08047 0.09236 L 0.08047 0.18634 " pathEditMode="fixed" rAng="0" ptsTypes="AA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-0.00403 -4.81481E-6 C -0.00573 -4.81481E-6 -0.00781 0.07524 -0.00781 0.1375 L -0.00781 0.27663 " pathEditMode="fixed" rAng="0" ptsTypes="AA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04817 2.22222E-6 C -0.06979 2.22222E-6 -0.09622 0.09861 -0.09622 0.17963 L -0.09622 0.36134 " pathEditMode="fixed" rAng="0" ptsTypes="AA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-0.09232 4.07407E-6 C -0.13399 4.07407E-6 -0.18464 0.12314 -0.18464 0.22338 L -0.18464 0.44838 " pathEditMode="fixed" rAng="0" ptsTypes="AAAA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2" y="2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13646 4.07407E-6 C -0.19792 4.07407E-6 -0.27292 0.14652 -0.27292 0.26574 L -0.27292 0.53356 " pathEditMode="fixed" rAng="0" ptsTypes="AAAA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18073 1.11111E-6 C -0.26211 1.11111E-6 -0.36133 0.16875 -0.36133 0.30694 L -0.36133 0.61643 " pathEditMode="fixed" rAng="0" ptsTypes="AAAA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73" y="3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0.22487 -1.85185E-6 C -0.32604 -1.85185E-6 -0.44961 0.19167 -0.44961 0.34815 L -0.44961 0.69746 " pathEditMode="fixed" rAng="0" ptsTypes="AAAA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87" y="3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6888 0.10857 L 0.30938 0.10671 " pathEditMode="fixed" rAng="0" ptsTypes="AA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047 0.18635 L 0.22097 0.19514 " pathEditMode="fixed" rAng="0" ptsTypes="AA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9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82 0.27662 L 0.13269 0.27755 " pathEditMode="fixed" rAng="0" ptsTypes="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53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9622 0.36134 L 0.04428 0.3618 " pathEditMode="fixed" rAng="0" ptsTypes="AA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8464 0.44838 L -0.04414 0.44838 " pathEditMode="fixed" rAng="0" ptsTypes="AA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48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7292 0.53356 L -0.13242 0.5331 " pathEditMode="fixed" rAng="0" ptsTypes="AA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48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6132 0.61643 L -0.22083 0.61736 " pathEditMode="fixed" rAng="0" ptsTypes="AA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53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4961 0.69745 L -0.30911 0.69607 " pathEditMode="fixed" rAng="0" ptsTypes="AA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Tratador de mensagens</a:t>
            </a:r>
          </a:p>
          <a:p>
            <a:r>
              <a:rPr lang="pt-BR" dirty="0" smtClean="0"/>
              <a:t>Buffer circular tipo FIFO</a:t>
            </a:r>
          </a:p>
          <a:p>
            <a:pPr lvl="1"/>
            <a:r>
              <a:rPr lang="pt-BR" dirty="0" smtClean="0"/>
              <a:t>Ponteiros para o início e final da fila</a:t>
            </a:r>
          </a:p>
          <a:p>
            <a:r>
              <a:rPr lang="pt-BR" dirty="0" smtClean="0"/>
              <a:t>32 posições de 16 bits</a:t>
            </a:r>
            <a:endParaRPr lang="pt-BR" dirty="0"/>
          </a:p>
          <a:p>
            <a:r>
              <a:rPr lang="pt-BR" dirty="0" smtClean="0"/>
              <a:t>Armazena as mensagens da detecção até que o controlador as leiam</a:t>
            </a:r>
          </a:p>
          <a:p>
            <a:pPr lvl="1"/>
            <a:r>
              <a:rPr lang="pt-BR" dirty="0" smtClean="0"/>
              <a:t>Produtor x Consumidor</a:t>
            </a:r>
          </a:p>
          <a:p>
            <a:pPr lvl="2"/>
            <a:r>
              <a:rPr lang="pt-BR" dirty="0" smtClean="0"/>
              <a:t>Produtor -&gt; Processador</a:t>
            </a:r>
          </a:p>
          <a:p>
            <a:pPr lvl="2"/>
            <a:r>
              <a:rPr lang="pt-BR" dirty="0" smtClean="0"/>
              <a:t>Consumidor -&gt; Controlador externo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8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Simula o funcionamento do controlador externo</a:t>
            </a:r>
          </a:p>
          <a:p>
            <a:r>
              <a:rPr lang="pt-BR" dirty="0" smtClean="0"/>
              <a:t>Conexão com as interfaces</a:t>
            </a:r>
          </a:p>
          <a:p>
            <a:pPr lvl="1"/>
            <a:r>
              <a:rPr lang="pt-BR" dirty="0" smtClean="0"/>
              <a:t>Comando</a:t>
            </a:r>
          </a:p>
          <a:p>
            <a:pPr lvl="1"/>
            <a:r>
              <a:rPr lang="pt-BR" dirty="0" smtClean="0"/>
              <a:t>Áudio</a:t>
            </a:r>
          </a:p>
          <a:p>
            <a:pPr lvl="1"/>
            <a:r>
              <a:rPr lang="pt-BR" dirty="0" smtClean="0"/>
              <a:t>Mensagens</a:t>
            </a:r>
          </a:p>
          <a:p>
            <a:pPr lvl="2"/>
            <a:r>
              <a:rPr lang="pt-BR" dirty="0" smtClean="0"/>
              <a:t>Gravadas em arquivos</a:t>
            </a:r>
          </a:p>
          <a:p>
            <a:r>
              <a:rPr lang="pt-BR" dirty="0" smtClean="0"/>
              <a:t>Não sintetizável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77229" cy="4351338"/>
          </a:xfrm>
        </p:spPr>
        <p:txBody>
          <a:bodyPr/>
          <a:lstStyle/>
          <a:p>
            <a:r>
              <a:rPr lang="pt-BR" dirty="0" err="1" smtClean="0"/>
              <a:t>Pré</a:t>
            </a:r>
            <a:r>
              <a:rPr lang="pt-BR" dirty="0" smtClean="0"/>
              <a:t>-simulação</a:t>
            </a:r>
          </a:p>
          <a:p>
            <a:pPr lvl="1"/>
            <a:r>
              <a:rPr lang="pt-BR" dirty="0" smtClean="0"/>
              <a:t>Geração de arquivos</a:t>
            </a:r>
          </a:p>
          <a:p>
            <a:pPr lvl="2"/>
            <a:r>
              <a:rPr lang="pt-BR" dirty="0" smtClean="0"/>
              <a:t>Áudios</a:t>
            </a:r>
          </a:p>
          <a:p>
            <a:pPr lvl="2"/>
            <a:r>
              <a:rPr lang="pt-BR" dirty="0" smtClean="0"/>
              <a:t>Comandos</a:t>
            </a:r>
          </a:p>
          <a:p>
            <a:r>
              <a:rPr lang="pt-BR" dirty="0" smtClean="0"/>
              <a:t>Simulação</a:t>
            </a:r>
          </a:p>
          <a:p>
            <a:pPr lvl="1"/>
            <a:r>
              <a:rPr lang="pt-BR" dirty="0" smtClean="0"/>
              <a:t>Para cada canal</a:t>
            </a:r>
          </a:p>
          <a:p>
            <a:pPr lvl="2"/>
            <a:r>
              <a:rPr lang="pt-BR" dirty="0" smtClean="0"/>
              <a:t>Conecta áudio</a:t>
            </a:r>
          </a:p>
          <a:p>
            <a:pPr lvl="2"/>
            <a:r>
              <a:rPr lang="pt-BR" dirty="0" smtClean="0"/>
              <a:t>Insere comando</a:t>
            </a:r>
          </a:p>
          <a:p>
            <a:pPr lvl="2"/>
            <a:r>
              <a:rPr lang="pt-BR" dirty="0" smtClean="0"/>
              <a:t>Espera mensagem de retorno</a:t>
            </a:r>
          </a:p>
          <a:p>
            <a:pPr lvl="2"/>
            <a:r>
              <a:rPr lang="pt-BR" dirty="0" smtClean="0"/>
              <a:t>Salva mensagem em arquivo</a:t>
            </a:r>
          </a:p>
          <a:p>
            <a:pPr lvl="2"/>
            <a:r>
              <a:rPr lang="pt-BR" dirty="0" smtClean="0"/>
              <a:t>Conexão de um novo áudio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lipse 3"/>
          <p:cNvSpPr/>
          <p:nvPr/>
        </p:nvSpPr>
        <p:spPr>
          <a:xfrm>
            <a:off x="4971142" y="1822734"/>
            <a:ext cx="1407886" cy="1364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Geração de arquivos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Elipse 4"/>
          <p:cNvSpPr/>
          <p:nvPr/>
        </p:nvSpPr>
        <p:spPr>
          <a:xfrm>
            <a:off x="7946570" y="1825625"/>
            <a:ext cx="1407886" cy="1364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Conecta áudio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Elipse 5"/>
          <p:cNvSpPr/>
          <p:nvPr/>
        </p:nvSpPr>
        <p:spPr>
          <a:xfrm>
            <a:off x="9354456" y="3319123"/>
            <a:ext cx="1415144" cy="1364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Inserir comando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lipse 6"/>
          <p:cNvSpPr/>
          <p:nvPr/>
        </p:nvSpPr>
        <p:spPr>
          <a:xfrm>
            <a:off x="7946570" y="4812621"/>
            <a:ext cx="1407886" cy="1364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Esperar</a:t>
            </a:r>
          </a:p>
          <a:p>
            <a:pPr algn="ctr"/>
            <a:r>
              <a:rPr lang="pt-B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Mensagem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Elipse 7"/>
          <p:cNvSpPr/>
          <p:nvPr/>
        </p:nvSpPr>
        <p:spPr>
          <a:xfrm>
            <a:off x="6422572" y="3319123"/>
            <a:ext cx="1407886" cy="1364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Salvar Mensagem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ector de seta reta 9"/>
          <p:cNvCxnSpPr>
            <a:stCxn id="4" idx="6"/>
            <a:endCxn id="5" idx="2"/>
          </p:cNvCxnSpPr>
          <p:nvPr/>
        </p:nvCxnSpPr>
        <p:spPr>
          <a:xfrm>
            <a:off x="6379028" y="2504905"/>
            <a:ext cx="1567542" cy="28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em curva 11"/>
          <p:cNvCxnSpPr>
            <a:stCxn id="5" idx="6"/>
            <a:endCxn id="6" idx="0"/>
          </p:cNvCxnSpPr>
          <p:nvPr/>
        </p:nvCxnSpPr>
        <p:spPr>
          <a:xfrm>
            <a:off x="9354456" y="2507796"/>
            <a:ext cx="707572" cy="811327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em curva 13"/>
          <p:cNvCxnSpPr>
            <a:stCxn id="6" idx="4"/>
            <a:endCxn id="7" idx="6"/>
          </p:cNvCxnSpPr>
          <p:nvPr/>
        </p:nvCxnSpPr>
        <p:spPr>
          <a:xfrm rot="5400000">
            <a:off x="9302579" y="4735342"/>
            <a:ext cx="811327" cy="70757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em curva 15"/>
          <p:cNvCxnSpPr>
            <a:stCxn id="7" idx="2"/>
            <a:endCxn id="8" idx="4"/>
          </p:cNvCxnSpPr>
          <p:nvPr/>
        </p:nvCxnSpPr>
        <p:spPr>
          <a:xfrm rot="10800000">
            <a:off x="7126516" y="4683466"/>
            <a:ext cx="820055" cy="811327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em curva 17"/>
          <p:cNvCxnSpPr>
            <a:stCxn id="8" idx="0"/>
            <a:endCxn id="5" idx="2"/>
          </p:cNvCxnSpPr>
          <p:nvPr/>
        </p:nvCxnSpPr>
        <p:spPr>
          <a:xfrm rot="5400000" flipH="1" flipV="1">
            <a:off x="7130879" y="2503433"/>
            <a:ext cx="811327" cy="82005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Número de Slid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pPr lvl="1"/>
            <a:r>
              <a:rPr lang="pt-BR" dirty="0" smtClean="0"/>
              <a:t>Descontinuação de dispositivos – </a:t>
            </a:r>
            <a:r>
              <a:rPr lang="pt-BR" dirty="0" err="1" smtClean="0"/>
              <a:t>DSPs</a:t>
            </a:r>
            <a:endParaRPr lang="pt-BR" dirty="0" smtClean="0"/>
          </a:p>
          <a:p>
            <a:pPr lvl="2"/>
            <a:r>
              <a:rPr lang="pt-BR" dirty="0" err="1" smtClean="0"/>
              <a:t>Reprojeto</a:t>
            </a:r>
            <a:r>
              <a:rPr lang="pt-BR" dirty="0" smtClean="0"/>
              <a:t> da aplicação</a:t>
            </a:r>
          </a:p>
          <a:p>
            <a:pPr lvl="3"/>
            <a:r>
              <a:rPr lang="pt-BR" dirty="0" smtClean="0"/>
              <a:t>Firmware dependente da plataforma</a:t>
            </a:r>
          </a:p>
          <a:p>
            <a:pPr lvl="2"/>
            <a:r>
              <a:rPr lang="pt-BR" dirty="0" smtClean="0"/>
              <a:t>FPGA como alternativa</a:t>
            </a:r>
          </a:p>
          <a:p>
            <a:pPr lvl="3"/>
            <a:r>
              <a:rPr lang="pt-BR" dirty="0" smtClean="0"/>
              <a:t>Mesmo código para diferentes plataformas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13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Síntese</a:t>
            </a:r>
          </a:p>
          <a:p>
            <a:r>
              <a:rPr lang="pt-BR" dirty="0" smtClean="0"/>
              <a:t>Análise das mensagens da detecção</a:t>
            </a:r>
          </a:p>
          <a:p>
            <a:r>
              <a:rPr lang="pt-BR" dirty="0" smtClean="0"/>
              <a:t>Análise dos tempos de processamento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3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4633686" cy="33559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Síntese</a:t>
                </a:r>
              </a:p>
              <a:p>
                <a:pPr lvl="1"/>
                <a:r>
                  <a:rPr lang="pt-BR" dirty="0" smtClean="0"/>
                  <a:t>FPGA Alvo </a:t>
                </a:r>
              </a:p>
              <a:p>
                <a:pPr lvl="2"/>
                <a:r>
                  <a:rPr lang="pt-BR" dirty="0" smtClean="0"/>
                  <a:t>6vlx240tff784-1</a:t>
                </a:r>
              </a:p>
              <a:p>
                <a:pPr lvl="2"/>
                <a:r>
                  <a:rPr lang="pt-BR" dirty="0" smtClean="0"/>
                  <a:t>Família </a:t>
                </a:r>
                <a:r>
                  <a:rPr lang="pt-BR" dirty="0" err="1" smtClean="0"/>
                  <a:t>Virtex</a:t>
                </a:r>
                <a:r>
                  <a:rPr lang="pt-BR" dirty="0" smtClean="0"/>
                  <a:t> 6</a:t>
                </a:r>
              </a:p>
              <a:p>
                <a:pPr lvl="1"/>
                <a:r>
                  <a:rPr lang="pt-BR" dirty="0" err="1" smtClean="0"/>
                  <a:t>Clock</a:t>
                </a:r>
                <a:r>
                  <a:rPr lang="pt-BR" dirty="0" smtClean="0"/>
                  <a:t> máximo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88,402 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pt-BR" b="0" dirty="0" smtClean="0"/>
              </a:p>
              <a:p>
                <a:pPr lvl="1"/>
                <a:r>
                  <a:rPr lang="pt-BR" b="0" dirty="0" err="1" smtClean="0"/>
                  <a:t>Clock</a:t>
                </a:r>
                <a:r>
                  <a:rPr lang="pt-BR" b="0" dirty="0" smtClean="0"/>
                  <a:t> utilizado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80 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pt-BR" b="0" dirty="0" smtClean="0"/>
              </a:p>
              <a:p>
                <a:pPr lvl="1"/>
                <a:endParaRPr lang="pt-BR" b="0" dirty="0" smtClean="0"/>
              </a:p>
              <a:p>
                <a:pPr lvl="1"/>
                <a:endParaRPr lang="pt-BR" b="0" dirty="0" smtClean="0"/>
              </a:p>
              <a:p>
                <a:pPr marL="1371600" lvl="3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</a:t>
                </a:r>
                <a:r>
                  <a:rPr lang="pt-BR" dirty="0"/>
                  <a:t/>
                </a:r>
                <a:br>
                  <a:rPr lang="pt-BR" dirty="0"/>
                </a:b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4633686" cy="3355975"/>
              </a:xfrm>
              <a:blipFill rotWithShape="0">
                <a:blip r:embed="rId2"/>
                <a:stretch>
                  <a:fillRect l="-2105" t="-36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8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2645229" cy="1062718"/>
          </a:xfrm>
        </p:spPr>
        <p:txBody>
          <a:bodyPr/>
          <a:lstStyle/>
          <a:p>
            <a:r>
              <a:rPr lang="pt-BR" dirty="0" smtClean="0"/>
              <a:t>Síntese</a:t>
            </a:r>
          </a:p>
          <a:p>
            <a:pPr lvl="1"/>
            <a:r>
              <a:rPr lang="pt-BR" dirty="0" smtClean="0"/>
              <a:t>Utilização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2830557"/>
            <a:ext cx="3991532" cy="365811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92" y="1690688"/>
            <a:ext cx="7449590" cy="112410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00193" y="6488668"/>
            <a:ext cx="186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Elementos lógicos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99482" y="2814795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Utilização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0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Análise das mensagens da detecção</a:t>
                </a:r>
              </a:p>
              <a:p>
                <a:pPr lvl="1"/>
                <a:r>
                  <a:rPr lang="pt-BR" dirty="0" smtClean="0"/>
                  <a:t>Inseridos 2000 áudios</a:t>
                </a:r>
              </a:p>
              <a:p>
                <a:pPr lvl="2"/>
                <a:r>
                  <a:rPr lang="pt-BR" dirty="0" smtClean="0"/>
                  <a:t>994 áudios corretos</a:t>
                </a:r>
              </a:p>
              <a:p>
                <a:pPr lvl="2"/>
                <a:r>
                  <a:rPr lang="pt-BR" dirty="0" smtClean="0"/>
                  <a:t>512 áudios com timeout de pulso</a:t>
                </a:r>
              </a:p>
              <a:p>
                <a:pPr lvl="2"/>
                <a:r>
                  <a:rPr lang="pt-BR" dirty="0" smtClean="0"/>
                  <a:t>404 áudios com timeout de pausa</a:t>
                </a:r>
              </a:p>
              <a:p>
                <a:pPr lvl="1"/>
                <a:r>
                  <a:rPr lang="pt-BR" dirty="0" smtClean="0"/>
                  <a:t>Tempo de simulação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b="0" dirty="0" smtClean="0"/>
              </a:p>
              <a:p>
                <a:pPr lvl="1"/>
                <a:r>
                  <a:rPr lang="pt-BR" dirty="0" smtClean="0"/>
                  <a:t>Duração da simulação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Resultado</a:t>
                </a:r>
              </a:p>
              <a:p>
                <a:pPr lvl="2"/>
                <a:r>
                  <a:rPr lang="pt-BR" dirty="0" smtClean="0"/>
                  <a:t>100% de acerto</a:t>
                </a:r>
              </a:p>
              <a:p>
                <a:pPr lvl="3"/>
                <a:r>
                  <a:rPr lang="pt-BR" dirty="0" smtClean="0"/>
                  <a:t>Processamento não probabilístico</a:t>
                </a:r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Análise dos tempos de processamento</a:t>
                </a:r>
              </a:p>
              <a:p>
                <a:pPr lvl="1"/>
                <a:r>
                  <a:rPr lang="pt-BR" dirty="0" smtClean="0"/>
                  <a:t>Tempo de processamento máximo</a:t>
                </a:r>
              </a:p>
              <a:p>
                <a:pPr lvl="2"/>
                <a:r>
                  <a:rPr lang="pt-BR" dirty="0" err="1" smtClean="0"/>
                  <a:t>Clock</a:t>
                </a:r>
                <a:endParaRPr lang="pt-BR" dirty="0"/>
              </a:p>
              <a:p>
                <a:pPr lvl="3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80 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pt-BR" dirty="0" smtClean="0"/>
              </a:p>
              <a:p>
                <a:pPr lvl="2"/>
                <a:r>
                  <a:rPr lang="pt-BR" dirty="0" smtClean="0"/>
                  <a:t>45 ciclos por canal</a:t>
                </a:r>
              </a:p>
              <a:p>
                <a:pPr lvl="3"/>
                <a:r>
                  <a:rPr lang="pt-BR" dirty="0"/>
                  <a:t>O</a:t>
                </a:r>
                <a:r>
                  <a:rPr lang="pt-BR" dirty="0" smtClean="0"/>
                  <a:t>perações com a memória -&gt; 39</a:t>
                </a:r>
              </a:p>
              <a:p>
                <a:pPr lvl="3"/>
                <a:r>
                  <a:rPr lang="pt-BR" dirty="0" smtClean="0"/>
                  <a:t>Processamento -&gt; 5</a:t>
                </a:r>
              </a:p>
              <a:p>
                <a:pPr lvl="3"/>
                <a:r>
                  <a:rPr lang="pt-BR" dirty="0" smtClean="0"/>
                  <a:t>Mudança de canal -&gt; 1</a:t>
                </a:r>
              </a:p>
              <a:p>
                <a:pPr lvl="3"/>
                <a:r>
                  <a:rPr lang="pt-BR" dirty="0" smtClean="0"/>
                  <a:t>Total de tempo -&gt;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562,5 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pt-BR" dirty="0" smtClean="0"/>
              </a:p>
              <a:p>
                <a:pPr lvl="2"/>
                <a:r>
                  <a:rPr lang="pt-BR" dirty="0" smtClean="0"/>
                  <a:t>Número de canais processados</a:t>
                </a:r>
              </a:p>
              <a:p>
                <a:pPr lvl="3"/>
                <a:r>
                  <a:rPr lang="pt-BR" dirty="0" smtClean="0"/>
                  <a:t>Máximo -&gt; 222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3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Análise dos tempos de processamento</a:t>
                </a:r>
              </a:p>
              <a:p>
                <a:pPr lvl="1"/>
                <a:r>
                  <a:rPr lang="pt-BR" dirty="0" smtClean="0"/>
                  <a:t>Comparação de resultados</a:t>
                </a:r>
              </a:p>
              <a:p>
                <a:pPr lvl="2"/>
                <a:r>
                  <a:rPr lang="pt-BR" dirty="0" err="1" smtClean="0"/>
                  <a:t>Application</a:t>
                </a:r>
                <a:r>
                  <a:rPr lang="pt-BR" dirty="0" smtClean="0"/>
                  <a:t> note da </a:t>
                </a:r>
                <a:r>
                  <a:rPr lang="pt-BR" dirty="0" err="1" smtClean="0"/>
                  <a:t>Silicon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Labs</a:t>
                </a:r>
                <a:endParaRPr lang="pt-BR" dirty="0" smtClean="0"/>
              </a:p>
              <a:p>
                <a:pPr lvl="3"/>
                <a:r>
                  <a:rPr lang="pt-BR" dirty="0" smtClean="0"/>
                  <a:t>Processador -&gt; C8051F12x</a:t>
                </a:r>
              </a:p>
              <a:p>
                <a:pPr lvl="3"/>
                <a:r>
                  <a:rPr lang="pt-BR" dirty="0" smtClean="0"/>
                  <a:t>Utilizando MAC com 98 MIPS</a:t>
                </a:r>
              </a:p>
              <a:p>
                <a:pPr lvl="3"/>
                <a:r>
                  <a:rPr lang="pt-BR" dirty="0" err="1" smtClean="0"/>
                  <a:t>Clock</a:t>
                </a:r>
                <a:r>
                  <a:rPr lang="pt-BR" dirty="0" smtClean="0"/>
                  <a:t> de operação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25 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pt-BR" dirty="0" smtClean="0"/>
              </a:p>
              <a:p>
                <a:pPr lvl="2"/>
                <a:r>
                  <a:rPr lang="pt-BR" dirty="0" err="1" smtClean="0"/>
                  <a:t>Tone</a:t>
                </a:r>
                <a:r>
                  <a:rPr lang="pt-BR" dirty="0" smtClean="0"/>
                  <a:t> detector</a:t>
                </a:r>
                <a:endParaRPr lang="pt-BR" dirty="0"/>
              </a:p>
              <a:p>
                <a:pPr lvl="3"/>
                <a:r>
                  <a:rPr lang="pt-BR" dirty="0" err="1" smtClean="0"/>
                  <a:t>Clock</a:t>
                </a:r>
                <a:r>
                  <a:rPr lang="pt-BR" dirty="0" smtClean="0"/>
                  <a:t> de operação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80 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𝑀𝐻𝑧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→25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0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53143" y="1825625"/>
                <a:ext cx="4202745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Análise dos tempos de processamento</a:t>
                </a:r>
              </a:p>
              <a:p>
                <a:r>
                  <a:rPr lang="pt-BR" dirty="0" smtClean="0"/>
                  <a:t>C8051F12x 98 MIPS</a:t>
                </a:r>
              </a:p>
              <a:p>
                <a:pPr lvl="1"/>
                <a:r>
                  <a:rPr lang="pt-BR" dirty="0" smtClean="0"/>
                  <a:t>Aumento de performance</a:t>
                </a:r>
              </a:p>
              <a:p>
                <a:pPr lvl="2"/>
                <a:r>
                  <a:rPr lang="pt-BR" dirty="0" err="1" smtClean="0"/>
                  <a:t>Clock</a:t>
                </a:r>
                <a:r>
                  <a:rPr lang="pt-BR" dirty="0" smtClean="0"/>
                  <a:t> aparente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98 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pt-BR" dirty="0" smtClean="0"/>
              </a:p>
              <a:p>
                <a:r>
                  <a:rPr lang="pt-BR" dirty="0" err="1" smtClean="0"/>
                  <a:t>Goertzel</a:t>
                </a:r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99%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𝑝𝑟𝑜𝑐𝑒𝑠𝑠𝑎𝑚𝑒𝑛𝑡𝑜</m:t>
                    </m:r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>
                    <a:ea typeface="Cambria Math" panose="02040503050406030204" pitchFamily="18" charset="0"/>
                  </a:rPr>
                  <a:t>200 </a:t>
                </a:r>
                <a:r>
                  <a:rPr lang="pt-BR" dirty="0" err="1" smtClean="0">
                    <a:ea typeface="Cambria Math" panose="02040503050406030204" pitchFamily="18" charset="0"/>
                  </a:rPr>
                  <a:t>sample</a:t>
                </a:r>
                <a:r>
                  <a:rPr lang="pt-BR" dirty="0" smtClean="0">
                    <a:ea typeface="Cambria Math" panose="02040503050406030204" pitchFamily="18" charset="0"/>
                  </a:rPr>
                  <a:t> de entrada</a:t>
                </a:r>
              </a:p>
              <a:p>
                <a:pPr lvl="1"/>
                <a:r>
                  <a:rPr lang="pt-BR" b="0" dirty="0" smtClean="0">
                    <a:ea typeface="Cambria Math" panose="02040503050406030204" pitchFamily="18" charset="0"/>
                  </a:rPr>
                  <a:t>200 Cálculo de </a:t>
                </a:r>
                <a:r>
                  <a:rPr lang="pt-BR" b="0" dirty="0" err="1" smtClean="0">
                    <a:ea typeface="Cambria Math" panose="02040503050406030204" pitchFamily="18" charset="0"/>
                  </a:rPr>
                  <a:t>Goertzel</a:t>
                </a:r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pt-BR" dirty="0" smtClean="0">
                    <a:ea typeface="Cambria Math" panose="02040503050406030204" pitchFamily="18" charset="0"/>
                  </a:rPr>
                  <a:t>1     Cálculo de potência</a:t>
                </a:r>
                <a:endParaRPr lang="pt-B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3" y="1825625"/>
                <a:ext cx="4202745" cy="4351338"/>
              </a:xfrm>
              <a:blipFill rotWithShape="0">
                <a:blip r:embed="rId2"/>
                <a:stretch>
                  <a:fillRect l="-2609" t="-3081" b="-1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88" y="1825625"/>
            <a:ext cx="7182852" cy="3419952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6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Implementação em hardware é mais rápida</a:t>
                </a:r>
              </a:p>
              <a:p>
                <a:pPr lvl="1"/>
                <a:r>
                  <a:rPr lang="pt-BR" dirty="0" smtClean="0"/>
                  <a:t>Operações em paralelo</a:t>
                </a:r>
              </a:p>
              <a:p>
                <a:pPr lvl="1"/>
                <a:r>
                  <a:rPr lang="pt-BR" dirty="0" smtClean="0"/>
                  <a:t>Não execução de instruções</a:t>
                </a:r>
              </a:p>
              <a:p>
                <a:r>
                  <a:rPr lang="pt-BR" dirty="0" smtClean="0"/>
                  <a:t>Número de ciclos de processamento por canal</a:t>
                </a:r>
              </a:p>
              <a:p>
                <a:pPr lvl="1"/>
                <a:r>
                  <a:rPr lang="pt-BR" dirty="0" err="1" smtClean="0"/>
                  <a:t>Tone</a:t>
                </a:r>
                <a:r>
                  <a:rPr lang="pt-BR" dirty="0" smtClean="0"/>
                  <a:t> detector</a:t>
                </a:r>
              </a:p>
              <a:p>
                <a:pPr lvl="2"/>
                <a:r>
                  <a:rPr lang="pt-BR" dirty="0" smtClean="0"/>
                  <a:t>45 ciclos</a:t>
                </a:r>
              </a:p>
              <a:p>
                <a:pPr lvl="1"/>
                <a:r>
                  <a:rPr lang="pt-BR" dirty="0" smtClean="0"/>
                  <a:t>Para </a:t>
                </a:r>
                <a:r>
                  <a:rPr lang="pt-BR" dirty="0" err="1" smtClean="0"/>
                  <a:t>DSPs</a:t>
                </a:r>
                <a:endParaRPr lang="pt-BR" dirty="0" smtClean="0"/>
              </a:p>
              <a:p>
                <a:pPr lvl="2"/>
                <a:r>
                  <a:rPr lang="pt-BR" dirty="0" smtClean="0"/>
                  <a:t>45 ciclos não é suficiente</a:t>
                </a:r>
              </a:p>
              <a:p>
                <a:r>
                  <a:rPr lang="pt-BR" dirty="0" smtClean="0"/>
                  <a:t>Processamento de 32 canais</a:t>
                </a:r>
              </a:p>
              <a:p>
                <a:pPr lvl="1"/>
                <a:r>
                  <a:rPr lang="pt-BR" dirty="0" smtClean="0"/>
                  <a:t>Quantidade usual de canais para um PABX</a:t>
                </a:r>
              </a:p>
              <a:p>
                <a:pPr lvl="1"/>
                <a:r>
                  <a:rPr lang="pt-BR" dirty="0" err="1" smtClean="0"/>
                  <a:t>Clock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→12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pt-BR" dirty="0" smtClean="0"/>
              </a:p>
              <a:p>
                <a:pPr lvl="1"/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1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Trabalhos futuros</a:t>
            </a:r>
          </a:p>
          <a:p>
            <a:pPr lvl="1"/>
            <a:r>
              <a:rPr lang="pt-BR" dirty="0" smtClean="0"/>
              <a:t>Embarcar o código em FPGA</a:t>
            </a:r>
          </a:p>
          <a:p>
            <a:pPr lvl="1"/>
            <a:r>
              <a:rPr lang="pt-BR" dirty="0" smtClean="0"/>
              <a:t>Ampliar faixa de frequência de detecção</a:t>
            </a:r>
          </a:p>
          <a:p>
            <a:pPr lvl="2"/>
            <a:r>
              <a:rPr lang="pt-BR" dirty="0" smtClean="0"/>
              <a:t>Reestruturação interna</a:t>
            </a:r>
          </a:p>
          <a:p>
            <a:pPr lvl="3"/>
            <a:r>
              <a:rPr lang="pt-BR" dirty="0" smtClean="0"/>
              <a:t>Quantização dos frames</a:t>
            </a:r>
          </a:p>
          <a:p>
            <a:pPr lvl="1"/>
            <a:r>
              <a:rPr lang="pt-BR" dirty="0" smtClean="0"/>
              <a:t>Implementar outras funcionalidades presentes na telefonia</a:t>
            </a:r>
          </a:p>
          <a:p>
            <a:pPr lvl="2"/>
            <a:r>
              <a:rPr lang="pt-BR" dirty="0" smtClean="0"/>
              <a:t>Detecção DTMF</a:t>
            </a:r>
          </a:p>
          <a:p>
            <a:pPr lvl="2"/>
            <a:r>
              <a:rPr lang="pt-BR" dirty="0" smtClean="0"/>
              <a:t>Geração de áudios</a:t>
            </a:r>
          </a:p>
          <a:p>
            <a:pPr lvl="3"/>
            <a:r>
              <a:rPr lang="pt-BR" dirty="0" err="1" smtClean="0"/>
              <a:t>Monotônicos</a:t>
            </a:r>
            <a:endParaRPr lang="pt-BR" dirty="0" smtClean="0"/>
          </a:p>
          <a:p>
            <a:pPr lvl="3"/>
            <a:r>
              <a:rPr lang="pt-BR" dirty="0" smtClean="0"/>
              <a:t>Dual </a:t>
            </a:r>
            <a:r>
              <a:rPr lang="pt-BR" dirty="0" err="1" smtClean="0"/>
              <a:t>Tone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5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9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Desenvolver um hardware controlado</a:t>
            </a:r>
          </a:p>
          <a:p>
            <a:pPr lvl="1"/>
            <a:r>
              <a:rPr lang="pt-BR" dirty="0" smtClean="0"/>
              <a:t>Processar 8 canais de áudio</a:t>
            </a:r>
          </a:p>
          <a:p>
            <a:pPr lvl="1"/>
            <a:r>
              <a:rPr lang="pt-BR" dirty="0" smtClean="0"/>
              <a:t>Realizar todo o processamento sem perder amostras de áudio</a:t>
            </a:r>
          </a:p>
          <a:p>
            <a:pPr lvl="1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5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Áudios com única frequência</a:t>
                </a:r>
              </a:p>
              <a:p>
                <a:r>
                  <a:rPr lang="pt-BR" dirty="0" smtClean="0"/>
                  <a:t>Processamento com DFT</a:t>
                </a:r>
              </a:p>
              <a:p>
                <a:pPr lvl="1"/>
                <a:r>
                  <a:rPr lang="pt-BR" dirty="0" smtClean="0"/>
                  <a:t>Necessário armazenar todas as amostras</a:t>
                </a:r>
              </a:p>
              <a:p>
                <a:pPr lvl="2"/>
                <a:r>
                  <a:rPr lang="pt-BR" dirty="0" smtClean="0"/>
                  <a:t>Alto custo de memória</a:t>
                </a:r>
              </a:p>
              <a:p>
                <a:pPr lvl="1"/>
                <a:r>
                  <a:rPr lang="pt-BR" dirty="0" smtClean="0"/>
                  <a:t>Resultado -&gt; Espectro de frequência</a:t>
                </a:r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3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Goertzel</a:t>
            </a:r>
            <a:endParaRPr lang="pt-BR" dirty="0" smtClean="0"/>
          </a:p>
          <a:p>
            <a:pPr lvl="1"/>
            <a:r>
              <a:rPr lang="pt-BR" dirty="0" smtClean="0"/>
              <a:t>Necessário guardar apenas os dois últimos resultados</a:t>
            </a:r>
          </a:p>
          <a:p>
            <a:pPr lvl="2"/>
            <a:r>
              <a:rPr lang="pt-BR" dirty="0" smtClean="0"/>
              <a:t>Baixo custo de memória</a:t>
            </a:r>
          </a:p>
          <a:p>
            <a:pPr lvl="1"/>
            <a:r>
              <a:rPr lang="pt-BR" dirty="0" smtClean="0"/>
              <a:t>Resultado -&gt; Frequência específica</a:t>
            </a:r>
          </a:p>
          <a:p>
            <a:pPr lvl="2"/>
            <a:r>
              <a:rPr lang="pt-BR" dirty="0" smtClean="0"/>
              <a:t>Cálculo em duas etapas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25" y="4001294"/>
            <a:ext cx="9497750" cy="2067213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6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Goertzel</a:t>
            </a:r>
            <a:endParaRPr lang="pt-BR" dirty="0" smtClean="0"/>
          </a:p>
          <a:p>
            <a:pPr lvl="1"/>
            <a:r>
              <a:rPr lang="pt-BR" dirty="0" smtClean="0"/>
              <a:t>Útil para a detecção de tons</a:t>
            </a:r>
          </a:p>
          <a:p>
            <a:pPr lvl="2"/>
            <a:r>
              <a:rPr lang="pt-BR" dirty="0" smtClean="0"/>
              <a:t>Espectro de frequência não é necessário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8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do 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do hardware proposto</a:t>
            </a:r>
          </a:p>
          <a:p>
            <a:pPr lvl="1"/>
            <a:r>
              <a:rPr lang="pt-BR" dirty="0" smtClean="0"/>
              <a:t>Arquitetura</a:t>
            </a:r>
          </a:p>
          <a:p>
            <a:pPr lvl="2"/>
            <a:r>
              <a:rPr lang="pt-BR" dirty="0" smtClean="0"/>
              <a:t>16 bits</a:t>
            </a:r>
          </a:p>
          <a:p>
            <a:pPr lvl="1"/>
            <a:r>
              <a:rPr lang="pt-BR" dirty="0" smtClean="0"/>
              <a:t>Memória</a:t>
            </a:r>
          </a:p>
          <a:p>
            <a:pPr lvl="2"/>
            <a:r>
              <a:rPr lang="pt-BR" dirty="0" smtClean="0"/>
              <a:t>96 x 16 bits</a:t>
            </a:r>
          </a:p>
          <a:p>
            <a:pPr lvl="3"/>
            <a:r>
              <a:rPr lang="pt-BR" dirty="0" smtClean="0"/>
              <a:t>Cada canal -&gt; 12 endereços na memória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C032-7D6F-44D2-AB6E-6E19B2B0A4C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1130</Words>
  <Application>Microsoft Office PowerPoint</Application>
  <PresentationFormat>Widescreen</PresentationFormat>
  <Paragraphs>447</Paragraphs>
  <Slides>39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Tema do Office</vt:lpstr>
      <vt:lpstr>Tone Detector </vt:lpstr>
      <vt:lpstr>Introdução</vt:lpstr>
      <vt:lpstr>Introdução</vt:lpstr>
      <vt:lpstr>Introdução</vt:lpstr>
      <vt:lpstr>Fundamentação teórica</vt:lpstr>
      <vt:lpstr>Fundamentação teórica</vt:lpstr>
      <vt:lpstr>Fundamentação teórica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Desenvolvimento do core</vt:lpstr>
      <vt:lpstr>Ambiente de testes</vt:lpstr>
      <vt:lpstr>Ambiente de testes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Conclusão</vt:lpstr>
      <vt:lpstr>Conclusão</vt:lpstr>
      <vt:lpstr>Obrigado!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Tone Detector</dc:title>
  <dc:creator>Tiago Gomes</dc:creator>
  <cp:lastModifiedBy>Tiago Gomes</cp:lastModifiedBy>
  <cp:revision>50</cp:revision>
  <dcterms:created xsi:type="dcterms:W3CDTF">2016-02-02T21:11:06Z</dcterms:created>
  <dcterms:modified xsi:type="dcterms:W3CDTF">2016-02-03T20:47:28Z</dcterms:modified>
</cp:coreProperties>
</file>