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1" r:id="rId31"/>
    <p:sldId id="285" r:id="rId32"/>
    <p:sldId id="286" r:id="rId33"/>
    <p:sldId id="289" r:id="rId34"/>
    <p:sldId id="287" r:id="rId35"/>
    <p:sldId id="288" r:id="rId36"/>
    <p:sldId id="290" r:id="rId37"/>
    <p:sldId id="294" r:id="rId38"/>
    <p:sldId id="292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9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27/04/2014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27/04/2014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27/04/2014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27/04/2014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27/04/2014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27/04/2014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27/04/2014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27/04/2014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27/04/2014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27/04/2014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27/04/2014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1E182D-9736-45C3-A5AB-FEEC081A2BA1}" type="datetimeFigureOut">
              <a:rPr lang="pt-BR" smtClean="0"/>
              <a:t>27/04/2014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clipse.org/windowbuild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Swing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err="1" smtClean="0"/>
              <a:t>Profº</a:t>
            </a:r>
            <a:r>
              <a:rPr lang="pt-BR" b="1" dirty="0" smtClean="0"/>
              <a:t> Frederico Durão</a:t>
            </a:r>
          </a:p>
          <a:p>
            <a:r>
              <a:rPr lang="pt-BR" b="1" dirty="0" smtClean="0"/>
              <a:t>Departamento de Ciência da Computação</a:t>
            </a:r>
          </a:p>
          <a:p>
            <a:r>
              <a:rPr lang="pt-BR" b="1" dirty="0" smtClean="0"/>
              <a:t>Universidade Federal da Bahia</a:t>
            </a:r>
          </a:p>
          <a:p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811661"/>
            <a:ext cx="1584176" cy="10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Meu primeiro programa </a:t>
            </a:r>
            <a:br>
              <a:rPr lang="pt-BR" dirty="0"/>
            </a:br>
            <a:r>
              <a:rPr lang="pt-BR" sz="3200" dirty="0"/>
              <a:t>Executando o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b="1" dirty="0" err="1" smtClean="0"/>
              <a:t>setSize</a:t>
            </a:r>
            <a:r>
              <a:rPr lang="pt-BR" b="1" dirty="0" smtClean="0"/>
              <a:t>(</a:t>
            </a:r>
            <a:r>
              <a:rPr lang="pt-BR" b="1" dirty="0" err="1" smtClean="0"/>
              <a:t>largura,altura</a:t>
            </a:r>
            <a:r>
              <a:rPr lang="pt-BR" b="1" dirty="0" smtClean="0"/>
              <a:t>)</a:t>
            </a:r>
            <a:r>
              <a:rPr lang="pt-BR" dirty="0" smtClean="0"/>
              <a:t> define o tamanho da janela.</a:t>
            </a:r>
          </a:p>
          <a:p>
            <a:pPr lvl="1"/>
            <a:r>
              <a:rPr lang="pt-BR" dirty="0" smtClean="0"/>
              <a:t>O tamanho é dado em pixels.</a:t>
            </a:r>
          </a:p>
          <a:p>
            <a:r>
              <a:rPr lang="pt-BR" dirty="0" smtClean="0"/>
              <a:t>A classe abstrata</a:t>
            </a:r>
            <a:r>
              <a:rPr lang="pt-BR" b="1" dirty="0" smtClean="0"/>
              <a:t> </a:t>
            </a:r>
            <a:r>
              <a:rPr lang="pt-BR" b="1" dirty="0" err="1" smtClean="0"/>
              <a:t>SwingUtilities</a:t>
            </a:r>
            <a:endParaRPr lang="pt-BR" b="1" dirty="0" smtClean="0"/>
          </a:p>
          <a:p>
            <a:r>
              <a:rPr lang="pt-BR" dirty="0" smtClean="0"/>
              <a:t>O método </a:t>
            </a:r>
            <a:r>
              <a:rPr lang="pt-BR" b="1" dirty="0" err="1" smtClean="0"/>
              <a:t>invokeLater</a:t>
            </a:r>
            <a:endParaRPr lang="pt-BR" dirty="0" smtClean="0"/>
          </a:p>
          <a:p>
            <a:r>
              <a:rPr lang="pt-BR" dirty="0" smtClean="0"/>
              <a:t>O método</a:t>
            </a:r>
            <a:r>
              <a:rPr lang="pt-BR" b="1" dirty="0" smtClean="0"/>
              <a:t> </a:t>
            </a:r>
            <a:r>
              <a:rPr lang="pt-BR" b="1" dirty="0" err="1" smtClean="0"/>
              <a:t>setVisible</a:t>
            </a:r>
            <a:r>
              <a:rPr lang="pt-BR" b="1" dirty="0" smtClean="0"/>
              <a:t> </a:t>
            </a:r>
            <a:r>
              <a:rPr lang="pt-BR" dirty="0" smtClean="0"/>
              <a:t>garante que a janela será visível na execução.</a:t>
            </a:r>
            <a:r>
              <a:rPr lang="pt-BR" b="1" dirty="0" smtClean="0"/>
              <a:t> 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29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Meu primeiro programa </a:t>
            </a:r>
            <a:br>
              <a:rPr lang="pt-BR" dirty="0"/>
            </a:br>
            <a:r>
              <a:rPr lang="pt-BR" sz="3200" dirty="0"/>
              <a:t>Executando o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execução do programa é igual a execução de um programa </a:t>
            </a:r>
            <a:r>
              <a:rPr lang="pt-BR" dirty="0" err="1" smtClean="0"/>
              <a:t>java</a:t>
            </a:r>
            <a:r>
              <a:rPr lang="pt-BR" dirty="0" smtClean="0"/>
              <a:t> convencional.</a:t>
            </a:r>
          </a:p>
          <a:p>
            <a:endParaRPr lang="pt-BR" dirty="0"/>
          </a:p>
          <a:p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[imagem aqui]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5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Meu primeiro programa </a:t>
            </a:r>
            <a:br>
              <a:rPr lang="pt-BR" dirty="0"/>
            </a:br>
            <a:r>
              <a:rPr lang="pt-BR" sz="3200" dirty="0"/>
              <a:t>Executando o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resultado será: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 err="1" smtClean="0"/>
              <a:t>iamgem</a:t>
            </a:r>
            <a:r>
              <a:rPr lang="pt-BR" dirty="0" smtClean="0"/>
              <a:t> aqui]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5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r>
              <a:rPr lang="pt-BR" dirty="0"/>
              <a:t/>
            </a:r>
            <a:br>
              <a:rPr lang="pt-BR" dirty="0"/>
            </a:br>
            <a:r>
              <a:rPr lang="pt-BR" sz="3200" dirty="0" smtClean="0"/>
              <a:t>Instalando o </a:t>
            </a:r>
            <a:r>
              <a:rPr lang="pt-BR" sz="3200" dirty="0" err="1" smtClean="0"/>
              <a:t>Window</a:t>
            </a:r>
            <a:r>
              <a:rPr lang="pt-BR" sz="3200" dirty="0" smtClean="0"/>
              <a:t> </a:t>
            </a:r>
            <a:r>
              <a:rPr lang="pt-BR" sz="3200" dirty="0" err="1" smtClean="0"/>
              <a:t>Builder</a:t>
            </a:r>
            <a:r>
              <a:rPr lang="pt-BR" sz="3200" dirty="0" smtClean="0"/>
              <a:t> no Eclipse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https://www.eclipse.org/windowbuilder/</a:t>
            </a:r>
            <a:endParaRPr lang="pt-BR" dirty="0" smtClean="0"/>
          </a:p>
          <a:p>
            <a:r>
              <a:rPr lang="pt-BR" dirty="0" smtClean="0"/>
              <a:t>Clique em </a:t>
            </a:r>
            <a:r>
              <a:rPr lang="pt-BR" b="1" dirty="0" smtClean="0"/>
              <a:t>Download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88" y="2564904"/>
            <a:ext cx="6178577" cy="33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r>
              <a:rPr lang="pt-BR" dirty="0"/>
              <a:t/>
            </a:r>
            <a:br>
              <a:rPr lang="pt-BR" dirty="0"/>
            </a:br>
            <a:r>
              <a:rPr lang="pt-BR" sz="3200" dirty="0" smtClean="0"/>
              <a:t>Instalando o </a:t>
            </a:r>
            <a:r>
              <a:rPr lang="pt-BR" sz="3200" dirty="0" err="1" smtClean="0"/>
              <a:t>Window</a:t>
            </a:r>
            <a:r>
              <a:rPr lang="pt-BR" sz="3200" dirty="0" smtClean="0"/>
              <a:t> </a:t>
            </a:r>
            <a:r>
              <a:rPr lang="pt-BR" sz="3200" dirty="0" err="1" smtClean="0"/>
              <a:t>Builder</a:t>
            </a:r>
            <a:r>
              <a:rPr lang="pt-BR" sz="3200" dirty="0" smtClean="0"/>
              <a:t> no Eclipse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Copie o link de acordo com a versão do Eclipse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87" y="2032568"/>
            <a:ext cx="5619827" cy="43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r>
              <a:rPr lang="pt-BR" dirty="0"/>
              <a:t/>
            </a:r>
            <a:br>
              <a:rPr lang="pt-BR" dirty="0"/>
            </a:br>
            <a:r>
              <a:rPr lang="pt-BR" sz="3200" dirty="0" smtClean="0"/>
              <a:t>Instalando o </a:t>
            </a:r>
            <a:r>
              <a:rPr lang="pt-BR" sz="3200" dirty="0" err="1" smtClean="0"/>
              <a:t>Window</a:t>
            </a:r>
            <a:r>
              <a:rPr lang="pt-BR" sz="3200" dirty="0" smtClean="0"/>
              <a:t> </a:t>
            </a:r>
            <a:r>
              <a:rPr lang="pt-BR" sz="3200" dirty="0" err="1" smtClean="0"/>
              <a:t>Builder</a:t>
            </a:r>
            <a:r>
              <a:rPr lang="pt-BR" sz="3200" dirty="0" smtClean="0"/>
              <a:t> no Eclipse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Help &gt; </a:t>
            </a:r>
            <a:r>
              <a:rPr lang="pt-BR" dirty="0" err="1" smtClean="0"/>
              <a:t>Install</a:t>
            </a:r>
            <a:r>
              <a:rPr lang="pt-BR" dirty="0" smtClean="0"/>
              <a:t> New Software</a:t>
            </a:r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76" y="2492896"/>
            <a:ext cx="7605449" cy="2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r>
              <a:rPr lang="pt-BR" dirty="0"/>
              <a:t/>
            </a:r>
            <a:br>
              <a:rPr lang="pt-BR" dirty="0"/>
            </a:br>
            <a:r>
              <a:rPr lang="pt-BR" sz="3200" dirty="0" smtClean="0"/>
              <a:t>Instalando o </a:t>
            </a:r>
            <a:r>
              <a:rPr lang="pt-BR" sz="3200" dirty="0" err="1" smtClean="0"/>
              <a:t>Window</a:t>
            </a:r>
            <a:r>
              <a:rPr lang="pt-BR" sz="3200" dirty="0" smtClean="0"/>
              <a:t> </a:t>
            </a:r>
            <a:r>
              <a:rPr lang="pt-BR" sz="3200" dirty="0" err="1" smtClean="0"/>
              <a:t>Builder</a:t>
            </a:r>
            <a:r>
              <a:rPr lang="pt-BR" sz="3200" dirty="0" smtClean="0"/>
              <a:t> no Eclipse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Clique em </a:t>
            </a:r>
            <a:r>
              <a:rPr lang="pt-BR" b="1" dirty="0" err="1" smtClean="0"/>
              <a:t>Add</a:t>
            </a:r>
            <a:endParaRPr lang="pt-BR" b="1" dirty="0" smtClean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91" y="2108248"/>
            <a:ext cx="5503819" cy="45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r>
              <a:rPr lang="pt-BR" dirty="0"/>
              <a:t/>
            </a:r>
            <a:br>
              <a:rPr lang="pt-BR" dirty="0"/>
            </a:br>
            <a:r>
              <a:rPr lang="pt-BR" sz="3200" dirty="0" smtClean="0"/>
              <a:t>Instalando o </a:t>
            </a:r>
            <a:r>
              <a:rPr lang="pt-BR" sz="3200" dirty="0" err="1" smtClean="0"/>
              <a:t>Window</a:t>
            </a:r>
            <a:r>
              <a:rPr lang="pt-BR" sz="3200" dirty="0" smtClean="0"/>
              <a:t> </a:t>
            </a:r>
            <a:r>
              <a:rPr lang="pt-BR" sz="3200" dirty="0" err="1" smtClean="0"/>
              <a:t>Builder</a:t>
            </a:r>
            <a:r>
              <a:rPr lang="pt-BR" sz="3200" dirty="0" smtClean="0"/>
              <a:t> no Eclipse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b="1" dirty="0" err="1" smtClean="0"/>
              <a:t>Name</a:t>
            </a:r>
            <a:r>
              <a:rPr lang="pt-BR" b="1" dirty="0" smtClean="0"/>
              <a:t> </a:t>
            </a:r>
            <a:r>
              <a:rPr lang="pt-BR" dirty="0" smtClean="0"/>
              <a:t> digite </a:t>
            </a:r>
            <a:r>
              <a:rPr lang="pt-BR" dirty="0" err="1" smtClean="0"/>
              <a:t>WindowBuilder</a:t>
            </a:r>
            <a:r>
              <a:rPr lang="pt-BR" dirty="0" smtClean="0"/>
              <a:t>(pode ser qualquer nome)</a:t>
            </a:r>
          </a:p>
          <a:p>
            <a:r>
              <a:rPr lang="pt-BR" dirty="0" smtClean="0"/>
              <a:t>Em </a:t>
            </a:r>
            <a:r>
              <a:rPr lang="pt-BR" b="1" dirty="0" err="1" smtClean="0"/>
              <a:t>Location</a:t>
            </a:r>
            <a:r>
              <a:rPr lang="pt-BR" b="1" dirty="0" smtClean="0"/>
              <a:t> </a:t>
            </a:r>
            <a:r>
              <a:rPr lang="pt-BR" dirty="0" smtClean="0"/>
              <a:t>cole a URL copiada da página de downloads</a:t>
            </a:r>
          </a:p>
          <a:p>
            <a:pPr lvl="1"/>
            <a:r>
              <a:rPr lang="pt-BR" sz="1500" dirty="0" smtClean="0"/>
              <a:t>Clique em OK, aceite a licença e aguarde finalizar a instalação.</a:t>
            </a:r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3429000"/>
            <a:ext cx="52768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r>
              <a:rPr lang="pt-BR" dirty="0"/>
              <a:t/>
            </a:r>
            <a:br>
              <a:rPr lang="pt-BR" dirty="0"/>
            </a:br>
            <a:r>
              <a:rPr lang="pt-BR" sz="3200" dirty="0" smtClean="0"/>
              <a:t>Abrindo o editor do </a:t>
            </a:r>
            <a:r>
              <a:rPr lang="pt-BR" sz="3200" dirty="0" err="1" smtClean="0"/>
              <a:t>Window</a:t>
            </a:r>
            <a:r>
              <a:rPr lang="pt-BR" sz="3200" dirty="0" smtClean="0"/>
              <a:t> </a:t>
            </a:r>
            <a:r>
              <a:rPr lang="pt-BR" sz="3200" dirty="0" err="1" smtClean="0"/>
              <a:t>Builder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Clique com o botão direito na classe PrimeiroPrograma.java.</a:t>
            </a:r>
          </a:p>
          <a:p>
            <a:r>
              <a:rPr lang="pt-BR" dirty="0" smtClean="0"/>
              <a:t>Selecione </a:t>
            </a:r>
            <a:r>
              <a:rPr lang="pt-BR" b="1" dirty="0" smtClean="0"/>
              <a:t>Open </a:t>
            </a:r>
            <a:r>
              <a:rPr lang="pt-BR" b="1" dirty="0" err="1" smtClean="0"/>
              <a:t>with</a:t>
            </a:r>
            <a:r>
              <a:rPr lang="pt-BR" dirty="0" smtClean="0"/>
              <a:t> e depois </a:t>
            </a:r>
            <a:r>
              <a:rPr lang="pt-BR" b="1" dirty="0" err="1" smtClean="0"/>
              <a:t>WindowBuilder</a:t>
            </a:r>
            <a:r>
              <a:rPr lang="pt-BR" b="1" dirty="0" smtClean="0"/>
              <a:t> Editor.</a:t>
            </a:r>
          </a:p>
          <a:p>
            <a:pPr lvl="1"/>
            <a:r>
              <a:rPr lang="pt-BR" sz="1800" dirty="0" smtClean="0"/>
              <a:t>A classe deve </a:t>
            </a:r>
            <a:r>
              <a:rPr lang="pt-BR" sz="1800" dirty="0" err="1" smtClean="0"/>
              <a:t>extender</a:t>
            </a:r>
            <a:r>
              <a:rPr lang="pt-BR" sz="1800" dirty="0" smtClean="0"/>
              <a:t> de </a:t>
            </a:r>
            <a:r>
              <a:rPr lang="pt-BR" sz="1800" dirty="0" err="1" smtClean="0"/>
              <a:t>Jframe</a:t>
            </a:r>
            <a:r>
              <a:rPr lang="pt-BR" sz="1800" dirty="0" smtClean="0"/>
              <a:t> </a:t>
            </a:r>
            <a:endParaRPr lang="pt-BR" sz="1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2852936"/>
            <a:ext cx="7449590" cy="32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r>
              <a:rPr lang="pt-BR" dirty="0"/>
              <a:t/>
            </a:r>
            <a:br>
              <a:rPr lang="pt-BR" dirty="0"/>
            </a:br>
            <a:r>
              <a:rPr lang="pt-BR" sz="3200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Source</a:t>
            </a:r>
            <a:r>
              <a:rPr lang="pt-BR" b="1" dirty="0" smtClean="0"/>
              <a:t> </a:t>
            </a:r>
            <a:r>
              <a:rPr lang="pt-BR" dirty="0" smtClean="0"/>
              <a:t>– igual ao editor padrão do Eclipse</a:t>
            </a:r>
          </a:p>
          <a:p>
            <a:r>
              <a:rPr lang="pt-BR" b="1" dirty="0" smtClean="0"/>
              <a:t>Design </a:t>
            </a:r>
            <a:r>
              <a:rPr lang="pt-BR" dirty="0" smtClean="0"/>
              <a:t>– editor gráfico </a:t>
            </a:r>
            <a:r>
              <a:rPr lang="pt-BR" dirty="0"/>
              <a:t>d</a:t>
            </a:r>
            <a:r>
              <a:rPr lang="pt-BR" dirty="0" smtClean="0"/>
              <a:t>o </a:t>
            </a:r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endParaRPr lang="pt-BR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87" y="2492896"/>
            <a:ext cx="4770826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O que é Java Swing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Como usar o Swing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Meu primeiro programa</a:t>
            </a:r>
          </a:p>
          <a:p>
            <a:pPr marL="754380" lvl="1" indent="-457200">
              <a:buFont typeface="Wingdings" panose="05000000000000000000" pitchFamily="2" charset="2"/>
              <a:buChar char="q"/>
            </a:pPr>
            <a:r>
              <a:rPr lang="pt-BR" dirty="0" smtClean="0"/>
              <a:t>Construindo </a:t>
            </a:r>
            <a:r>
              <a:rPr lang="pt-BR" dirty="0" smtClean="0"/>
              <a:t>a primeira tela - </a:t>
            </a:r>
            <a:r>
              <a:rPr lang="pt-BR" dirty="0" err="1" smtClean="0"/>
              <a:t>JFrame</a:t>
            </a:r>
            <a:endParaRPr lang="pt-BR" dirty="0" smtClean="0"/>
          </a:p>
          <a:p>
            <a:pPr marL="754380" lvl="1" indent="-457200">
              <a:buFont typeface="Wingdings" panose="05000000000000000000" pitchFamily="2" charset="2"/>
              <a:buChar char="q"/>
            </a:pPr>
            <a:r>
              <a:rPr lang="pt-BR" dirty="0" smtClean="0"/>
              <a:t>Executando o programa</a:t>
            </a:r>
            <a:endParaRPr lang="pt-BR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endParaRPr lang="pt-BR" dirty="0" smtClean="0"/>
          </a:p>
          <a:p>
            <a:pPr marL="754380" lvl="1" indent="-457200">
              <a:buFont typeface="Wingdings" panose="05000000000000000000" pitchFamily="2" charset="2"/>
              <a:buChar char="q"/>
            </a:pPr>
            <a:r>
              <a:rPr lang="pt-BR" dirty="0" smtClean="0"/>
              <a:t>Instalando o </a:t>
            </a:r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r>
              <a:rPr lang="pt-BR" dirty="0" smtClean="0"/>
              <a:t> no </a:t>
            </a:r>
            <a:r>
              <a:rPr lang="pt-BR" dirty="0" smtClean="0"/>
              <a:t>Eclipse</a:t>
            </a:r>
          </a:p>
          <a:p>
            <a:pPr marL="754380" lvl="1" indent="-457200">
              <a:buFont typeface="Wingdings" panose="05000000000000000000" pitchFamily="2" charset="2"/>
              <a:buChar char="q"/>
            </a:pPr>
            <a:r>
              <a:rPr lang="pt-BR" dirty="0" smtClean="0"/>
              <a:t>Abrindo o editor do </a:t>
            </a:r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endParaRPr lang="pt-BR" dirty="0" smtClean="0"/>
          </a:p>
          <a:p>
            <a:pPr marL="754380" lvl="1" indent="-457200">
              <a:buFont typeface="Wingdings" panose="05000000000000000000" pitchFamily="2" charset="2"/>
              <a:buChar char="q"/>
            </a:pPr>
            <a:r>
              <a:rPr lang="pt-BR" dirty="0" smtClean="0"/>
              <a:t>Perspectiva</a:t>
            </a:r>
          </a:p>
          <a:p>
            <a:pPr marL="754380" lvl="1" indent="-457200">
              <a:buFont typeface="Wingdings" panose="05000000000000000000" pitchFamily="2" charset="2"/>
              <a:buChar char="q"/>
            </a:pPr>
            <a:r>
              <a:rPr lang="pt-BR" dirty="0" smtClean="0"/>
              <a:t>Como usar (</a:t>
            </a:r>
            <a:r>
              <a:rPr lang="pt-BR" dirty="0" err="1" smtClean="0"/>
              <a:t>drop</a:t>
            </a:r>
            <a:r>
              <a:rPr lang="pt-BR" dirty="0" smtClean="0"/>
              <a:t> &amp; </a:t>
            </a:r>
            <a:r>
              <a:rPr lang="pt-BR" dirty="0" err="1" smtClean="0"/>
              <a:t>drag</a:t>
            </a:r>
            <a:r>
              <a:rPr lang="pt-BR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err="1" smtClean="0"/>
              <a:t>JPanel</a:t>
            </a:r>
            <a:endParaRPr lang="pt-BR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Layouts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err="1" smtClean="0"/>
              <a:t>JLabel</a:t>
            </a:r>
            <a:endParaRPr lang="pt-BR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err="1" smtClean="0"/>
              <a:t>JTextField</a:t>
            </a:r>
            <a:endParaRPr lang="pt-BR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Alinhamento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1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r>
              <a:rPr lang="pt-BR" dirty="0"/>
              <a:t/>
            </a:r>
            <a:br>
              <a:rPr lang="pt-BR" dirty="0"/>
            </a:br>
            <a:r>
              <a:rPr lang="pt-BR" sz="3200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Visualizador gráfico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68" y="2042075"/>
            <a:ext cx="6390265" cy="455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r>
              <a:rPr lang="pt-BR" dirty="0"/>
              <a:t/>
            </a:r>
            <a:br>
              <a:rPr lang="pt-BR" dirty="0"/>
            </a:br>
            <a:r>
              <a:rPr lang="pt-BR" sz="3200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Paleta com os principais componentes do Swing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60" y="2060847"/>
            <a:ext cx="6491280" cy="46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r>
              <a:rPr lang="pt-BR" dirty="0"/>
              <a:t/>
            </a:r>
            <a:br>
              <a:rPr lang="pt-BR" dirty="0"/>
            </a:br>
            <a:r>
              <a:rPr lang="pt-BR" sz="3200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Structure</a:t>
            </a:r>
            <a:r>
              <a:rPr lang="pt-BR" b="1" dirty="0" smtClean="0"/>
              <a:t> </a:t>
            </a:r>
            <a:r>
              <a:rPr lang="pt-BR" dirty="0" smtClean="0"/>
              <a:t>-  estrutura da tela com seus componentes</a:t>
            </a:r>
          </a:p>
          <a:p>
            <a:r>
              <a:rPr lang="pt-BR" b="1" dirty="0" err="1" smtClean="0"/>
              <a:t>Properties</a:t>
            </a:r>
            <a:r>
              <a:rPr lang="pt-BR" b="1" dirty="0" smtClean="0"/>
              <a:t> </a:t>
            </a:r>
            <a:r>
              <a:rPr lang="pt-BR" dirty="0" smtClean="0"/>
              <a:t>– propriedades do componente selecionado.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2439570"/>
            <a:ext cx="5832648" cy="415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r>
              <a:rPr lang="pt-BR" dirty="0"/>
              <a:t/>
            </a:r>
            <a:br>
              <a:rPr lang="pt-BR" dirty="0"/>
            </a:br>
            <a:r>
              <a:rPr lang="pt-BR" sz="3200" dirty="0" smtClean="0"/>
              <a:t>Como usar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Alterando as propriedades de um componente já inserido.</a:t>
            </a:r>
          </a:p>
          <a:p>
            <a:pPr lvl="1"/>
            <a:r>
              <a:rPr lang="pt-BR" dirty="0" smtClean="0"/>
              <a:t>Selecione a janela e insira o título “Meu primeiro programa” em </a:t>
            </a:r>
            <a:r>
              <a:rPr lang="pt-BR" b="1" dirty="0" err="1" smtClean="0"/>
              <a:t>Title</a:t>
            </a:r>
            <a:r>
              <a:rPr lang="pt-BR" b="1" dirty="0" smtClean="0"/>
              <a:t> </a:t>
            </a:r>
            <a:r>
              <a:rPr lang="pt-BR" dirty="0" smtClean="0"/>
              <a:t>na aba </a:t>
            </a:r>
            <a:r>
              <a:rPr lang="pt-BR" b="1" dirty="0" err="1" smtClean="0"/>
              <a:t>Properties</a:t>
            </a:r>
            <a:r>
              <a:rPr lang="pt-BR" b="1" dirty="0" smtClean="0"/>
              <a:t>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85439"/>
            <a:ext cx="6336704" cy="405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r>
              <a:rPr lang="pt-BR" dirty="0"/>
              <a:t/>
            </a:r>
            <a:br>
              <a:rPr lang="pt-BR" dirty="0"/>
            </a:br>
            <a:r>
              <a:rPr lang="pt-BR" sz="3200" dirty="0" smtClean="0"/>
              <a:t>Como usar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Mude para a aba </a:t>
            </a:r>
            <a:r>
              <a:rPr lang="pt-BR" b="1" dirty="0" err="1" smtClean="0"/>
              <a:t>Source</a:t>
            </a:r>
            <a:r>
              <a:rPr lang="pt-BR" b="1" dirty="0" smtClean="0"/>
              <a:t> </a:t>
            </a:r>
            <a:r>
              <a:rPr lang="pt-BR" dirty="0" smtClean="0"/>
              <a:t>e veja o equivalente em código.</a:t>
            </a:r>
          </a:p>
          <a:p>
            <a:endParaRPr lang="pt-BR" dirty="0"/>
          </a:p>
          <a:p>
            <a:pPr marL="114300" indent="0">
              <a:buNone/>
            </a:pPr>
            <a:r>
              <a:rPr lang="pt-BR" sz="1800" dirty="0" err="1">
                <a:solidFill>
                  <a:srgbClr val="8000FF"/>
                </a:solidFill>
                <a:latin typeface="Courier New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dirty="0" err="1">
                <a:solidFill>
                  <a:srgbClr val="8000FF"/>
                </a:solidFill>
                <a:latin typeface="Courier New"/>
              </a:rPr>
              <a:t>class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 New"/>
              </a:rPr>
              <a:t>PrimeiroPrograma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 err="1">
                <a:solidFill>
                  <a:srgbClr val="0000FF"/>
                </a:solidFill>
                <a:latin typeface="Courier New"/>
              </a:rPr>
              <a:t>extends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 New"/>
              </a:rPr>
              <a:t>JFrame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{</a:t>
            </a:r>
          </a:p>
          <a:p>
            <a:pPr marL="114300" indent="0">
              <a:buNone/>
            </a:pPr>
            <a:r>
              <a:rPr lang="pt-BR" sz="1800" dirty="0">
                <a:solidFill>
                  <a:srgbClr val="8000FF"/>
                </a:solidFill>
                <a:latin typeface="Courier New"/>
              </a:rPr>
              <a:t>	</a:t>
            </a:r>
            <a:r>
              <a:rPr lang="pt-BR" sz="18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 New"/>
              </a:rPr>
              <a:t>PrimeiroPrograma</a:t>
            </a:r>
            <a:r>
              <a:rPr lang="pt-BR" sz="1800" b="1" dirty="0">
                <a:solidFill>
                  <a:srgbClr val="000080"/>
                </a:solidFill>
                <a:latin typeface="Courier New"/>
              </a:rPr>
              <a:t>()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endParaRPr lang="pt-BR" sz="1800" dirty="0" smtClean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pt-B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800" dirty="0" err="1" smtClean="0">
                <a:solidFill>
                  <a:srgbClr val="000000"/>
                </a:solidFill>
                <a:latin typeface="Courier New"/>
              </a:rPr>
              <a:t>setTitle</a:t>
            </a:r>
            <a:r>
              <a:rPr lang="pt-BR" sz="1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pt-BR" sz="1800" dirty="0">
                <a:solidFill>
                  <a:srgbClr val="808080"/>
                </a:solidFill>
                <a:latin typeface="Courier New"/>
              </a:rPr>
              <a:t>"Meu primeiro programa</a:t>
            </a:r>
            <a:r>
              <a:rPr lang="pt-BR" sz="18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 marL="114300" indent="0">
              <a:buNone/>
            </a:pPr>
            <a:r>
              <a:rPr lang="pt-BR" sz="1800" b="1" dirty="0">
                <a:solidFill>
                  <a:srgbClr val="000080"/>
                </a:solidFill>
                <a:latin typeface="Courier New"/>
              </a:rPr>
              <a:t>	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	...</a:t>
            </a:r>
          </a:p>
          <a:p>
            <a:pPr marL="114300" indent="0">
              <a:buNone/>
            </a:pPr>
            <a:r>
              <a:rPr lang="pt-BR" sz="1800" b="1" dirty="0">
                <a:solidFill>
                  <a:srgbClr val="000080"/>
                </a:solidFill>
                <a:latin typeface="Courier New"/>
              </a:rPr>
              <a:t>	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}</a:t>
            </a:r>
          </a:p>
          <a:p>
            <a:pPr marL="114300" indent="0">
              <a:buNone/>
            </a:pPr>
            <a:r>
              <a:rPr lang="pt-BR" sz="1800" b="1" dirty="0">
                <a:solidFill>
                  <a:srgbClr val="000080"/>
                </a:solidFill>
                <a:latin typeface="Courier New"/>
              </a:rPr>
              <a:t>	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...</a:t>
            </a:r>
          </a:p>
          <a:p>
            <a:pPr marL="114300" indent="0">
              <a:buNone/>
            </a:pPr>
            <a:r>
              <a:rPr lang="pt-BR" sz="1800" b="1" dirty="0">
                <a:solidFill>
                  <a:srgbClr val="000080"/>
                </a:solidFill>
                <a:latin typeface="Courier New"/>
              </a:rPr>
              <a:t>}</a:t>
            </a:r>
            <a:endParaRPr lang="pt-BR" sz="18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178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r>
              <a:rPr lang="pt-BR" dirty="0"/>
              <a:t/>
            </a:r>
            <a:br>
              <a:rPr lang="pt-BR" dirty="0"/>
            </a:br>
            <a:r>
              <a:rPr lang="pt-BR" sz="3200" dirty="0" smtClean="0"/>
              <a:t>Como usar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b="1" dirty="0" err="1" smtClean="0"/>
              <a:t>drag</a:t>
            </a:r>
            <a:r>
              <a:rPr lang="pt-BR" b="1" dirty="0" smtClean="0"/>
              <a:t> </a:t>
            </a:r>
            <a:r>
              <a:rPr lang="pt-BR" b="1" dirty="0" err="1" smtClean="0"/>
              <a:t>and</a:t>
            </a:r>
            <a:r>
              <a:rPr lang="pt-BR" b="1" dirty="0" smtClean="0"/>
              <a:t> </a:t>
            </a:r>
            <a:r>
              <a:rPr lang="pt-BR" b="1" dirty="0" err="1" smtClean="0"/>
              <a:t>drop</a:t>
            </a:r>
            <a:r>
              <a:rPr lang="pt-BR" dirty="0" smtClean="0"/>
              <a:t> (clicar e soltar).</a:t>
            </a:r>
          </a:p>
          <a:p>
            <a:r>
              <a:rPr lang="pt-BR" dirty="0" smtClean="0"/>
              <a:t>As áreas verdes sãos os locais onde o componente pode ser inserido.</a:t>
            </a:r>
            <a:endParaRPr lang="pt-BR" b="1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61" y="3140968"/>
            <a:ext cx="6880078" cy="345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r>
              <a:rPr lang="pt-BR" dirty="0"/>
              <a:t/>
            </a:r>
            <a:br>
              <a:rPr lang="pt-BR" dirty="0"/>
            </a:br>
            <a:r>
              <a:rPr lang="pt-BR" sz="3200" dirty="0" smtClean="0"/>
              <a:t>Como usar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divisões entra as áreas verdes são ditadas pelo </a:t>
            </a:r>
            <a:r>
              <a:rPr lang="pt-BR" b="1" dirty="0" smtClean="0"/>
              <a:t>layout </a:t>
            </a:r>
            <a:r>
              <a:rPr lang="pt-BR" dirty="0" smtClean="0"/>
              <a:t>escolhido (por enquanto o padrão). </a:t>
            </a:r>
          </a:p>
          <a:p>
            <a:r>
              <a:rPr lang="pt-BR" dirty="0" smtClean="0"/>
              <a:t>Por padrão o </a:t>
            </a:r>
            <a:r>
              <a:rPr lang="pt-BR" b="1" dirty="0" smtClean="0"/>
              <a:t>layout</a:t>
            </a:r>
            <a:r>
              <a:rPr lang="pt-BR" dirty="0" smtClean="0"/>
              <a:t> é o </a:t>
            </a:r>
            <a:r>
              <a:rPr lang="pt-BR" b="1" dirty="0" err="1" smtClean="0"/>
              <a:t>BorderLayout</a:t>
            </a:r>
            <a:r>
              <a:rPr lang="pt-BR" dirty="0" smtClean="0"/>
              <a:t> que divide a tela em </a:t>
            </a:r>
            <a:r>
              <a:rPr lang="pt-BR" b="1" dirty="0" smtClean="0"/>
              <a:t>NORTH, SOUTH, WEST, CENTER </a:t>
            </a:r>
            <a:r>
              <a:rPr lang="pt-BR" dirty="0" smtClean="0"/>
              <a:t>e </a:t>
            </a:r>
            <a:r>
              <a:rPr lang="pt-BR" b="1" dirty="0" smtClean="0"/>
              <a:t>EAST.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61" y="3140968"/>
            <a:ext cx="6880078" cy="345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JPanel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</a:t>
            </a:r>
            <a:r>
              <a:rPr lang="pt-BR" b="1" dirty="0" smtClean="0"/>
              <a:t>simples container </a:t>
            </a:r>
            <a:r>
              <a:rPr lang="pt-BR" dirty="0" smtClean="0"/>
              <a:t>(recipiente) </a:t>
            </a:r>
            <a:r>
              <a:rPr lang="pt-BR" b="1" dirty="0" smtClean="0"/>
              <a:t>genérico.</a:t>
            </a:r>
            <a:endParaRPr lang="pt-BR" dirty="0" smtClean="0"/>
          </a:p>
          <a:p>
            <a:r>
              <a:rPr lang="pt-BR" dirty="0" smtClean="0"/>
              <a:t>É um </a:t>
            </a:r>
            <a:r>
              <a:rPr lang="pt-BR" b="1" dirty="0" smtClean="0"/>
              <a:t>receptáculo </a:t>
            </a:r>
            <a:r>
              <a:rPr lang="pt-BR" dirty="0" smtClean="0"/>
              <a:t>onde os componentes podem ser agrupados.</a:t>
            </a:r>
          </a:p>
          <a:p>
            <a:r>
              <a:rPr lang="pt-BR" dirty="0" smtClean="0"/>
              <a:t>Pode ter seu próprio </a:t>
            </a:r>
            <a:r>
              <a:rPr lang="pt-BR" b="1" dirty="0" smtClean="0"/>
              <a:t>layout</a:t>
            </a:r>
            <a:r>
              <a:rPr lang="pt-BR" dirty="0" smtClean="0"/>
              <a:t>, portanto suas próprias regras.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61" y="3140968"/>
            <a:ext cx="6880078" cy="345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JPanel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Mude para a aba </a:t>
            </a:r>
            <a:r>
              <a:rPr lang="pt-BR" b="1" dirty="0" err="1" smtClean="0"/>
              <a:t>Source</a:t>
            </a:r>
            <a:r>
              <a:rPr lang="pt-BR" b="1" dirty="0" smtClean="0"/>
              <a:t> </a:t>
            </a:r>
            <a:r>
              <a:rPr lang="pt-BR" dirty="0" smtClean="0"/>
              <a:t>e veja o equivalente em código.</a:t>
            </a:r>
          </a:p>
          <a:p>
            <a:endParaRPr lang="pt-BR" dirty="0"/>
          </a:p>
          <a:p>
            <a:pPr marL="114300" indent="0">
              <a:buNone/>
            </a:pPr>
            <a:r>
              <a:rPr lang="pt-BR" sz="1700" dirty="0" err="1">
                <a:solidFill>
                  <a:srgbClr val="8000FF"/>
                </a:solidFill>
                <a:latin typeface="Courier New"/>
              </a:rPr>
              <a:t>public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err="1">
                <a:solidFill>
                  <a:srgbClr val="8000FF"/>
                </a:solidFill>
                <a:latin typeface="Courier New"/>
              </a:rPr>
              <a:t>class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err="1">
                <a:solidFill>
                  <a:srgbClr val="000000"/>
                </a:solidFill>
                <a:latin typeface="Courier New"/>
              </a:rPr>
              <a:t>PrimeiroPrograma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b="1" dirty="0" err="1">
                <a:solidFill>
                  <a:srgbClr val="0000FF"/>
                </a:solidFill>
                <a:latin typeface="Courier New"/>
              </a:rPr>
              <a:t>extends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err="1">
                <a:solidFill>
                  <a:srgbClr val="000000"/>
                </a:solidFill>
                <a:latin typeface="Courier New"/>
              </a:rPr>
              <a:t>JFrame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{</a:t>
            </a:r>
          </a:p>
          <a:p>
            <a:pPr marL="114300" indent="0">
              <a:buNone/>
            </a:pPr>
            <a:r>
              <a:rPr lang="pt-BR" sz="17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err="1">
                <a:solidFill>
                  <a:srgbClr val="000000"/>
                </a:solidFill>
                <a:latin typeface="Courier New"/>
              </a:rPr>
              <a:t>PrimeiroPrograma</a:t>
            </a:r>
            <a:r>
              <a:rPr lang="pt-BR" sz="1700" b="1" dirty="0">
                <a:solidFill>
                  <a:srgbClr val="000080"/>
                </a:solidFill>
                <a:latin typeface="Courier New"/>
              </a:rPr>
              <a:t>()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endParaRPr lang="pt-BR" sz="1700" dirty="0" smtClean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pt-BR" sz="17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...</a:t>
            </a:r>
            <a:endParaRPr lang="pt-BR" sz="1700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pt-BR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dirty="0" err="1" smtClean="0">
                <a:solidFill>
                  <a:srgbClr val="000000"/>
                </a:solidFill>
                <a:latin typeface="Courier New"/>
              </a:rPr>
              <a:t>JPanel</a:t>
            </a:r>
            <a:r>
              <a:rPr lang="pt-BR" sz="17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err="1">
                <a:solidFill>
                  <a:srgbClr val="000000"/>
                </a:solidFill>
                <a:latin typeface="Courier New"/>
              </a:rPr>
              <a:t>panel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b="1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err="1">
                <a:solidFill>
                  <a:srgbClr val="000000"/>
                </a:solidFill>
                <a:latin typeface="Courier New"/>
              </a:rPr>
              <a:t>JPanel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();</a:t>
            </a:r>
            <a:endParaRPr lang="pt-BR" sz="1700" dirty="0" smtClean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pt-BR" sz="17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dirty="0" err="1" smtClean="0">
                <a:solidFill>
                  <a:srgbClr val="000000"/>
                </a:solidFill>
                <a:latin typeface="Courier New"/>
              </a:rPr>
              <a:t>getContentPane</a:t>
            </a:r>
            <a:r>
              <a:rPr lang="pt-BR" sz="1700" b="1" dirty="0">
                <a:solidFill>
                  <a:srgbClr val="000080"/>
                </a:solidFill>
                <a:latin typeface="Courier New"/>
              </a:rPr>
              <a:t>().</a:t>
            </a:r>
            <a:r>
              <a:rPr lang="pt-BR" sz="1700" dirty="0" err="1">
                <a:solidFill>
                  <a:srgbClr val="000000"/>
                </a:solidFill>
                <a:latin typeface="Courier New"/>
              </a:rPr>
              <a:t>add</a:t>
            </a:r>
            <a:r>
              <a:rPr lang="pt-BR" sz="17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pt-BR" sz="1700" dirty="0" err="1">
                <a:solidFill>
                  <a:srgbClr val="000000"/>
                </a:solidFill>
                <a:latin typeface="Courier New"/>
              </a:rPr>
              <a:t>panel</a:t>
            </a:r>
            <a:r>
              <a:rPr lang="pt-BR" sz="17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err="1">
                <a:solidFill>
                  <a:srgbClr val="000000"/>
                </a:solidFill>
                <a:latin typeface="Courier New"/>
              </a:rPr>
              <a:t>BorderLayout</a:t>
            </a:r>
            <a:r>
              <a:rPr lang="pt-BR" sz="17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pt-BR" sz="1700" dirty="0" err="1">
                <a:solidFill>
                  <a:srgbClr val="000000"/>
                </a:solidFill>
                <a:latin typeface="Courier New"/>
              </a:rPr>
              <a:t>NORTH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 marL="114300" indent="0">
              <a:buNone/>
            </a:pPr>
            <a:r>
              <a:rPr lang="pt-BR" sz="1700" b="1" dirty="0">
                <a:solidFill>
                  <a:srgbClr val="000080"/>
                </a:solidFill>
                <a:latin typeface="Courier New"/>
              </a:rPr>
              <a:t>	</a:t>
            </a:r>
            <a:r>
              <a:rPr lang="pt-BR" sz="17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...</a:t>
            </a:r>
            <a:endParaRPr lang="pt-BR" sz="1700" dirty="0" smtClean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pt-BR" sz="17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t-BR" sz="17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114300" indent="0">
              <a:buNone/>
            </a:pPr>
            <a:r>
              <a:rPr lang="pt-BR" sz="17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...</a:t>
            </a:r>
          </a:p>
          <a:p>
            <a:pPr marL="114300" indent="0">
              <a:buNone/>
            </a:pP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pt-BR" sz="17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762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JPanel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b="1" dirty="0" err="1" smtClean="0"/>
              <a:t>getContentPane</a:t>
            </a:r>
            <a:r>
              <a:rPr lang="pt-BR" b="1" dirty="0" smtClean="0"/>
              <a:t> </a:t>
            </a:r>
          </a:p>
          <a:p>
            <a:endParaRPr lang="pt-BR" b="1" dirty="0" smtClean="0"/>
          </a:p>
          <a:p>
            <a:r>
              <a:rPr lang="pt-BR" dirty="0" smtClean="0"/>
              <a:t>O parâmetro </a:t>
            </a:r>
            <a:r>
              <a:rPr lang="pt-BR" b="1" dirty="0" err="1" smtClean="0"/>
              <a:t>BorderLayout.NORTH</a:t>
            </a:r>
            <a:r>
              <a:rPr lang="pt-BR" dirty="0" smtClean="0"/>
              <a:t> define onde o </a:t>
            </a:r>
            <a:r>
              <a:rPr lang="pt-BR" dirty="0" err="1" smtClean="0"/>
              <a:t>JPanel</a:t>
            </a:r>
            <a:r>
              <a:rPr lang="pt-BR" dirty="0" smtClean="0"/>
              <a:t> ficará.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624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err="1" smtClean="0"/>
              <a:t>JPasswordField</a:t>
            </a: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Simulação da tela em </a:t>
            </a:r>
            <a:r>
              <a:rPr lang="pt-BR" dirty="0" smtClean="0"/>
              <a:t>execução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err="1" smtClean="0"/>
              <a:t>JScrollPane</a:t>
            </a: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 err="1" smtClean="0"/>
              <a:t>JTextArea</a:t>
            </a: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Eventos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Botões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err="1" smtClean="0"/>
              <a:t>JButton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err="1" smtClean="0"/>
              <a:t>JCheckBox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err="1" smtClean="0"/>
              <a:t>JRadioButton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err="1" smtClean="0"/>
              <a:t>JMenuItem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err="1" smtClean="0"/>
              <a:t>JToogleButton</a:t>
            </a: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Aprofundando o conhecimento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err="1" smtClean="0"/>
              <a:t>Javadoc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Referências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65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50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JLabel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rótulo.</a:t>
            </a:r>
          </a:p>
          <a:p>
            <a:r>
              <a:rPr lang="pt-BR" dirty="0" smtClean="0"/>
              <a:t>Pode exibir um texto, uma imagem ou ambos.</a:t>
            </a:r>
            <a:endParaRPr lang="pt-BR" dirty="0"/>
          </a:p>
          <a:p>
            <a:pPr marL="11430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67" y="2452048"/>
            <a:ext cx="6927667" cy="39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JTextField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componente que nos permite a edição de uma simples linha de texto.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50836"/>
            <a:ext cx="7844659" cy="43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JTextField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Mude para a aba </a:t>
            </a:r>
            <a:r>
              <a:rPr lang="pt-BR" b="1" dirty="0" err="1" smtClean="0"/>
              <a:t>Source</a:t>
            </a:r>
            <a:r>
              <a:rPr lang="pt-BR" b="1" dirty="0" smtClean="0"/>
              <a:t> </a:t>
            </a:r>
            <a:r>
              <a:rPr lang="pt-BR" dirty="0" smtClean="0"/>
              <a:t>e veja o equivalente em código.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268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tipos de alinhamento disponíveis são: </a:t>
            </a:r>
            <a:r>
              <a:rPr lang="pt-BR" b="1" dirty="0" smtClean="0"/>
              <a:t>LEFT</a:t>
            </a:r>
            <a:r>
              <a:rPr lang="pt-BR" dirty="0" smtClean="0"/>
              <a:t>, </a:t>
            </a:r>
            <a:r>
              <a:rPr lang="pt-BR" b="1" dirty="0" smtClean="0"/>
              <a:t>RIGHT</a:t>
            </a:r>
            <a:r>
              <a:rPr lang="pt-BR" dirty="0" smtClean="0"/>
              <a:t>, </a:t>
            </a:r>
            <a:r>
              <a:rPr lang="pt-BR" b="1" dirty="0" smtClean="0"/>
              <a:t>CENTER</a:t>
            </a:r>
            <a:r>
              <a:rPr lang="pt-BR" dirty="0" smtClean="0"/>
              <a:t>, </a:t>
            </a:r>
            <a:r>
              <a:rPr lang="pt-BR" b="1" dirty="0" smtClean="0"/>
              <a:t>LEADING </a:t>
            </a:r>
            <a:r>
              <a:rPr lang="pt-BR" dirty="0" smtClean="0"/>
              <a:t>(rodapé) e </a:t>
            </a:r>
            <a:r>
              <a:rPr lang="pt-BR" b="1" dirty="0" smtClean="0"/>
              <a:t>TRAILING</a:t>
            </a:r>
            <a:r>
              <a:rPr lang="pt-BR" dirty="0" smtClean="0"/>
              <a:t> (topo). </a:t>
            </a:r>
            <a:endParaRPr lang="pt-BR" dirty="0"/>
          </a:p>
          <a:p>
            <a:pPr marL="114300" indent="0">
              <a:buNone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16" y="2420888"/>
            <a:ext cx="695976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Mude para a aba </a:t>
            </a:r>
            <a:r>
              <a:rPr lang="pt-BR" b="1" dirty="0" err="1" smtClean="0"/>
              <a:t>Source</a:t>
            </a:r>
            <a:r>
              <a:rPr lang="pt-BR" b="1" dirty="0" smtClean="0"/>
              <a:t> </a:t>
            </a:r>
            <a:r>
              <a:rPr lang="pt-BR" dirty="0" smtClean="0"/>
              <a:t>e veja o equivalente em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8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JPasswordField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b="1" dirty="0" err="1"/>
              <a:t>JTextField</a:t>
            </a:r>
            <a:r>
              <a:rPr lang="pt-BR" dirty="0"/>
              <a:t> não é o componente mais adequado para um campo </a:t>
            </a:r>
            <a:r>
              <a:rPr lang="pt-BR" dirty="0" smtClean="0"/>
              <a:t>de senha</a:t>
            </a:r>
            <a:r>
              <a:rPr lang="pt-BR" dirty="0"/>
              <a:t>, por exemplo.</a:t>
            </a:r>
          </a:p>
          <a:p>
            <a:r>
              <a:rPr lang="pt-BR" dirty="0"/>
              <a:t>Para isso existe o componente </a:t>
            </a:r>
            <a:r>
              <a:rPr lang="pt-BR" b="1" dirty="0" err="1"/>
              <a:t>JPasswordField</a:t>
            </a:r>
            <a:r>
              <a:rPr lang="pt-BR" dirty="0"/>
              <a:t>.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96" y="2924944"/>
            <a:ext cx="5485008" cy="37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JPasswordField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Mude para a aba </a:t>
            </a:r>
            <a:r>
              <a:rPr lang="pt-BR" b="1" dirty="0" err="1" smtClean="0"/>
              <a:t>Source</a:t>
            </a:r>
            <a:r>
              <a:rPr lang="pt-BR" b="1" dirty="0" smtClean="0"/>
              <a:t> </a:t>
            </a:r>
            <a:r>
              <a:rPr lang="pt-BR" dirty="0" smtClean="0"/>
              <a:t>e veja o equivalente em código.</a:t>
            </a:r>
          </a:p>
          <a:p>
            <a:endParaRPr lang="pt-BR" dirty="0"/>
          </a:p>
          <a:p>
            <a:pPr marL="114300" indent="0">
              <a:buNone/>
            </a:pPr>
            <a:r>
              <a:rPr lang="pt-BR" sz="1700" dirty="0" err="1">
                <a:solidFill>
                  <a:srgbClr val="8000FF"/>
                </a:solidFill>
                <a:latin typeface="Courier New"/>
              </a:rPr>
              <a:t>public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err="1">
                <a:solidFill>
                  <a:srgbClr val="8000FF"/>
                </a:solidFill>
                <a:latin typeface="Courier New"/>
              </a:rPr>
              <a:t>class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err="1">
                <a:solidFill>
                  <a:srgbClr val="000000"/>
                </a:solidFill>
                <a:latin typeface="Courier New"/>
              </a:rPr>
              <a:t>PrimeiroPrograma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b="1" dirty="0" err="1">
                <a:solidFill>
                  <a:srgbClr val="0000FF"/>
                </a:solidFill>
                <a:latin typeface="Courier New"/>
              </a:rPr>
              <a:t>extends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err="1">
                <a:solidFill>
                  <a:srgbClr val="000000"/>
                </a:solidFill>
                <a:latin typeface="Courier New"/>
              </a:rPr>
              <a:t>JFrame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{</a:t>
            </a:r>
          </a:p>
          <a:p>
            <a:pPr marL="114300" indent="0">
              <a:buNone/>
            </a:pPr>
            <a:r>
              <a:rPr lang="pt-BR" sz="17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err="1">
                <a:solidFill>
                  <a:srgbClr val="000000"/>
                </a:solidFill>
                <a:latin typeface="Courier New"/>
              </a:rPr>
              <a:t>PrimeiroPrograma</a:t>
            </a:r>
            <a:r>
              <a:rPr lang="pt-BR" sz="1700" b="1" dirty="0">
                <a:solidFill>
                  <a:srgbClr val="000080"/>
                </a:solidFill>
                <a:latin typeface="Courier New"/>
              </a:rPr>
              <a:t>()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endParaRPr lang="pt-BR" sz="1700" dirty="0" smtClean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pt-BR" sz="17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...</a:t>
            </a:r>
          </a:p>
          <a:p>
            <a:pPr marL="114300" indent="0">
              <a:buNone/>
            </a:pPr>
            <a:r>
              <a:rPr lang="pt-BR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dirty="0" err="1" smtClean="0">
                <a:solidFill>
                  <a:srgbClr val="000000"/>
                </a:solidFill>
                <a:latin typeface="Courier New"/>
              </a:rPr>
              <a:t>JPasswordField</a:t>
            </a:r>
            <a:r>
              <a:rPr lang="pt-BR" sz="17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pt-BR" sz="1700" dirty="0" err="1" smtClean="0">
                <a:solidFill>
                  <a:srgbClr val="000000"/>
                </a:solidFill>
                <a:latin typeface="Courier New"/>
              </a:rPr>
              <a:t>passwordField</a:t>
            </a:r>
            <a:r>
              <a:rPr lang="pt-BR" sz="170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pt-BR" sz="1700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pt-BR" sz="17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dirty="0" err="1" smtClean="0">
                <a:solidFill>
                  <a:srgbClr val="000000"/>
                </a:solidFill>
                <a:latin typeface="Courier New"/>
              </a:rPr>
              <a:t>passwordField</a:t>
            </a:r>
            <a:r>
              <a:rPr lang="pt-BR" sz="17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b="1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err="1">
                <a:solidFill>
                  <a:srgbClr val="000000"/>
                </a:solidFill>
                <a:latin typeface="Courier New"/>
              </a:rPr>
              <a:t>JPasswordField</a:t>
            </a:r>
            <a:r>
              <a:rPr lang="pt-BR" sz="17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dirty="0" err="1" smtClean="0">
                <a:solidFill>
                  <a:srgbClr val="000000"/>
                </a:solidFill>
                <a:latin typeface="Courier New"/>
              </a:rPr>
              <a:t>passwordField</a:t>
            </a:r>
            <a:r>
              <a:rPr lang="pt-BR" sz="17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t-BR" sz="1700" dirty="0" err="1" smtClean="0">
                <a:solidFill>
                  <a:srgbClr val="000000"/>
                </a:solidFill>
                <a:latin typeface="Courier New"/>
              </a:rPr>
              <a:t>setColumns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t-BR" sz="1700" dirty="0" smtClean="0">
                <a:solidFill>
                  <a:srgbClr val="FF8000"/>
                </a:solidFill>
                <a:latin typeface="Courier New"/>
              </a:rPr>
              <a:t>10</a:t>
            </a:r>
            <a:r>
              <a:rPr lang="pt-BR" sz="17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dirty="0" err="1" smtClean="0">
                <a:solidFill>
                  <a:srgbClr val="000000"/>
                </a:solidFill>
                <a:latin typeface="Courier New"/>
              </a:rPr>
              <a:t>panel</a:t>
            </a:r>
            <a:r>
              <a:rPr lang="pt-BR" sz="17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t-BR" sz="1700" dirty="0" err="1" smtClean="0">
                <a:solidFill>
                  <a:srgbClr val="000000"/>
                </a:solidFill>
                <a:latin typeface="Courier New"/>
              </a:rPr>
              <a:t>add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t-BR" sz="1700" dirty="0" err="1" smtClean="0">
                <a:solidFill>
                  <a:srgbClr val="000000"/>
                </a:solidFill>
                <a:latin typeface="Courier New"/>
              </a:rPr>
              <a:t>passwordField</a:t>
            </a:r>
            <a:r>
              <a:rPr lang="pt-BR" sz="17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endParaRPr lang="pt-BR" sz="1700" dirty="0"/>
          </a:p>
          <a:p>
            <a:pPr marL="114300" indent="0">
              <a:buNone/>
            </a:pPr>
            <a:r>
              <a:rPr lang="pt-BR" sz="1700" b="1" dirty="0">
                <a:solidFill>
                  <a:srgbClr val="000080"/>
                </a:solidFill>
                <a:latin typeface="Courier New"/>
              </a:rPr>
              <a:t>	</a:t>
            </a:r>
            <a:r>
              <a:rPr lang="pt-BR" sz="17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...</a:t>
            </a:r>
            <a:endParaRPr lang="pt-BR" sz="1700" dirty="0" smtClean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pt-BR" sz="17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t-BR" sz="17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114300" indent="0">
              <a:buNone/>
            </a:pPr>
            <a:r>
              <a:rPr lang="pt-BR" sz="17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...</a:t>
            </a:r>
          </a:p>
          <a:p>
            <a:pPr marL="114300" indent="0">
              <a:buNone/>
            </a:pP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pt-BR" sz="17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950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 da tela em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simular o funcionamento da tela antes mesmo de executar o código.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25" y="3284984"/>
            <a:ext cx="5415750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 da tela em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Simulação da tela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708920"/>
            <a:ext cx="4286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Java Swing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Swing é uma biblioteca oficial da linguagem </a:t>
            </a:r>
            <a:r>
              <a:rPr lang="pt-BR" dirty="0"/>
              <a:t>J</a:t>
            </a:r>
            <a:r>
              <a:rPr lang="pt-BR" dirty="0" smtClean="0"/>
              <a:t>ava.</a:t>
            </a:r>
          </a:p>
          <a:p>
            <a:endParaRPr lang="pt-BR" dirty="0" smtClean="0"/>
          </a:p>
          <a:p>
            <a:r>
              <a:rPr lang="pt-BR" dirty="0" smtClean="0"/>
              <a:t>É utilizada para criar </a:t>
            </a:r>
            <a:r>
              <a:rPr lang="pt-BR" dirty="0" err="1" smtClean="0"/>
              <a:t>GUIs</a:t>
            </a:r>
            <a:r>
              <a:rPr lang="pt-BR" dirty="0" smtClean="0"/>
              <a:t> (</a:t>
            </a:r>
            <a:r>
              <a:rPr lang="pt-BR" dirty="0" err="1" smtClean="0"/>
              <a:t>Graphical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Interfaces).</a:t>
            </a:r>
          </a:p>
          <a:p>
            <a:endParaRPr lang="pt-BR" dirty="0" smtClean="0"/>
          </a:p>
          <a:p>
            <a:r>
              <a:rPr lang="pt-BR" dirty="0" smtClean="0"/>
              <a:t>É uma GUI toolkit, ou seja, é formada por </a:t>
            </a:r>
            <a:r>
              <a:rPr lang="pt-BR" i="1" dirty="0" err="1" smtClean="0"/>
              <a:t>widgets</a:t>
            </a:r>
            <a:r>
              <a:rPr lang="pt-BR" dirty="0" smtClean="0"/>
              <a:t> básicos como botões, </a:t>
            </a:r>
            <a:r>
              <a:rPr lang="pt-BR" dirty="0" err="1" smtClean="0"/>
              <a:t>labels</a:t>
            </a:r>
            <a:r>
              <a:rPr lang="pt-BR" dirty="0" smtClean="0"/>
              <a:t>, </a:t>
            </a:r>
            <a:r>
              <a:rPr lang="pt-BR" dirty="0" err="1" smtClean="0"/>
              <a:t>scrollbars</a:t>
            </a:r>
            <a:r>
              <a:rPr lang="pt-BR" dirty="0" smtClean="0"/>
              <a:t> ou </a:t>
            </a:r>
            <a:r>
              <a:rPr lang="pt-BR" i="1" dirty="0" err="1" smtClean="0"/>
              <a:t>widgets</a:t>
            </a:r>
            <a:r>
              <a:rPr lang="pt-BR" dirty="0" smtClean="0"/>
              <a:t> avançados como </a:t>
            </a:r>
            <a:r>
              <a:rPr lang="pt-BR" dirty="0" err="1" smtClean="0"/>
              <a:t>trees</a:t>
            </a:r>
            <a:r>
              <a:rPr lang="pt-BR" dirty="0" smtClean="0"/>
              <a:t> e </a:t>
            </a:r>
            <a:r>
              <a:rPr lang="pt-BR" dirty="0" err="1" smtClean="0"/>
              <a:t>tables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Swing é uma parte do JFC, Java Foundation Classes, junto com o AWT, </a:t>
            </a:r>
            <a:r>
              <a:rPr lang="pt-BR" dirty="0" err="1" smtClean="0"/>
              <a:t>Acessability</a:t>
            </a:r>
            <a:r>
              <a:rPr lang="pt-BR" dirty="0" smtClean="0"/>
              <a:t>, Java 2D e </a:t>
            </a:r>
            <a:r>
              <a:rPr lang="pt-BR" dirty="0" err="1" smtClean="0"/>
              <a:t>Drag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Drop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8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JScrollPane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Assim como o </a:t>
            </a:r>
            <a:r>
              <a:rPr lang="pt-BR" b="1" dirty="0" err="1" smtClean="0"/>
              <a:t>JPanel</a:t>
            </a:r>
            <a:r>
              <a:rPr lang="pt-BR" dirty="0" smtClean="0"/>
              <a:t> é um container que agrupa componentes.</a:t>
            </a:r>
          </a:p>
          <a:p>
            <a:endParaRPr lang="pt-BR" dirty="0" smtClean="0"/>
          </a:p>
          <a:p>
            <a:r>
              <a:rPr lang="pt-BR" dirty="0" smtClean="0"/>
              <a:t>A diferença é que o mesmo implementa uma barra de rolagem.</a:t>
            </a:r>
          </a:p>
          <a:p>
            <a:endParaRPr lang="pt-BR" dirty="0"/>
          </a:p>
          <a:p>
            <a:r>
              <a:rPr lang="pt-BR" dirty="0" smtClean="0"/>
              <a:t>Utilizaremos um </a:t>
            </a:r>
            <a:r>
              <a:rPr lang="pt-BR" b="1" dirty="0" err="1" smtClean="0"/>
              <a:t>JScrollPane</a:t>
            </a:r>
            <a:r>
              <a:rPr lang="pt-BR" dirty="0" smtClean="0"/>
              <a:t> combinado com o próximo componente.</a:t>
            </a:r>
          </a:p>
        </p:txBody>
      </p:sp>
    </p:spTree>
    <p:extLst>
      <p:ext uri="{BB962C8B-B14F-4D97-AF65-F5344CB8AC3E}">
        <p14:creationId xmlns:p14="http://schemas.microsoft.com/office/powerpoint/2010/main" val="26216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JTextArea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área multilinha que mostra um texto.</a:t>
            </a:r>
          </a:p>
          <a:p>
            <a:r>
              <a:rPr lang="pt-BR" dirty="0" smtClean="0"/>
              <a:t>Adicione um </a:t>
            </a:r>
            <a:r>
              <a:rPr lang="pt-BR" b="1" dirty="0" err="1" smtClean="0"/>
              <a:t>JPanel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Dentro desse </a:t>
            </a:r>
            <a:r>
              <a:rPr lang="pt-BR" b="1" dirty="0" err="1" smtClean="0"/>
              <a:t>JPanel</a:t>
            </a:r>
            <a:r>
              <a:rPr lang="pt-BR" dirty="0" smtClean="0"/>
              <a:t> adicione um </a:t>
            </a:r>
            <a:r>
              <a:rPr lang="pt-BR" b="1" dirty="0" err="1" smtClean="0"/>
              <a:t>JLabel</a:t>
            </a:r>
            <a:r>
              <a:rPr lang="pt-BR" dirty="0" smtClean="0"/>
              <a:t> Descrição.</a:t>
            </a:r>
          </a:p>
          <a:p>
            <a:r>
              <a:rPr lang="pt-BR" dirty="0" smtClean="0"/>
              <a:t>Adicione um </a:t>
            </a:r>
            <a:r>
              <a:rPr lang="pt-BR" b="1" dirty="0" err="1" smtClean="0"/>
              <a:t>JScrollPane</a:t>
            </a:r>
            <a:r>
              <a:rPr lang="pt-BR" dirty="0" smtClean="0"/>
              <a:t> a esse </a:t>
            </a:r>
            <a:r>
              <a:rPr lang="pt-BR" b="1" dirty="0" err="1" smtClean="0"/>
              <a:t>JPanel</a:t>
            </a:r>
            <a:r>
              <a:rPr lang="pt-BR" b="1" dirty="0" smtClean="0"/>
              <a:t>.</a:t>
            </a:r>
          </a:p>
          <a:p>
            <a:r>
              <a:rPr lang="pt-BR" dirty="0" smtClean="0"/>
              <a:t>Finalmente adicione o </a:t>
            </a:r>
            <a:r>
              <a:rPr lang="pt-BR" b="1" dirty="0" err="1" smtClean="0"/>
              <a:t>JTextArea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981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JTextArea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40687"/>
            <a:ext cx="7913808" cy="40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JTextArea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b="1" dirty="0" err="1"/>
              <a:t>Properties</a:t>
            </a:r>
            <a:r>
              <a:rPr lang="pt-BR" b="1" dirty="0"/>
              <a:t> </a:t>
            </a:r>
            <a:r>
              <a:rPr lang="pt-BR" dirty="0"/>
              <a:t>&gt; </a:t>
            </a:r>
            <a:r>
              <a:rPr lang="pt-BR" b="1" dirty="0" err="1"/>
              <a:t>columns</a:t>
            </a:r>
            <a:r>
              <a:rPr lang="pt-BR" b="1" dirty="0"/>
              <a:t> </a:t>
            </a:r>
            <a:r>
              <a:rPr lang="pt-BR" dirty="0"/>
              <a:t>foi definida a ’largura’ do </a:t>
            </a:r>
            <a:r>
              <a:rPr lang="pt-BR" b="1" dirty="0" err="1"/>
              <a:t>JTextArea</a:t>
            </a:r>
            <a:r>
              <a:rPr lang="pt-BR" dirty="0"/>
              <a:t>.</a:t>
            </a:r>
          </a:p>
          <a:p>
            <a:r>
              <a:rPr lang="pt-BR" dirty="0"/>
              <a:t>Em </a:t>
            </a:r>
            <a:r>
              <a:rPr lang="pt-BR" b="1" dirty="0" err="1"/>
              <a:t>Properties</a:t>
            </a:r>
            <a:r>
              <a:rPr lang="pt-BR" b="1" dirty="0"/>
              <a:t> </a:t>
            </a:r>
            <a:r>
              <a:rPr lang="pt-BR" dirty="0"/>
              <a:t>&gt; </a:t>
            </a:r>
            <a:r>
              <a:rPr lang="pt-BR" b="1" dirty="0" err="1"/>
              <a:t>lineWrap</a:t>
            </a:r>
            <a:r>
              <a:rPr lang="pt-BR" b="1" dirty="0"/>
              <a:t> </a:t>
            </a:r>
            <a:r>
              <a:rPr lang="pt-BR" dirty="0"/>
              <a:t>foi definida a quebra de linha do texto.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7056784" cy="37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JTextArea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Simulação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90" y="2276872"/>
            <a:ext cx="4807421" cy="32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JTextArea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Mude para a aba </a:t>
            </a:r>
            <a:r>
              <a:rPr lang="pt-BR" b="1" dirty="0" err="1" smtClean="0"/>
              <a:t>Source</a:t>
            </a:r>
            <a:r>
              <a:rPr lang="pt-BR" b="1" dirty="0" smtClean="0"/>
              <a:t> </a:t>
            </a:r>
            <a:r>
              <a:rPr lang="pt-BR" dirty="0" smtClean="0"/>
              <a:t>e veja o equivalente em código.</a:t>
            </a:r>
          </a:p>
          <a:p>
            <a:endParaRPr lang="pt-BR" dirty="0"/>
          </a:p>
          <a:p>
            <a:pPr marL="114300" indent="0">
              <a:buNone/>
            </a:pPr>
            <a:r>
              <a:rPr lang="pt-BR" sz="1700" dirty="0" err="1">
                <a:solidFill>
                  <a:srgbClr val="8000FF"/>
                </a:solidFill>
                <a:latin typeface="Courier New"/>
              </a:rPr>
              <a:t>public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err="1">
                <a:solidFill>
                  <a:srgbClr val="8000FF"/>
                </a:solidFill>
                <a:latin typeface="Courier New"/>
              </a:rPr>
              <a:t>class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err="1">
                <a:solidFill>
                  <a:srgbClr val="000000"/>
                </a:solidFill>
                <a:latin typeface="Courier New"/>
              </a:rPr>
              <a:t>PrimeiroPrograma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b="1" dirty="0" err="1">
                <a:solidFill>
                  <a:srgbClr val="0000FF"/>
                </a:solidFill>
                <a:latin typeface="Courier New"/>
              </a:rPr>
              <a:t>extends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err="1">
                <a:solidFill>
                  <a:srgbClr val="000000"/>
                </a:solidFill>
                <a:latin typeface="Courier New"/>
              </a:rPr>
              <a:t>JFrame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{</a:t>
            </a:r>
          </a:p>
          <a:p>
            <a:pPr marL="114300" indent="0">
              <a:buNone/>
            </a:pPr>
            <a:r>
              <a:rPr lang="pt-BR" sz="17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dirty="0" err="1">
                <a:solidFill>
                  <a:srgbClr val="000000"/>
                </a:solidFill>
                <a:latin typeface="Courier New"/>
              </a:rPr>
              <a:t>PrimeiroPrograma</a:t>
            </a:r>
            <a:r>
              <a:rPr lang="pt-BR" sz="1700" b="1" dirty="0">
                <a:solidFill>
                  <a:srgbClr val="000080"/>
                </a:solidFill>
                <a:latin typeface="Courier New"/>
              </a:rPr>
              <a:t>()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7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pt-BR" sz="1700" dirty="0">
                <a:solidFill>
                  <a:srgbClr val="000000"/>
                </a:solidFill>
                <a:latin typeface="Courier New"/>
              </a:rPr>
              <a:t> </a:t>
            </a:r>
            <a:endParaRPr lang="pt-BR" sz="1700" dirty="0" smtClean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pt-BR" sz="17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...</a:t>
            </a:r>
            <a:endParaRPr lang="pt-BR" sz="1700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pt-BR" sz="17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800" dirty="0" err="1" smtClean="0">
                <a:solidFill>
                  <a:srgbClr val="000000"/>
                </a:solidFill>
                <a:latin typeface="Courier New"/>
              </a:rPr>
              <a:t>JScrollPane</a:t>
            </a: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 New"/>
              </a:rPr>
              <a:t>scrollPane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 New"/>
              </a:rPr>
              <a:t>JScrollPane</a:t>
            </a:r>
            <a:r>
              <a:rPr lang="pt-BR" sz="18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	panel_1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add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t-BR" sz="1800" dirty="0" err="1" smtClean="0">
                <a:solidFill>
                  <a:srgbClr val="000000"/>
                </a:solidFill>
                <a:latin typeface="Courier New"/>
              </a:rPr>
              <a:t>scrollPane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);</a:t>
            </a:r>
            <a:endParaRPr lang="pt-BR" sz="1800" dirty="0" smtClean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pt-B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800" dirty="0" err="1" smtClean="0">
                <a:solidFill>
                  <a:srgbClr val="000000"/>
                </a:solidFill>
                <a:latin typeface="Courier New"/>
              </a:rPr>
              <a:t>JTextArea</a:t>
            </a: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 New"/>
              </a:rPr>
              <a:t>textArea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 New"/>
              </a:rPr>
              <a:t>JTextArea</a:t>
            </a:r>
            <a:r>
              <a:rPr lang="pt-BR" sz="18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800" dirty="0" err="1" smtClean="0">
                <a:solidFill>
                  <a:srgbClr val="000000"/>
                </a:solidFill>
                <a:latin typeface="Courier New"/>
              </a:rPr>
              <a:t>textArea</a:t>
            </a:r>
            <a:r>
              <a:rPr lang="pt-BR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t-BR" sz="1800" dirty="0" err="1" smtClean="0">
                <a:solidFill>
                  <a:srgbClr val="000000"/>
                </a:solidFill>
                <a:latin typeface="Courier New"/>
              </a:rPr>
              <a:t>setLineWrap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t-BR" sz="1800" b="1" dirty="0" err="1" smtClean="0">
                <a:solidFill>
                  <a:srgbClr val="0000FF"/>
                </a:solidFill>
                <a:latin typeface="Courier New"/>
              </a:rPr>
              <a:t>true</a:t>
            </a:r>
            <a:r>
              <a:rPr lang="pt-BR" sz="18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800" dirty="0" err="1" smtClean="0">
                <a:solidFill>
                  <a:srgbClr val="000000"/>
                </a:solidFill>
                <a:latin typeface="Courier New"/>
              </a:rPr>
              <a:t>textArea</a:t>
            </a:r>
            <a:r>
              <a:rPr lang="pt-BR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t-BR" sz="1800" dirty="0" err="1" smtClean="0">
                <a:solidFill>
                  <a:srgbClr val="000000"/>
                </a:solidFill>
                <a:latin typeface="Courier New"/>
              </a:rPr>
              <a:t>setWrapStyleWord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t-BR" sz="1800" b="1" dirty="0" err="1" smtClean="0">
                <a:solidFill>
                  <a:srgbClr val="0000FF"/>
                </a:solidFill>
                <a:latin typeface="Courier New"/>
              </a:rPr>
              <a:t>true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 marL="114300" indent="0">
              <a:buNone/>
            </a:pPr>
            <a:r>
              <a:rPr lang="pt-BR" sz="1800" b="1" dirty="0">
                <a:solidFill>
                  <a:srgbClr val="000080"/>
                </a:solidFill>
                <a:latin typeface="Courier New"/>
              </a:rPr>
              <a:t>	</a:t>
            </a:r>
            <a:r>
              <a:rPr lang="pt-BR" sz="1800" dirty="0" err="1" smtClean="0">
                <a:solidFill>
                  <a:srgbClr val="000000"/>
                </a:solidFill>
                <a:latin typeface="Courier New"/>
              </a:rPr>
              <a:t>textArea</a:t>
            </a:r>
            <a:r>
              <a:rPr lang="pt-BR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t-BR" sz="1800" dirty="0" err="1" smtClean="0">
                <a:solidFill>
                  <a:srgbClr val="000000"/>
                </a:solidFill>
                <a:latin typeface="Courier New"/>
              </a:rPr>
              <a:t>setRows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t-BR" sz="1800" dirty="0" smtClean="0">
                <a:solidFill>
                  <a:srgbClr val="FF8000"/>
                </a:solidFill>
                <a:latin typeface="Courier New"/>
              </a:rPr>
              <a:t>3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);</a:t>
            </a:r>
            <a:endParaRPr lang="pt-BR" sz="1800" dirty="0" smtClean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pt-B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800" dirty="0" err="1" smtClean="0">
                <a:solidFill>
                  <a:srgbClr val="000000"/>
                </a:solidFill>
                <a:latin typeface="Courier New"/>
              </a:rPr>
              <a:t>textArea</a:t>
            </a:r>
            <a:r>
              <a:rPr lang="pt-BR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t-BR" sz="1800" dirty="0" err="1" smtClean="0">
                <a:solidFill>
                  <a:srgbClr val="000000"/>
                </a:solidFill>
                <a:latin typeface="Courier New"/>
              </a:rPr>
              <a:t>setColumns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t-BR" sz="1800" dirty="0" smtClean="0">
                <a:solidFill>
                  <a:srgbClr val="FF8000"/>
                </a:solidFill>
                <a:latin typeface="Courier New"/>
              </a:rPr>
              <a:t>39</a:t>
            </a:r>
            <a:r>
              <a:rPr lang="pt-BR" sz="18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800" dirty="0" err="1" smtClean="0">
                <a:solidFill>
                  <a:srgbClr val="000000"/>
                </a:solidFill>
                <a:latin typeface="Courier New"/>
              </a:rPr>
              <a:t>scrollPane</a:t>
            </a:r>
            <a:r>
              <a:rPr lang="pt-BR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t-BR" sz="1800" dirty="0" err="1" smtClean="0">
                <a:solidFill>
                  <a:srgbClr val="000000"/>
                </a:solidFill>
                <a:latin typeface="Courier New"/>
              </a:rPr>
              <a:t>setViewportView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t-BR" sz="1800" dirty="0" err="1" smtClean="0">
                <a:solidFill>
                  <a:srgbClr val="000000"/>
                </a:solidFill>
                <a:latin typeface="Courier New"/>
              </a:rPr>
              <a:t>textArea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);</a:t>
            </a:r>
            <a:endParaRPr lang="pt-BR" sz="1700" dirty="0" smtClean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pt-BR" sz="17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...</a:t>
            </a:r>
            <a:endParaRPr lang="pt-BR" sz="1700" dirty="0" smtClean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pt-BR" sz="17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t-BR" sz="17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114300" indent="0">
              <a:buNone/>
            </a:pPr>
            <a:r>
              <a:rPr lang="pt-BR" sz="17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...</a:t>
            </a:r>
          </a:p>
          <a:p>
            <a:pPr marL="114300" indent="0">
              <a:buNone/>
            </a:pPr>
            <a:r>
              <a:rPr lang="pt-BR" sz="17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pt-BR" sz="17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533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557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407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</a:t>
            </a:r>
            <a:br>
              <a:rPr lang="pt-BR" dirty="0" smtClean="0"/>
            </a:br>
            <a:r>
              <a:rPr lang="pt-BR" sz="3200" dirty="0" err="1" smtClean="0"/>
              <a:t>JButton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04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</a:t>
            </a:r>
            <a:br>
              <a:rPr lang="pt-BR" dirty="0" smtClean="0"/>
            </a:br>
            <a:r>
              <a:rPr lang="pt-BR" sz="3200" dirty="0" err="1" smtClean="0"/>
              <a:t>JCheckBox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072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usar o Swing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 smtClean="0"/>
          </a:p>
          <a:p>
            <a:r>
              <a:rPr lang="pt-BR" dirty="0" smtClean="0"/>
              <a:t>Editor de texto convencional do Eclipse.</a:t>
            </a:r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 smtClean="0"/>
          </a:p>
          <a:p>
            <a:r>
              <a:rPr lang="pt-BR" dirty="0" err="1" smtClean="0"/>
              <a:t>Plugins</a:t>
            </a:r>
            <a:r>
              <a:rPr lang="pt-BR" dirty="0" smtClean="0"/>
              <a:t> </a:t>
            </a:r>
            <a:r>
              <a:rPr lang="pt-BR" i="1" dirty="0" err="1"/>
              <a:t>d</a:t>
            </a:r>
            <a:r>
              <a:rPr lang="pt-BR" i="1" dirty="0" err="1" smtClean="0"/>
              <a:t>rag</a:t>
            </a:r>
            <a:r>
              <a:rPr lang="pt-BR" i="1" dirty="0" smtClean="0"/>
              <a:t> </a:t>
            </a:r>
            <a:r>
              <a:rPr lang="pt-BR" i="1" dirty="0" err="1" smtClean="0"/>
              <a:t>and</a:t>
            </a:r>
            <a:r>
              <a:rPr lang="pt-BR" i="1" dirty="0" smtClean="0"/>
              <a:t> </a:t>
            </a:r>
            <a:r>
              <a:rPr lang="pt-BR" i="1" dirty="0" err="1" smtClean="0"/>
              <a:t>drop</a:t>
            </a:r>
            <a:r>
              <a:rPr lang="pt-BR" dirty="0" smtClean="0"/>
              <a:t>(arrastar e soltar)</a:t>
            </a:r>
            <a:r>
              <a:rPr lang="pt-BR" i="1" dirty="0" smtClean="0"/>
              <a:t> 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</a:t>
            </a:r>
            <a:br>
              <a:rPr lang="pt-BR" dirty="0" smtClean="0"/>
            </a:br>
            <a:r>
              <a:rPr lang="pt-BR" sz="3200" dirty="0" err="1" smtClean="0"/>
              <a:t>JRadioButton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072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</a:t>
            </a:r>
            <a:br>
              <a:rPr lang="pt-BR" dirty="0" smtClean="0"/>
            </a:br>
            <a:r>
              <a:rPr lang="pt-BR" sz="3200" dirty="0" err="1" smtClean="0"/>
              <a:t>JMenuItem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072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</a:t>
            </a:r>
            <a:br>
              <a:rPr lang="pt-BR" dirty="0" smtClean="0"/>
            </a:br>
            <a:r>
              <a:rPr lang="pt-BR" sz="3200" dirty="0" err="1" smtClean="0"/>
              <a:t>JToogleButton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072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Aprofundando o conhecimento</a:t>
            </a:r>
            <a:br>
              <a:rPr lang="pt-BR" dirty="0" smtClean="0"/>
            </a:br>
            <a:r>
              <a:rPr lang="pt-BR" sz="3200" dirty="0" err="1" smtClean="0"/>
              <a:t>Javadoc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072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Aprofundando o conhecimento</a:t>
            </a:r>
            <a:br>
              <a:rPr lang="pt-BR" dirty="0" smtClean="0"/>
            </a:br>
            <a:r>
              <a:rPr lang="pt-BR" sz="3200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5478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projeto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83" y="1628800"/>
            <a:ext cx="4045434" cy="44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 classe principal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17" y="1484784"/>
            <a:ext cx="4483967" cy="49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Meu primeiro programa </a:t>
            </a:r>
            <a:br>
              <a:rPr lang="pt-BR" dirty="0" smtClean="0"/>
            </a:br>
            <a:r>
              <a:rPr lang="pt-BR" sz="3200" dirty="0" smtClean="0"/>
              <a:t>Construindo a primeira tela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sz="1800" dirty="0" smtClean="0">
              <a:solidFill>
                <a:srgbClr val="8000FF"/>
              </a:solidFill>
              <a:latin typeface="Courier New"/>
            </a:endParaRPr>
          </a:p>
          <a:p>
            <a:pPr marL="114300" indent="0">
              <a:buNone/>
            </a:pPr>
            <a:r>
              <a:rPr lang="pt-BR" sz="18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dirty="0" err="1">
                <a:solidFill>
                  <a:srgbClr val="8000FF"/>
                </a:solidFill>
                <a:latin typeface="Courier New"/>
              </a:rPr>
              <a:t>class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 New"/>
              </a:rPr>
              <a:t>PrimeiroPrograma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 err="1">
                <a:solidFill>
                  <a:srgbClr val="0000FF"/>
                </a:solidFill>
                <a:latin typeface="Courier New"/>
              </a:rPr>
              <a:t>extends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 New"/>
              </a:rPr>
              <a:t>JFrame</a:t>
            </a:r>
            <a:r>
              <a:rPr lang="pt-BR" sz="1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endParaRPr lang="pt-BR" sz="1800" dirty="0" smtClean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pt-BR" sz="1800" dirty="0" smtClean="0">
                <a:solidFill>
                  <a:srgbClr val="8000FF"/>
                </a:solidFill>
                <a:latin typeface="Courier New"/>
              </a:rPr>
              <a:t>	</a:t>
            </a:r>
            <a:r>
              <a:rPr lang="pt-BR" sz="18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 New"/>
              </a:rPr>
              <a:t>PrimeiroPrograma</a:t>
            </a:r>
            <a:r>
              <a:rPr lang="pt-BR" sz="1800" b="1" dirty="0">
                <a:solidFill>
                  <a:srgbClr val="000080"/>
                </a:solidFill>
                <a:latin typeface="Courier New"/>
              </a:rPr>
              <a:t>()</a:t>
            </a:r>
            <a:r>
              <a:rPr lang="pt-B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{</a:t>
            </a:r>
          </a:p>
          <a:p>
            <a:pPr marL="114300" indent="0">
              <a:buNone/>
            </a:pP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	}</a:t>
            </a:r>
          </a:p>
          <a:p>
            <a:pPr marL="114300" indent="0">
              <a:buNone/>
            </a:pPr>
            <a:r>
              <a:rPr lang="pt-BR" sz="18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114300" indent="0">
              <a:buNone/>
            </a:pPr>
            <a:endParaRPr lang="pt-BR" sz="1800" dirty="0">
              <a:solidFill>
                <a:srgbClr val="000000"/>
              </a:solidFill>
              <a:latin typeface="Courier New"/>
            </a:endParaRPr>
          </a:p>
          <a:p>
            <a:r>
              <a:rPr lang="pt-BR" dirty="0" smtClean="0">
                <a:solidFill>
                  <a:srgbClr val="000000"/>
                </a:solidFill>
              </a:rPr>
              <a:t>A classe </a:t>
            </a:r>
            <a:r>
              <a:rPr lang="pt-BR" b="1" dirty="0" err="1" smtClean="0">
                <a:solidFill>
                  <a:srgbClr val="000000"/>
                </a:solidFill>
              </a:rPr>
              <a:t>PrimeiroPrograma</a:t>
            </a:r>
            <a:r>
              <a:rPr lang="pt-BR" b="1" dirty="0" smtClean="0">
                <a:solidFill>
                  <a:srgbClr val="000000"/>
                </a:solidFill>
              </a:rPr>
              <a:t> </a:t>
            </a:r>
            <a:r>
              <a:rPr lang="pt-BR" dirty="0" err="1" smtClean="0">
                <a:solidFill>
                  <a:srgbClr val="000000"/>
                </a:solidFill>
              </a:rPr>
              <a:t>extende</a:t>
            </a:r>
            <a:r>
              <a:rPr lang="pt-BR" dirty="0" smtClean="0">
                <a:solidFill>
                  <a:srgbClr val="000000"/>
                </a:solidFill>
              </a:rPr>
              <a:t> de </a:t>
            </a:r>
            <a:r>
              <a:rPr lang="pt-BR" b="1" dirty="0" err="1" smtClean="0">
                <a:solidFill>
                  <a:srgbClr val="000000"/>
                </a:solidFill>
              </a:rPr>
              <a:t>JFrame</a:t>
            </a:r>
            <a:r>
              <a:rPr lang="pt-BR" dirty="0" smtClean="0">
                <a:solidFill>
                  <a:srgbClr val="000000"/>
                </a:solidFill>
              </a:rPr>
              <a:t>.</a:t>
            </a:r>
          </a:p>
          <a:p>
            <a:pPr marL="114300" indent="0">
              <a:buNone/>
            </a:pPr>
            <a:endParaRPr lang="pt-BR" dirty="0" smtClean="0">
              <a:solidFill>
                <a:srgbClr val="000000"/>
              </a:solidFill>
            </a:endParaRPr>
          </a:p>
          <a:p>
            <a:r>
              <a:rPr lang="pt-BR" b="1" dirty="0" smtClean="0">
                <a:solidFill>
                  <a:srgbClr val="000000"/>
                </a:solidFill>
              </a:rPr>
              <a:t> </a:t>
            </a:r>
            <a:r>
              <a:rPr lang="pt-BR" b="1" dirty="0" err="1" smtClean="0">
                <a:solidFill>
                  <a:srgbClr val="000000"/>
                </a:solidFill>
              </a:rPr>
              <a:t>JFrame</a:t>
            </a:r>
            <a:r>
              <a:rPr lang="pt-BR" dirty="0" smtClean="0">
                <a:solidFill>
                  <a:srgbClr val="000000"/>
                </a:solidFill>
              </a:rPr>
              <a:t> é uma janela </a:t>
            </a:r>
            <a:r>
              <a:rPr lang="pt-BR" b="1" dirty="0" smtClean="0">
                <a:solidFill>
                  <a:srgbClr val="000000"/>
                </a:solidFill>
              </a:rPr>
              <a:t>top-</a:t>
            </a:r>
            <a:r>
              <a:rPr lang="pt-BR" b="1" dirty="0" err="1" smtClean="0">
                <a:solidFill>
                  <a:srgbClr val="000000"/>
                </a:solidFill>
              </a:rPr>
              <a:t>level</a:t>
            </a:r>
            <a:r>
              <a:rPr lang="pt-BR" b="1" dirty="0" smtClean="0">
                <a:solidFill>
                  <a:srgbClr val="000000"/>
                </a:solidFill>
              </a:rPr>
              <a:t> </a:t>
            </a:r>
            <a:r>
              <a:rPr lang="pt-BR" dirty="0" smtClean="0">
                <a:solidFill>
                  <a:srgbClr val="000000"/>
                </a:solidFill>
              </a:rPr>
              <a:t>com um título e uma borda.</a:t>
            </a:r>
            <a:endParaRPr lang="pt-BR" b="1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2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Meu primeiro programa </a:t>
            </a:r>
            <a:br>
              <a:rPr lang="pt-BR" dirty="0" smtClean="0"/>
            </a:br>
            <a:r>
              <a:rPr lang="pt-BR" sz="3200" dirty="0" smtClean="0"/>
              <a:t>Executando o programa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000000"/>
                </a:solidFill>
              </a:rPr>
              <a:t>Necessário programar um pouco mais.</a:t>
            </a:r>
          </a:p>
          <a:p>
            <a:pPr marL="114300" indent="0">
              <a:buNone/>
            </a:pPr>
            <a:r>
              <a:rPr lang="pt-BR" sz="1600" dirty="0" err="1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ufba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mata55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pt-BR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pt-BR" sz="1600" dirty="0" err="1" smtClean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PrimeiroPrograma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 smtClean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PrimeiroPrograma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pt-BR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smtClean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pt-BR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 smtClean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largura,altura</a:t>
            </a:r>
            <a:endParaRPr lang="pt-BR" sz="16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pt-BR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 smtClean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pt-BR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SwingUtilities</a:t>
            </a:r>
            <a:r>
              <a:rPr lang="pt-BR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invokeLater</a:t>
            </a:r>
            <a:r>
              <a:rPr lang="pt-BR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@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dirty="0" err="1" smtClean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PrimeiroPrograma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pp;</a:t>
            </a:r>
          </a:p>
          <a:p>
            <a:pPr marL="114300" indent="0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pp 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PrimeiroPrograma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4300" indent="0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pt-BR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pt-BR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pt-BR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pt-BR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280</TotalTime>
  <Words>881</Words>
  <Application>Microsoft Office PowerPoint</Application>
  <PresentationFormat>Apresentação na tela (4:3)</PresentationFormat>
  <Paragraphs>238</Paragraphs>
  <Slides>54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5" baseType="lpstr">
      <vt:lpstr>Adjacência</vt:lpstr>
      <vt:lpstr>Java Swing </vt:lpstr>
      <vt:lpstr>Agenda</vt:lpstr>
      <vt:lpstr>Agenda</vt:lpstr>
      <vt:lpstr>O que é Java Swing</vt:lpstr>
      <vt:lpstr>Como usar o Swing</vt:lpstr>
      <vt:lpstr>Criando o projeto</vt:lpstr>
      <vt:lpstr>Criando a classe principal</vt:lpstr>
      <vt:lpstr>Meu primeiro programa  Construindo a primeira tela</vt:lpstr>
      <vt:lpstr>Meu primeiro programa  Executando o programa</vt:lpstr>
      <vt:lpstr>Meu primeiro programa  Executando o programa</vt:lpstr>
      <vt:lpstr>Meu primeiro programa  Executando o programa</vt:lpstr>
      <vt:lpstr>Meu primeiro programa  Executando o programa</vt:lpstr>
      <vt:lpstr>Window Builder Instalando o Window Builder no Eclipse</vt:lpstr>
      <vt:lpstr>Window Builder Instalando o Window Builder no Eclipse</vt:lpstr>
      <vt:lpstr>Window Builder Instalando o Window Builder no Eclipse</vt:lpstr>
      <vt:lpstr>Window Builder Instalando o Window Builder no Eclipse</vt:lpstr>
      <vt:lpstr>Window Builder Instalando o Window Builder no Eclipse</vt:lpstr>
      <vt:lpstr>Window Builder Abrindo o editor do Window Builder</vt:lpstr>
      <vt:lpstr>Window Builder Perspectiva</vt:lpstr>
      <vt:lpstr>Window Builder Perspectiva</vt:lpstr>
      <vt:lpstr>Window Builder Perspectiva</vt:lpstr>
      <vt:lpstr>Window Builder Perspectiva</vt:lpstr>
      <vt:lpstr>Window Builder Como usar</vt:lpstr>
      <vt:lpstr>Window Builder Como usar</vt:lpstr>
      <vt:lpstr>Window Builder Como usar</vt:lpstr>
      <vt:lpstr>Window Builder Como usar</vt:lpstr>
      <vt:lpstr>JPanel</vt:lpstr>
      <vt:lpstr>JPanel</vt:lpstr>
      <vt:lpstr>JPanel</vt:lpstr>
      <vt:lpstr>Layouts</vt:lpstr>
      <vt:lpstr>JLabel</vt:lpstr>
      <vt:lpstr>JTextField</vt:lpstr>
      <vt:lpstr>JTextField</vt:lpstr>
      <vt:lpstr>Alinhamento</vt:lpstr>
      <vt:lpstr>Alinhamento</vt:lpstr>
      <vt:lpstr>JPasswordField</vt:lpstr>
      <vt:lpstr>JPasswordField</vt:lpstr>
      <vt:lpstr>Simulação da tela em execução</vt:lpstr>
      <vt:lpstr>Simulação da tela em execução</vt:lpstr>
      <vt:lpstr>JScrollPane</vt:lpstr>
      <vt:lpstr>JTextArea</vt:lpstr>
      <vt:lpstr>JTextArea</vt:lpstr>
      <vt:lpstr>JTextArea</vt:lpstr>
      <vt:lpstr>JTextArea</vt:lpstr>
      <vt:lpstr>JTextArea</vt:lpstr>
      <vt:lpstr>Eventos</vt:lpstr>
      <vt:lpstr>Botões</vt:lpstr>
      <vt:lpstr>Botões JButton</vt:lpstr>
      <vt:lpstr>Botões JCheckBox</vt:lpstr>
      <vt:lpstr>Botões JRadioButton</vt:lpstr>
      <vt:lpstr>Botões JMenuItem</vt:lpstr>
      <vt:lpstr>Botões JToogleButton</vt:lpstr>
      <vt:lpstr>Aprofundando o conhecimento Javadoc</vt:lpstr>
      <vt:lpstr>Aprofundando o conhecimento 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 </dc:title>
  <dc:creator>Tiago</dc:creator>
  <cp:lastModifiedBy>Tiago</cp:lastModifiedBy>
  <cp:revision>46</cp:revision>
  <dcterms:created xsi:type="dcterms:W3CDTF">2014-04-25T19:59:45Z</dcterms:created>
  <dcterms:modified xsi:type="dcterms:W3CDTF">2014-04-28T02:40:41Z</dcterms:modified>
</cp:coreProperties>
</file>