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71"/>
  </p:notesMasterIdLst>
  <p:sldIdLst>
    <p:sldId id="256" r:id="rId2"/>
    <p:sldId id="257" r:id="rId3"/>
    <p:sldId id="258" r:id="rId4"/>
    <p:sldId id="30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33" r:id="rId29"/>
    <p:sldId id="282" r:id="rId30"/>
    <p:sldId id="283" r:id="rId31"/>
    <p:sldId id="284" r:id="rId32"/>
    <p:sldId id="285" r:id="rId33"/>
    <p:sldId id="286" r:id="rId34"/>
    <p:sldId id="310" r:id="rId35"/>
    <p:sldId id="287" r:id="rId36"/>
    <p:sldId id="288" r:id="rId37"/>
    <p:sldId id="28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02" r:id="rId47"/>
    <p:sldId id="303" r:id="rId48"/>
    <p:sldId id="317" r:id="rId49"/>
    <p:sldId id="300" r:id="rId50"/>
    <p:sldId id="311" r:id="rId51"/>
    <p:sldId id="312" r:id="rId52"/>
    <p:sldId id="305" r:id="rId53"/>
    <p:sldId id="313" r:id="rId54"/>
    <p:sldId id="314" r:id="rId55"/>
    <p:sldId id="301" r:id="rId56"/>
    <p:sldId id="316" r:id="rId57"/>
    <p:sldId id="315" r:id="rId58"/>
    <p:sldId id="318" r:id="rId59"/>
    <p:sldId id="319" r:id="rId60"/>
    <p:sldId id="320" r:id="rId61"/>
    <p:sldId id="326" r:id="rId62"/>
    <p:sldId id="325" r:id="rId63"/>
    <p:sldId id="323" r:id="rId64"/>
    <p:sldId id="328" r:id="rId65"/>
    <p:sldId id="327" r:id="rId66"/>
    <p:sldId id="331" r:id="rId67"/>
    <p:sldId id="329" r:id="rId68"/>
    <p:sldId id="330" r:id="rId69"/>
    <p:sldId id="332" r:id="rId70"/>
  </p:sldIdLst>
  <p:sldSz cx="9144000" cy="5143500" type="screen16x9"/>
  <p:notesSz cx="6858000" cy="9144000"/>
  <p:custDataLst>
    <p:tags r:id="rId72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113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5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4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2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6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31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5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31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67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4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56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53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49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9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04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4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05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71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9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05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99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87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9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48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84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75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6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77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96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4967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902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8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77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65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74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577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018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018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018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3205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3205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680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5756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3929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774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7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spcBef>
                <a:spcPts val="0"/>
              </a:spcBef>
              <a:buSzPct val="100000"/>
              <a:defRPr sz="7200"/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3374" y="72428"/>
            <a:ext cx="9017252" cy="34441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JSF e PrimeFaces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0" y="3516575"/>
            <a:ext cx="9144000" cy="162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Universidade Federal da Bahia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MATC84 - Laboratório de Programação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Renato Silva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Tiago Gonçalves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Existe PrimeFaces sem JSF?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20775" y="15174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85318" y="2957400"/>
            <a:ext cx="1973350" cy="1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81825" y="1579325"/>
            <a:ext cx="9144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43451" y="3287225"/>
            <a:ext cx="2478975" cy="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62287" y="1694362"/>
            <a:ext cx="3019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73825" y="3287225"/>
            <a:ext cx="2400324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 - comparativo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6150" y="1211450"/>
            <a:ext cx="6831698" cy="38359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/>
              <a:t>Parte prática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3875" y="1415000"/>
            <a:ext cx="5336250" cy="35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396961"/>
            <a:ext cx="2966099" cy="349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4590" y="1504125"/>
            <a:ext cx="3334818" cy="3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352" y="1483075"/>
            <a:ext cx="3315294" cy="34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461762"/>
            <a:ext cx="2966099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4887" y="1461750"/>
            <a:ext cx="2894225" cy="3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Parte teórica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JSF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 que é?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Histórico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Arquitetura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PrimeFaces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Por que usá-lo?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Existe PrimeFaces sem JSF?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Outros frameworks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30150" y="1430475"/>
            <a:ext cx="2883699" cy="34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9587" y="1456499"/>
            <a:ext cx="2904824" cy="3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8475" y="1498575"/>
            <a:ext cx="2887049" cy="34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92312" y="1461750"/>
            <a:ext cx="3159374" cy="34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1825" y="1918725"/>
            <a:ext cx="28003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90100" y="1402600"/>
            <a:ext cx="4963799" cy="3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82175" y="1461750"/>
            <a:ext cx="3179650" cy="3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Estrutura do projeto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/>
          <a:srcRect r="71011" b="35645"/>
          <a:stretch/>
        </p:blipFill>
        <p:spPr>
          <a:xfrm>
            <a:off x="3067863" y="1287225"/>
            <a:ext cx="3008273" cy="35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Configuração de </a:t>
            </a:r>
            <a:r>
              <a:rPr lang="en" dirty="0" smtClean="0"/>
              <a:t>ambiente</a:t>
            </a:r>
            <a:br>
              <a:rPr lang="en" dirty="0" smtClean="0"/>
            </a:br>
            <a:r>
              <a:rPr lang="en" sz="2400" dirty="0" smtClean="0"/>
              <a:t>Verificando </a:t>
            </a:r>
            <a:r>
              <a:rPr lang="en" sz="2400" dirty="0"/>
              <a:t>se está tudo </a:t>
            </a:r>
            <a:r>
              <a:rPr lang="en" sz="2400" dirty="0" smtClean="0"/>
              <a:t>ok</a:t>
            </a:r>
            <a:endParaRPr lang="en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25294" y="1459469"/>
            <a:ext cx="83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Executemos o projeto pela primeira vez!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441621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194" name="Shape 19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195" name="Shape 195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 de .xhtml com tags do jsf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dirty="0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Configuração de ambiente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projeto Java EE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Estrutura do projeto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Verificando se está tudo </a:t>
            </a:r>
            <a:r>
              <a:rPr lang="en" dirty="0" smtClean="0"/>
              <a:t>ok</a:t>
            </a:r>
          </a:p>
          <a:p>
            <a:pPr marL="971550" lvl="1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O primeiro contato com o JSF</a:t>
            </a:r>
            <a:endParaRPr lang="en" dirty="0"/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CRUD 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arquitetura MVC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0650" y="2285846"/>
            <a:ext cx="5788750" cy="1181025"/>
          </a:xfrm>
          <a:prstGeom prst="rect">
            <a:avLst/>
          </a:prstGeom>
        </p:spPr>
      </p:pic>
      <p:cxnSp>
        <p:nvCxnSpPr>
          <p:cNvPr id="203" name="Shape 203"/>
          <p:cNvCxnSpPr/>
          <p:nvPr/>
        </p:nvCxnSpPr>
        <p:spPr>
          <a:xfrm rot="10800000">
            <a:off x="6186375" y="2697100"/>
            <a:ext cx="728399" cy="3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 rot="10800000" flipH="1">
            <a:off x="2713675" y="3463050"/>
            <a:ext cx="283799" cy="60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987825" y="14760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141850" y="35312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994250" y="2917300"/>
            <a:ext cx="15897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&lt;h:inputText /&gt;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361700" y="4212450"/>
            <a:ext cx="21459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&lt;h:commandButton/&gt;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216" name="Shape 2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217" name="Shape 217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3519674" y="3871849"/>
            <a:ext cx="4065000" cy="21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7290975" y="4162075"/>
            <a:ext cx="15200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Managed Bean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35025" y="1681025"/>
            <a:ext cx="5800090" cy="2435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33850" y="1578250"/>
            <a:ext cx="5010150" cy="3612874"/>
          </a:xfrm>
          <a:prstGeom prst="rect">
            <a:avLst/>
          </a:prstGeom>
        </p:spPr>
      </p:pic>
      <p:cxnSp>
        <p:nvCxnSpPr>
          <p:cNvPr id="236" name="Shape 236"/>
          <p:cNvCxnSpPr/>
          <p:nvPr/>
        </p:nvCxnSpPr>
        <p:spPr>
          <a:xfrm>
            <a:off x="4087550" y="1237625"/>
            <a:ext cx="45300" cy="38036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5400" y="1638237"/>
            <a:ext cx="3343275" cy="1524000"/>
          </a:xfrm>
          <a:prstGeom prst="rect">
            <a:avLst/>
          </a:prstGeom>
        </p:spPr>
      </p:pic>
      <p:pic>
        <p:nvPicPr>
          <p:cNvPr id="238" name="Shape 2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4925" y="3267725"/>
            <a:ext cx="3821624" cy="1562100"/>
          </a:xfrm>
          <a:prstGeom prst="rect">
            <a:avLst/>
          </a:prstGeom>
        </p:spPr>
      </p:pic>
      <p:sp>
        <p:nvSpPr>
          <p:cNvPr id="239" name="Shape 239"/>
          <p:cNvSpPr txBox="1"/>
          <p:nvPr/>
        </p:nvSpPr>
        <p:spPr>
          <a:xfrm>
            <a:off x="188237" y="12001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cadastro.xhtmll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26000" y="1200150"/>
            <a:ext cx="3657600" cy="32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que aparece no navegador.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</a:t>
            </a:r>
            <a:r>
              <a:rPr lang="en" dirty="0" smtClean="0"/>
              <a:t>Contatos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Meta:</a:t>
            </a:r>
            <a:endParaRPr lang="pt-BR" sz="1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72" y="1773225"/>
            <a:ext cx="4330159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5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</a:t>
            </a:r>
            <a:r>
              <a:rPr lang="en" dirty="0" smtClean="0"/>
              <a:t>Contatos</a:t>
            </a:r>
            <a:endParaRPr sz="2400" dirty="0"/>
          </a:p>
        </p:txBody>
      </p:sp>
      <p:sp>
        <p:nvSpPr>
          <p:cNvPr id="246" name="Shape 246"/>
          <p:cNvSpPr txBox="1"/>
          <p:nvPr/>
        </p:nvSpPr>
        <p:spPr>
          <a:xfrm>
            <a:off x="235390" y="1267485"/>
            <a:ext cx="8664165" cy="3262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dirty="0"/>
              <a:t>Primeiramente iremos criar a classe “Contato” no pacote “br.com.agenda.models</a:t>
            </a:r>
            <a:r>
              <a:rPr lang="en" sz="1800" dirty="0" smtClean="0"/>
              <a:t>”. Nesta </a:t>
            </a:r>
            <a:r>
              <a:rPr lang="en" sz="1800" dirty="0"/>
              <a:t>classe </a:t>
            </a:r>
            <a:r>
              <a:rPr lang="en" sz="1800" dirty="0" smtClean="0"/>
              <a:t>teremos </a:t>
            </a:r>
            <a:r>
              <a:rPr lang="en" sz="1800" dirty="0"/>
              <a:t>os seguintes atributos</a:t>
            </a:r>
            <a:r>
              <a:rPr lang="en" sz="1800" dirty="0" smtClean="0"/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nome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endereco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numero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telefone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800" dirty="0"/>
              <a:t>cidade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Crie todos os atributos como </a:t>
            </a:r>
            <a:r>
              <a:rPr lang="en" sz="1800" dirty="0" smtClean="0"/>
              <a:t>privados, </a:t>
            </a:r>
            <a:r>
              <a:rPr lang="en" sz="1800" dirty="0"/>
              <a:t>tipo String e seus respectivos get’s e </a:t>
            </a:r>
            <a:r>
              <a:rPr lang="en" sz="1800" dirty="0" smtClean="0"/>
              <a:t>set’s.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</a:t>
            </a:r>
            <a:r>
              <a:rPr lang="en" dirty="0" smtClean="0"/>
              <a:t>Contatos</a:t>
            </a:r>
            <a:endParaRPr sz="2400" dirty="0"/>
          </a:p>
        </p:txBody>
      </p:sp>
      <p:sp>
        <p:nvSpPr>
          <p:cNvPr id="252" name="Shape 252"/>
          <p:cNvSpPr txBox="1"/>
          <p:nvPr/>
        </p:nvSpPr>
        <p:spPr>
          <a:xfrm>
            <a:off x="6694050" y="1950300"/>
            <a:ext cx="2065800" cy="10826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Use o atalho “</a:t>
            </a:r>
            <a:r>
              <a:rPr lang="en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Alt+Shift+S+R</a:t>
            </a:r>
            <a:r>
              <a:rPr lang="en" dirty="0">
                <a:solidFill>
                  <a:srgbClr val="FF0000"/>
                </a:solidFill>
              </a:rPr>
              <a:t>” para gerar os métodos get’s e </a:t>
            </a:r>
            <a:r>
              <a:rPr lang="en" dirty="0" smtClean="0">
                <a:solidFill>
                  <a:srgbClr val="FF0000"/>
                </a:solidFill>
              </a:rPr>
              <a:t>set’s.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73700" y="12568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classe deve ficar da seguinte maneira: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51439" y="1714050"/>
            <a:ext cx="4906978" cy="2893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br.com.agenda.models</a:t>
            </a:r>
            <a:r>
              <a:rPr lang="pt-BR" b="1" dirty="0">
                <a:latin typeface="Consolas"/>
              </a:rPr>
              <a:t>;</a:t>
            </a:r>
          </a:p>
          <a:p>
            <a:endParaRPr lang="pt-BR" dirty="0">
              <a:latin typeface="Consolas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b="1" dirty="0">
                <a:latin typeface="Consolas"/>
              </a:rPr>
              <a:t> Contato {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 smtClean="0">
                <a:latin typeface="Consolas"/>
              </a:rPr>
              <a:t>String</a:t>
            </a:r>
            <a:r>
              <a:rPr lang="pt-BR" b="1" dirty="0" smtClean="0">
                <a:latin typeface="Consolas"/>
              </a:rPr>
              <a:t> </a:t>
            </a:r>
            <a:r>
              <a:rPr lang="pt-BR" b="1" dirty="0" smtClean="0">
                <a:solidFill>
                  <a:srgbClr val="0000C0"/>
                </a:solidFill>
                <a:latin typeface="Consolas"/>
              </a:rPr>
              <a:t>nome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endereco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telefone</a:t>
            </a:r>
            <a:r>
              <a:rPr lang="pt-BR" b="1" dirty="0">
                <a:latin typeface="Consolas"/>
              </a:rPr>
              <a:t>;</a:t>
            </a:r>
          </a:p>
          <a:p>
            <a:r>
              <a:rPr lang="pt-BR" dirty="0"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b="1" dirty="0">
                <a:latin typeface="Consolas"/>
              </a:rPr>
              <a:t> </a:t>
            </a:r>
            <a:r>
              <a:rPr lang="pt-BR" b="1" dirty="0" err="1">
                <a:latin typeface="Consolas"/>
              </a:rPr>
              <a:t>String</a:t>
            </a:r>
            <a:r>
              <a:rPr lang="pt-BR" b="1" dirty="0">
                <a:latin typeface="Consolas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cidade</a:t>
            </a:r>
            <a:r>
              <a:rPr lang="pt-BR" b="1" dirty="0" smtClean="0">
                <a:latin typeface="Consolas"/>
              </a:rPr>
              <a:t>;</a:t>
            </a:r>
          </a:p>
          <a:p>
            <a:endParaRPr lang="pt-BR" b="1" dirty="0" smtClean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/* </a:t>
            </a:r>
            <a:r>
              <a:rPr lang="pt-BR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gets</a:t>
            </a:r>
            <a:r>
              <a:rPr lang="pt-BR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e sets */</a:t>
            </a:r>
            <a:endParaRPr lang="pt-BR" b="1" dirty="0">
              <a:latin typeface="Consolas"/>
            </a:endParaRPr>
          </a:p>
          <a:p>
            <a:r>
              <a:rPr lang="pt-BR" b="1" dirty="0" smtClean="0">
                <a:latin typeface="Consolas"/>
              </a:rPr>
              <a:t>}</a:t>
            </a:r>
            <a:endParaRPr lang="pt-BR" b="1" dirty="0">
              <a:latin typeface="Consolas"/>
            </a:endParaRPr>
          </a:p>
          <a:p>
            <a:r>
              <a:rPr lang="pt-BR" dirty="0">
                <a:latin typeface="Consolas"/>
              </a:rPr>
              <a:t> </a:t>
            </a:r>
            <a:endParaRPr lang="pt-B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Agora </a:t>
            </a:r>
            <a:r>
              <a:rPr lang="en" sz="2400" dirty="0"/>
              <a:t>iremos criar o Managed Bean no </a:t>
            </a:r>
            <a:r>
              <a:rPr lang="en" sz="2400" dirty="0" smtClean="0"/>
              <a:t>pacote “br.com.agenda.controller</a:t>
            </a:r>
            <a:r>
              <a:rPr lang="en" sz="2400" dirty="0"/>
              <a:t>” com o seguinte </a:t>
            </a:r>
            <a:r>
              <a:rPr lang="en" sz="2400" dirty="0" smtClean="0"/>
              <a:t>nome “ContatoMBean”.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- Agenda de Contatos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22625" y="1211787"/>
            <a:ext cx="648299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br.com.agenda.controller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javax.faces.bean.ManagedBean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javax.faces.bean.ViewScoped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br.com.agenda.models.Contato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ManagedBean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ViewScoped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 smtClean="0">
                <a:latin typeface="Courier New" panose="02070309020205020404" pitchFamily="49" charset="0"/>
              </a:rPr>
              <a:t>ContatoMBean</a:t>
            </a:r>
            <a:r>
              <a:rPr lang="pt-BR" sz="1200" b="1" dirty="0" smtClean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Serializable</a:t>
            </a:r>
            <a:r>
              <a:rPr lang="pt-BR" sz="1200" b="1" dirty="0">
                <a:latin typeface="Courier New" panose="02070309020205020404" pitchFamily="49" charset="0"/>
              </a:rPr>
              <a:t>{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serialVersionUID</a:t>
            </a:r>
            <a:r>
              <a:rPr lang="en-US" sz="1200" b="1" i="1" dirty="0">
                <a:latin typeface="Courier New" panose="02070309020205020404" pitchFamily="49" charset="0"/>
              </a:rPr>
              <a:t> = 1L;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>
                <a:latin typeface="Courier New" panose="02070309020205020404" pitchFamily="49" charset="0"/>
              </a:rPr>
              <a:t> Contato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it-IT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 smtClean="0">
                <a:latin typeface="Courier New" panose="02070309020205020404" pitchFamily="49" charset="0"/>
              </a:rPr>
              <a:t> </a:t>
            </a:r>
            <a:r>
              <a:rPr lang="it-IT" sz="1200" b="1" dirty="0">
                <a:latin typeface="Courier New" panose="02070309020205020404" pitchFamily="49" charset="0"/>
              </a:rPr>
              <a:t>List&lt;Contato&gt;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ArrayList&lt;Contato&gt;();</a:t>
            </a:r>
          </a:p>
          <a:p>
            <a:r>
              <a:rPr lang="pt-BR" sz="1200" dirty="0"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  <a:r>
              <a:rPr lang="pt-BR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gets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 sets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pt-BR" dirty="0" smtClean="0">
                <a:latin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  <p:sp>
        <p:nvSpPr>
          <p:cNvPr id="278" name="Shape 278"/>
          <p:cNvSpPr txBox="1"/>
          <p:nvPr/>
        </p:nvSpPr>
        <p:spPr>
          <a:xfrm>
            <a:off x="117695" y="1256525"/>
            <a:ext cx="8935770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@RequestScoped para escopos </a:t>
            </a:r>
            <a:r>
              <a:rPr lang="en" sz="1800" b="1" dirty="0" smtClean="0"/>
              <a:t>curtos.</a:t>
            </a:r>
            <a:endParaRPr lang="en"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0675" y="1949075"/>
            <a:ext cx="6010649" cy="2513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dirty="0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 smtClean="0"/>
              <a:t>CRUD </a:t>
            </a:r>
            <a:r>
              <a:rPr lang="en" dirty="0"/>
              <a:t>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 dirty="0"/>
              <a:t>Criando arquitetura </a:t>
            </a:r>
            <a:r>
              <a:rPr lang="en" dirty="0" smtClean="0"/>
              <a:t>MVC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/>
              <a:t>Entendendo os escopos do </a:t>
            </a:r>
            <a:r>
              <a:rPr lang="en" dirty="0" smtClean="0"/>
              <a:t>JSF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Criando a primeira tela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/>
              <a:t>Utilizando os componentes </a:t>
            </a:r>
            <a:r>
              <a:rPr lang="en" dirty="0" smtClean="0"/>
              <a:t>JSF</a:t>
            </a:r>
          </a:p>
          <a:p>
            <a:pPr marL="1371600" lvl="2" indent="-381000">
              <a:spcBef>
                <a:spcPts val="480"/>
              </a:spcBef>
              <a:buSzPct val="80000"/>
              <a:buFont typeface="Arial"/>
              <a:buChar char="❏"/>
            </a:pPr>
            <a:r>
              <a:rPr lang="en" dirty="0" smtClean="0"/>
              <a:t>Enriquecendo a tela com o PrimeFaces </a:t>
            </a:r>
            <a:endParaRPr lang="en" dirty="0"/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1600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90535" y="1386092"/>
            <a:ext cx="8881449" cy="4517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Mantenha o bean na sessão com  @</a:t>
            </a:r>
            <a:r>
              <a:rPr lang="en" sz="1800" b="1" dirty="0" smtClean="0"/>
              <a:t>SessionScoped.</a:t>
            </a: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91850" y="2019550"/>
            <a:ext cx="6482499" cy="2501549"/>
          </a:xfrm>
          <a:prstGeom prst="rect">
            <a:avLst/>
          </a:prstGeom>
        </p:spPr>
      </p:pic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08642" y="1256526"/>
            <a:ext cx="8908609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Entenda o @</a:t>
            </a:r>
            <a:r>
              <a:rPr lang="en" sz="1800" b="1" dirty="0" smtClean="0"/>
              <a:t>ViewScoped.</a:t>
            </a: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5175" y="1879025"/>
            <a:ext cx="5636900" cy="2308025"/>
          </a:xfrm>
          <a:prstGeom prst="rect">
            <a:avLst/>
          </a:prstGeom>
        </p:spPr>
      </p:pic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/>
              <a:t>Entendendo os escopos </a:t>
            </a:r>
            <a:r>
              <a:rPr lang="en" sz="2400" dirty="0" smtClean="0"/>
              <a:t>do JSF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253497" y="1258432"/>
            <a:ext cx="8754701" cy="3450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" sz="2400" dirty="0" smtClean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 smtClean="0"/>
              <a:t>Criando </a:t>
            </a:r>
            <a:r>
              <a:rPr lang="en" sz="2400" dirty="0"/>
              <a:t>arquivo index.xhtml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 smtClean="0"/>
              <a:t>Escolhendo o template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2400" dirty="0"/>
              <a:t>Configurando </a:t>
            </a:r>
            <a:r>
              <a:rPr lang="en" sz="2400" dirty="0" smtClean="0"/>
              <a:t>a página </a:t>
            </a:r>
            <a:r>
              <a:rPr lang="en" sz="2400" dirty="0"/>
              <a:t>no web.xml</a:t>
            </a:r>
          </a:p>
        </p:txBody>
      </p:sp>
      <p:sp>
        <p:nvSpPr>
          <p:cNvPr id="5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Criando a primeira tela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Criando a primeira tela</a:t>
            </a:r>
            <a:endParaRPr lang="en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1212" y="1348986"/>
            <a:ext cx="890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Resultado em código:</a:t>
            </a:r>
            <a:endParaRPr lang="pt-BR" sz="1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212" y="1973656"/>
            <a:ext cx="8901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/>
              </a:rPr>
              <a:t>&lt;!</a:t>
            </a:r>
            <a:r>
              <a:rPr lang="pt-BR" dirty="0">
                <a:solidFill>
                  <a:srgbClr val="3F7F7F"/>
                </a:solidFill>
                <a:latin typeface="Consolas"/>
              </a:rPr>
              <a:t>DOCTYPE </a:t>
            </a:r>
            <a:r>
              <a:rPr lang="pt-BR" dirty="0" err="1">
                <a:solidFill>
                  <a:srgbClr val="008080"/>
                </a:solidFill>
                <a:latin typeface="Consolas"/>
              </a:rPr>
              <a:t>html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PUBLIC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"-//W3C//DTD XHTML 1.0 </a:t>
            </a:r>
            <a:r>
              <a:rPr lang="pt-BR" dirty="0" err="1">
                <a:solidFill>
                  <a:srgbClr val="008080"/>
                </a:solidFill>
                <a:latin typeface="Consolas"/>
              </a:rPr>
              <a:t>Transitional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//EN" </a:t>
            </a:r>
            <a:endParaRPr lang="pt-BR" dirty="0" smtClean="0">
              <a:solidFill>
                <a:srgbClr val="008080"/>
              </a:solidFill>
              <a:latin typeface="Consolas"/>
            </a:endParaRP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	</a:t>
            </a:r>
            <a:r>
              <a:rPr lang="pt-BR" dirty="0" smtClean="0">
                <a:solidFill>
                  <a:srgbClr val="3F7F5F"/>
                </a:solidFill>
                <a:latin typeface="Consolas"/>
              </a:rPr>
              <a:t>"</a:t>
            </a:r>
            <a:r>
              <a:rPr lang="pt-BR" dirty="0">
                <a:solidFill>
                  <a:srgbClr val="3F7F5F"/>
                </a:solidFill>
                <a:latin typeface="Consolas"/>
              </a:rPr>
              <a:t>http://www.w3.org/TR/xhtml1/DTD/xhtml1-transitional.dtd"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>
                <a:latin typeface="Consolas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html</a:t>
            </a:r>
            <a:r>
              <a:rPr lang="pt-BR" dirty="0">
                <a:solidFill>
                  <a:srgbClr val="3F7F7F"/>
                </a:solidFill>
                <a:latin typeface="Consolas"/>
              </a:rPr>
              <a:t>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"http://www.w3.org/1999/xhtml"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xmlns:ui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"http://java.sun.com/jsf/facelets"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xmlns:f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"http://java.sun.com/jsf/core"</a:t>
            </a:r>
          </a:p>
          <a:p>
            <a:r>
              <a:rPr lang="pt-BR" dirty="0">
                <a:latin typeface="Consolas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nsolas"/>
              </a:rPr>
              <a:t>xmlns:h</a:t>
            </a:r>
            <a:r>
              <a:rPr lang="pt-BR" dirty="0">
                <a:latin typeface="Consolas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nsolas"/>
              </a:rPr>
              <a:t>"http://java.sun.com/jsf/html"</a:t>
            </a:r>
            <a:r>
              <a:rPr lang="pt-BR" i="1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i="1" dirty="0">
                <a:latin typeface="Consolas"/>
              </a:rPr>
              <a:t> 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h:head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h:head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>
                <a:latin typeface="Consolas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/>
              </a:rPr>
              <a:t>body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t-BR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body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t-BR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html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pt-BR" dirty="0" smtClean="0">
                <a:latin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62962" y="2260756"/>
            <a:ext cx="88452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h:panelGrid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highlight>
                  <a:srgbClr val="D4D4D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2962" y="1465448"/>
            <a:ext cx="874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Tags</a:t>
            </a:r>
            <a:r>
              <a:rPr lang="pt-BR" sz="1800" b="1" dirty="0" smtClean="0"/>
              <a:t> &lt;</a:t>
            </a:r>
            <a:r>
              <a:rPr lang="pt-BR" sz="1800" b="1" dirty="0" err="1" smtClean="0"/>
              <a:t>h:form</a:t>
            </a:r>
            <a:r>
              <a:rPr lang="pt-BR" sz="1800" b="1" dirty="0" smtClean="0"/>
              <a:t>/&gt; e &lt;</a:t>
            </a:r>
            <a:r>
              <a:rPr lang="pt-BR" sz="1800" b="1" dirty="0" err="1" smtClean="0"/>
              <a:t>h:panelGrid</a:t>
            </a:r>
            <a:r>
              <a:rPr lang="pt-BR" sz="1800" b="1" dirty="0" smtClean="0"/>
              <a:t>/&gt;.</a:t>
            </a:r>
            <a:endParaRPr lang="pt-BR" sz="1800" b="1" dirty="0"/>
          </a:p>
        </p:txBody>
      </p:sp>
      <p:sp>
        <p:nvSpPr>
          <p:cNvPr id="8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181401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5"/>
          <a:stretch/>
        </p:blipFill>
        <p:spPr>
          <a:xfrm>
            <a:off x="2386472" y="2339478"/>
            <a:ext cx="4330159" cy="19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50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4" y="1849550"/>
            <a:ext cx="8681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contatoMBean.contato.nome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contatoMBean.contato.endereco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9164610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7" y="1782299"/>
            <a:ext cx="868166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contatoMBean.contato.numero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contatoMBean.contato.telefone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contatoMBean.contato.cidade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pt-BR" sz="10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Entrada e Saída de dados com &lt;</a:t>
            </a:r>
            <a:r>
              <a:rPr lang="pt-BR" sz="1800" b="1" dirty="0" err="1" smtClean="0"/>
              <a:t>h:inputText</a:t>
            </a:r>
            <a:r>
              <a:rPr lang="pt-BR" sz="1800" b="1" dirty="0" smtClean="0"/>
              <a:t>&gt; e &lt;</a:t>
            </a:r>
            <a:r>
              <a:rPr lang="pt-BR" sz="1800" b="1" dirty="0" err="1" smtClean="0"/>
              <a:t>h:outputLabel</a:t>
            </a:r>
            <a:r>
              <a:rPr lang="pt-BR" sz="1800" b="1" dirty="0" smtClean="0"/>
              <a:t>&gt; (continuação).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673675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7" y="1782299"/>
            <a:ext cx="8681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h:outputLabel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"Número:" 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contatoMBean.contato.numero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"20" 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pt-BR" sz="1200" i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014" y="1339933"/>
            <a:ext cx="8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Verificando preenchimento do campo com &lt;</a:t>
            </a:r>
            <a:r>
              <a:rPr lang="pt-BR" sz="1800" b="1" dirty="0" err="1" smtClean="0"/>
              <a:t>h:message</a:t>
            </a:r>
            <a:r>
              <a:rPr lang="pt-BR" sz="1800" b="1" dirty="0" smtClean="0"/>
              <a:t>&gt;.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44205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8" r="58312" b="21353"/>
          <a:stretch/>
        </p:blipFill>
        <p:spPr>
          <a:xfrm>
            <a:off x="2662710" y="2758167"/>
            <a:ext cx="3896602" cy="9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6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0" y="1867781"/>
            <a:ext cx="91440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/>
              <a:t>Parte téorica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240985" y="2102789"/>
            <a:ext cx="85408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btnE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"Enviar"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85279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240985" y="2102789"/>
            <a:ext cx="85408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btnE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"Enviar"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pt-B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6" name="Retângulo 5"/>
          <p:cNvSpPr/>
          <p:nvPr/>
        </p:nvSpPr>
        <p:spPr>
          <a:xfrm>
            <a:off x="240985" y="3065212"/>
            <a:ext cx="82330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salvar(){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</a:t>
            </a:r>
            <a:r>
              <a:rPr lang="pt-BR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pt-BR" dirty="0" err="1" smtClean="0">
                <a:latin typeface="Courier New" panose="02070309020205020404" pitchFamily="49" charset="0"/>
              </a:rPr>
              <a:t>.add</a:t>
            </a:r>
            <a:r>
              <a:rPr lang="pt-BR" dirty="0" smtClean="0">
                <a:latin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contato</a:t>
            </a: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pt-BR" dirty="0"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69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53085" y="2028282"/>
            <a:ext cx="842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Agora é sua vez, crie o botão Limpar e associe ao mesmo a ação de limpar o formulário.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912110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53085" y="2028282"/>
            <a:ext cx="842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Agora é sua vez, crie o botão Limpar e associe ao mesmo a ação de limpar o formulário.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Botões e Eventos.</a:t>
            </a:r>
            <a:endParaRPr lang="pt-BR" sz="1800" b="1" dirty="0"/>
          </a:p>
        </p:txBody>
      </p:sp>
      <p:sp>
        <p:nvSpPr>
          <p:cNvPr id="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6" name="Retângulo 5"/>
          <p:cNvSpPr/>
          <p:nvPr/>
        </p:nvSpPr>
        <p:spPr>
          <a:xfrm>
            <a:off x="353084" y="3007256"/>
            <a:ext cx="8283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h:commandButton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type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"reset"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105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salvos.</a:t>
            </a:r>
            <a:endParaRPr lang="pt-BR" sz="1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0" r="6193" b="2284"/>
          <a:stretch/>
        </p:blipFill>
        <p:spPr>
          <a:xfrm>
            <a:off x="1564527" y="2774197"/>
            <a:ext cx="6092968" cy="9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8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328773" y="1607599"/>
            <a:ext cx="84440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tableContato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contatoMBean.contatos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var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"contato"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title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"Contatos Cadastrados"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rows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"10"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contato.nome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contato.endereco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</a:t>
            </a:r>
            <a:r>
              <a:rPr lang="pt-B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pt-BR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24589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5" y="1605392"/>
            <a:ext cx="8948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contato.numero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contato.telefone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contato.cidade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CRUD - Agenda de Contatos</a:t>
            </a:r>
            <a:br>
              <a:rPr lang="en" dirty="0"/>
            </a:br>
            <a:r>
              <a:rPr lang="en" sz="2400" dirty="0" smtClean="0"/>
              <a:t>Utilizando os componentes JSF</a:t>
            </a:r>
            <a:endParaRPr lang="en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0985" y="1294992"/>
            <a:ext cx="87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Listando contatos salvos (continuação).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109524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6187" y="1345445"/>
            <a:ext cx="88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Com o </a:t>
            </a:r>
            <a:r>
              <a:rPr lang="pt-BR" sz="1800" dirty="0" smtClean="0"/>
              <a:t>primefaces-5.0.jar na pasta </a:t>
            </a:r>
            <a:r>
              <a:rPr lang="pt-BR" sz="1800" dirty="0" err="1" smtClean="0"/>
              <a:t>lib</a:t>
            </a:r>
            <a:r>
              <a:rPr lang="pt-BR" sz="1800" dirty="0" smtClean="0"/>
              <a:t> do seu projeto, basta adicionar mais um </a:t>
            </a:r>
            <a:r>
              <a:rPr lang="pt-BR" sz="1800" dirty="0" err="1" smtClean="0"/>
              <a:t>namespace</a:t>
            </a:r>
            <a:r>
              <a:rPr lang="pt-BR" sz="1800" dirty="0" smtClean="0"/>
              <a:t> no início do </a:t>
            </a:r>
            <a:r>
              <a:rPr lang="pt-BR" sz="1800" dirty="0" err="1" smtClean="0"/>
              <a:t>index.xhtml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8" name="Retângulo 7"/>
          <p:cNvSpPr/>
          <p:nvPr/>
        </p:nvSpPr>
        <p:spPr>
          <a:xfrm>
            <a:off x="262647" y="2251674"/>
            <a:ext cx="8618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xmlns:p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"http://primefaces.org/ui"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078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91828" y="1334444"/>
            <a:ext cx="85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Ficando da seguinte forma:</a:t>
            </a:r>
            <a:endParaRPr lang="pt-BR" sz="1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37745" y="1994171"/>
            <a:ext cx="83560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html</a:t>
            </a:r>
            <a:r>
              <a:rPr lang="pt-BR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xmlns</a:t>
            </a:r>
            <a:r>
              <a:rPr lang="pt-BR" dirty="0"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"http://www.w3.org/1999/xhtml"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xmlns:ui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"http://java.sun.com/jsf/facelets"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xmlns:f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"http://java.sun.com/jsf/core"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xmlns:h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"http://java.sun.com/jsf/html"</a:t>
            </a:r>
          </a:p>
          <a:p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xmlns:p</a:t>
            </a:r>
            <a:r>
              <a:rPr lang="pt-BR" dirty="0"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"http://primefaces.org/ui" </a:t>
            </a:r>
            <a:r>
              <a:rPr lang="pt-BR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pt-BR" i="1" dirty="0">
                <a:latin typeface="Courier New" panose="020703090202050204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21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6"/>
          <p:cNvSpPr txBox="1"/>
          <p:nvPr/>
        </p:nvSpPr>
        <p:spPr>
          <a:xfrm>
            <a:off x="291828" y="1334444"/>
            <a:ext cx="85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Resultado:</a:t>
            </a:r>
            <a:endParaRPr lang="pt-BR" sz="1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331"/>
            <a:ext cx="9144000" cy="21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424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O que é?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2525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252525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 dirty="0">
                <a:solidFill>
                  <a:srgbClr val="252525"/>
                </a:solidFill>
              </a:rPr>
              <a:t>É um framework MVC.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 dirty="0">
                <a:solidFill>
                  <a:srgbClr val="252525"/>
                </a:solidFill>
              </a:rPr>
              <a:t>Construção de UI baseadas em componentes.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 dirty="0">
                <a:solidFill>
                  <a:srgbClr val="252525"/>
                </a:solidFill>
              </a:rPr>
              <a:t>Programação dirigida a eventos.</a:t>
            </a:r>
          </a:p>
          <a:p>
            <a:pPr lvl="0" algn="just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1439" y="1334058"/>
            <a:ext cx="860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Preencha o formulário e clique no botão Salvar. O que aconteceu?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450565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1439" y="1334058"/>
            <a:ext cx="8602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Preencha o formulário e clique no botão Salvar. O que aconteceu?</a:t>
            </a:r>
          </a:p>
          <a:p>
            <a:endParaRPr lang="pt-BR" sz="1800" b="1" dirty="0"/>
          </a:p>
          <a:p>
            <a:r>
              <a:rPr lang="pt-BR" sz="1800" dirty="0" smtClean="0"/>
              <a:t>Possivelmente nada aconteceu.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667701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1439" y="1334058"/>
            <a:ext cx="8602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Preencha o formulário e clique no botão Salvar. O que aconteceu?</a:t>
            </a:r>
          </a:p>
          <a:p>
            <a:endParaRPr lang="pt-BR" sz="1800" b="1" dirty="0"/>
          </a:p>
          <a:p>
            <a:r>
              <a:rPr lang="pt-BR" sz="1800" dirty="0" smtClean="0"/>
              <a:t>Possivelmente nada aconteceu.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201439" y="2781759"/>
            <a:ext cx="8604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sz="1200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sz="1200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sz="1200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sz="1200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type</a:t>
            </a:r>
            <a:r>
              <a:rPr lang="pt-BR" sz="1200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sz="1200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submit</a:t>
            </a:r>
            <a:r>
              <a:rPr lang="pt-BR" sz="12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 </a:t>
            </a:r>
            <a:r>
              <a:rPr lang="pt-BR" sz="1200" i="1" dirty="0" err="1" smtClean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</a:t>
            </a:r>
            <a:r>
              <a:rPr lang="pt-BR" sz="1200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sz="12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sz="1200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94495" y="4040645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precisaremos mais.</a:t>
            </a:r>
            <a:endParaRPr lang="pt-BR" dirty="0"/>
          </a:p>
        </p:txBody>
      </p:sp>
      <p:sp>
        <p:nvSpPr>
          <p:cNvPr id="9" name="Chave direita 8"/>
          <p:cNvSpPr/>
          <p:nvPr/>
        </p:nvSpPr>
        <p:spPr>
          <a:xfrm rot="5400000">
            <a:off x="4962050" y="2874576"/>
            <a:ext cx="583660" cy="12821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1014" y="2202418"/>
            <a:ext cx="8608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ajax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"false"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1015" y="1447177"/>
            <a:ext cx="82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Deixe o botão da seguinte forma, adicione a </a:t>
            </a:r>
            <a:r>
              <a:rPr lang="pt-BR" sz="1800" b="1" err="1"/>
              <a:t>tag</a:t>
            </a:r>
            <a:r>
              <a:rPr lang="pt-BR" sz="1800" b="1"/>
              <a:t> </a:t>
            </a:r>
            <a:r>
              <a:rPr lang="pt-BR" sz="1800" b="1" smtClean="0"/>
              <a:t>ajax= </a:t>
            </a:r>
            <a:r>
              <a:rPr lang="pt-BR" sz="1800" b="1"/>
              <a:t>“ false</a:t>
            </a:r>
            <a:r>
              <a:rPr lang="pt-BR" sz="1800" b="1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957201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1014" y="2202418"/>
            <a:ext cx="8608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ajax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"false"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1015" y="1447177"/>
            <a:ext cx="82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Deixe o botão da seguinte forma, adicione a </a:t>
            </a:r>
            <a:r>
              <a:rPr lang="pt-BR" sz="1800" b="1" dirty="0" err="1" smtClean="0"/>
              <a:t>tag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ajax</a:t>
            </a:r>
            <a:r>
              <a:rPr lang="pt-BR" sz="1800" b="1" dirty="0" smtClean="0"/>
              <a:t> = “false”.</a:t>
            </a:r>
            <a:endParaRPr lang="pt-BR" sz="1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1014" y="3355091"/>
            <a:ext cx="858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ajax</a:t>
            </a:r>
            <a:r>
              <a:rPr lang="pt-BR" dirty="0" smtClean="0"/>
              <a:t> é exclusiva do </a:t>
            </a:r>
            <a:r>
              <a:rPr lang="pt-BR" dirty="0" err="1" smtClean="0"/>
              <a:t>PrimeFaces</a:t>
            </a:r>
            <a:r>
              <a:rPr lang="pt-BR" dirty="0" smtClean="0"/>
              <a:t> </a:t>
            </a:r>
            <a:r>
              <a:rPr lang="pt-BR" dirty="0" smtClean="0"/>
              <a:t>e por padrão é </a:t>
            </a:r>
            <a:r>
              <a:rPr lang="pt-BR" dirty="0" err="1" smtClean="0"/>
              <a:t>true</a:t>
            </a:r>
            <a:r>
              <a:rPr lang="pt-BR" dirty="0" smtClean="0"/>
              <a:t>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Chave direita 1"/>
          <p:cNvSpPr/>
          <p:nvPr/>
        </p:nvSpPr>
        <p:spPr>
          <a:xfrm rot="5400000">
            <a:off x="5788901" y="2208982"/>
            <a:ext cx="583660" cy="12821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1469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 smtClean="0"/>
              <a:t>Enriquecendo </a:t>
            </a:r>
            <a:r>
              <a:rPr lang="en" sz="2400" dirty="0"/>
              <a:t>a tela com o PrimeFaces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5098" y="1470189"/>
            <a:ext cx="89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A nova tabela</a:t>
            </a:r>
            <a:endParaRPr lang="pt-BR" sz="1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8"/>
          <a:stretch/>
        </p:blipFill>
        <p:spPr>
          <a:xfrm>
            <a:off x="19142" y="2413258"/>
            <a:ext cx="9056764" cy="6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0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/>
              <a:t>Enriquecendo a tela com o PrimeFaces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29589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2374" y="2097182"/>
            <a:ext cx="8696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800" dirty="0" smtClean="0"/>
              <a:t>A </a:t>
            </a:r>
            <a:r>
              <a:rPr lang="pt-BR" sz="1800" dirty="0" err="1" smtClean="0"/>
              <a:t>tag</a:t>
            </a:r>
            <a:r>
              <a:rPr lang="pt-BR" sz="1800" dirty="0" smtClean="0"/>
              <a:t> “</a:t>
            </a:r>
            <a:r>
              <a:rPr lang="pt-BR" sz="1800" dirty="0" err="1" smtClean="0"/>
              <a:t>action</a:t>
            </a:r>
            <a:r>
              <a:rPr lang="pt-BR" sz="1800" dirty="0" smtClean="0"/>
              <a:t>” é usado normalmente em situação em que precisamos fazer um redirecionamento  ou desejamos submeter a página por completo em uma </a:t>
            </a:r>
            <a:r>
              <a:rPr lang="pt-BR" sz="1800" dirty="0" err="1" smtClean="0"/>
              <a:t>requisição.Por</a:t>
            </a:r>
            <a:r>
              <a:rPr lang="pt-BR" sz="1800" dirty="0" smtClean="0"/>
              <a:t> padrão não é passada nada por parâmetro.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 smtClean="0"/>
              <a:t>A </a:t>
            </a:r>
            <a:r>
              <a:rPr lang="pt-BR" sz="1800" dirty="0" err="1" smtClean="0"/>
              <a:t>tag</a:t>
            </a:r>
            <a:r>
              <a:rPr lang="pt-BR" sz="1800" dirty="0" smtClean="0"/>
              <a:t> “</a:t>
            </a:r>
            <a:r>
              <a:rPr lang="pt-BR" sz="1800" dirty="0" err="1" smtClean="0"/>
              <a:t>actionListener</a:t>
            </a:r>
            <a:r>
              <a:rPr lang="pt-BR" sz="1800" dirty="0" smtClean="0"/>
              <a:t>”  é usada  quando queremos usar requisições que atualizam parte da página web utilizando </a:t>
            </a:r>
            <a:r>
              <a:rPr lang="pt-BR" sz="1800" dirty="0" err="1" smtClean="0"/>
              <a:t>ajax</a:t>
            </a:r>
            <a:r>
              <a:rPr lang="pt-BR" sz="1800" dirty="0" smtClean="0"/>
              <a:t>. Por padrão é preciso ter como parâmetro um “</a:t>
            </a:r>
            <a:r>
              <a:rPr lang="pt-BR" sz="1800" dirty="0" err="1" smtClean="0"/>
              <a:t>ActionEvent</a:t>
            </a:r>
            <a:r>
              <a:rPr lang="pt-BR" sz="1800" dirty="0" smtClean="0"/>
              <a:t>”.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2367" y="1381487"/>
            <a:ext cx="8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Action</a:t>
            </a:r>
            <a:r>
              <a:rPr lang="pt-BR" sz="1800" b="1" dirty="0" smtClean="0"/>
              <a:t> e </a:t>
            </a:r>
            <a:r>
              <a:rPr lang="pt-BR" sz="1800" b="1" dirty="0" err="1" smtClean="0"/>
              <a:t>ActionListener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171303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/>
              <a:t>Enriquecendo a tela com o PrimeFaces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4239" y="2062288"/>
            <a:ext cx="83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Adicione como parâmetro um </a:t>
            </a:r>
            <a:r>
              <a:rPr lang="pt-BR" sz="1800" dirty="0" err="1" smtClean="0"/>
              <a:t>ActionEvent</a:t>
            </a:r>
            <a:r>
              <a:rPr lang="pt-BR" sz="1800" dirty="0" smtClean="0"/>
              <a:t> do pacote </a:t>
            </a:r>
            <a:r>
              <a:rPr lang="pt-BR" sz="1800" b="1" dirty="0"/>
              <a:t> </a:t>
            </a:r>
            <a:r>
              <a:rPr lang="pt-BR" sz="1800" b="1" dirty="0" err="1" smtClean="0"/>
              <a:t>javax.faces.event</a:t>
            </a:r>
            <a:r>
              <a:rPr lang="pt-BR" sz="1800" b="1" dirty="0" smtClean="0"/>
              <a:t>.*</a:t>
            </a:r>
            <a:r>
              <a:rPr lang="pt-BR" sz="1800" dirty="0" smtClean="0"/>
              <a:t>.</a:t>
            </a:r>
          </a:p>
          <a:p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4239" y="2811317"/>
            <a:ext cx="8385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salvar(</a:t>
            </a:r>
            <a:r>
              <a:rPr lang="pt-BR" b="1" dirty="0" err="1">
                <a:latin typeface="Courier New" panose="02070309020205020404" pitchFamily="49" charset="0"/>
              </a:rPr>
              <a:t>ActionEvent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>
                <a:highlight>
                  <a:srgbClr val="F0D8A8"/>
                </a:highlight>
                <a:latin typeface="Courier New" panose="02070309020205020404" pitchFamily="49" charset="0"/>
              </a:rPr>
              <a:t>e){</a:t>
            </a:r>
          </a:p>
          <a:p>
            <a:r>
              <a:rPr lang="pt-BR" dirty="0" err="1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pt-BR" dirty="0" err="1">
                <a:latin typeface="Courier New" panose="02070309020205020404" pitchFamily="49" charset="0"/>
              </a:rPr>
              <a:t>.add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pt-BR" dirty="0"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2367" y="1381487"/>
            <a:ext cx="8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Action</a:t>
            </a:r>
            <a:r>
              <a:rPr lang="pt-BR" sz="1800" b="1" dirty="0" smtClean="0"/>
              <a:t> e </a:t>
            </a:r>
            <a:r>
              <a:rPr lang="pt-BR" sz="1800" b="1" dirty="0" err="1" smtClean="0"/>
              <a:t>ActionListener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0971167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CRUD - Agenda de Contatos</a:t>
            </a:r>
            <a:br>
              <a:rPr lang="en" dirty="0" smtClean="0"/>
            </a:br>
            <a:r>
              <a:rPr lang="en" sz="2400" dirty="0"/>
              <a:t>Enriquecendo a tela com o PrimeFaces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2130" y="39025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1305" y="2300143"/>
            <a:ext cx="863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No botão substitua a </a:t>
            </a:r>
            <a:r>
              <a:rPr lang="pt-BR" sz="1800" dirty="0" err="1" smtClean="0"/>
              <a:t>tag</a:t>
            </a:r>
            <a:r>
              <a:rPr lang="pt-BR" sz="1800" dirty="0" smtClean="0"/>
              <a:t> “</a:t>
            </a:r>
            <a:r>
              <a:rPr lang="pt-BR" sz="1800" dirty="0" err="1" smtClean="0"/>
              <a:t>action</a:t>
            </a:r>
            <a:r>
              <a:rPr lang="pt-BR" sz="1800" dirty="0" smtClean="0"/>
              <a:t>” para a  “</a:t>
            </a:r>
            <a:r>
              <a:rPr lang="pt-BR" sz="1800" dirty="0" err="1" smtClean="0"/>
              <a:t>actionListener</a:t>
            </a:r>
            <a:r>
              <a:rPr lang="pt-BR" sz="1800" dirty="0" smtClean="0"/>
              <a:t>” , remova 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ajax</a:t>
            </a:r>
            <a:r>
              <a:rPr lang="pt-BR" sz="1800" dirty="0"/>
              <a:t> </a:t>
            </a:r>
            <a:r>
              <a:rPr lang="pt-BR" sz="1800" dirty="0" smtClean="0"/>
              <a:t>e adicione 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update</a:t>
            </a:r>
            <a:r>
              <a:rPr lang="pt-BR" sz="1800" dirty="0" smtClean="0"/>
              <a:t> com o id da tabela. Como segue abaixo:</a:t>
            </a:r>
            <a:endParaRPr lang="pt-BR" sz="1800" u="sng" dirty="0"/>
          </a:p>
        </p:txBody>
      </p:sp>
      <p:sp>
        <p:nvSpPr>
          <p:cNvPr id="5" name="Retângulo 4"/>
          <p:cNvSpPr/>
          <p:nvPr/>
        </p:nvSpPr>
        <p:spPr>
          <a:xfrm>
            <a:off x="2286000" y="357940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2031" y="3471685"/>
            <a:ext cx="8225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p:commandButton</a:t>
            </a:r>
            <a:r>
              <a:rPr lang="pt-BR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pt-BR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btnSalvar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"Salvar"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update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tableContato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pt-BR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actionListener</a:t>
            </a:r>
            <a:r>
              <a:rPr lang="pt-BR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"#{</a:t>
            </a:r>
            <a:r>
              <a:rPr lang="pt-BR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contatoMBean.salvar</a:t>
            </a:r>
            <a:r>
              <a:rPr lang="pt-BR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}"</a:t>
            </a:r>
            <a:r>
              <a:rPr lang="pt-BR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2367" y="1381487"/>
            <a:ext cx="8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 smtClean="0"/>
              <a:t>Action</a:t>
            </a:r>
            <a:r>
              <a:rPr lang="pt-BR" sz="1800" b="1" dirty="0" smtClean="0"/>
              <a:t> e </a:t>
            </a:r>
            <a:r>
              <a:rPr lang="pt-BR" sz="1800" b="1" dirty="0" err="1" smtClean="0"/>
              <a:t>ActionListener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253627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Obrigado!</a:t>
            </a:r>
            <a:endParaRPr lang="en" sz="4800" dirty="0"/>
          </a:p>
        </p:txBody>
      </p:sp>
    </p:spTree>
    <p:extLst>
      <p:ext uri="{BB962C8B-B14F-4D97-AF65-F5344CB8AC3E}">
        <p14:creationId xmlns:p14="http://schemas.microsoft.com/office/powerpoint/2010/main" val="3987396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JSF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Histórico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Foi criado através do Java Community Process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Sun MicroSystems, Oracle, Borland, BEA, IBM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O processo de especificação teve início em 2001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1.0(2004-03-11) — (DEPRECATED) 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1.1(2004-05-27) — (DEPRECATED) </a:t>
            </a:r>
            <a:r>
              <a:rPr lang="en" sz="1800"/>
              <a:t>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1.2(2006-05-11) – JSR 252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2.0(2009-06-28) 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2.1(2010-10-22) </a:t>
            </a:r>
            <a:r>
              <a:rPr lang="en" sz="1800"/>
              <a:t>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2.2(2013-05-21) – JSR 344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Arquitetura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23950" y="1663600"/>
            <a:ext cx="6896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 que usá-lo?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Simplicidade e produtividade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Aplicações com comportamento </a:t>
            </a:r>
            <a:r>
              <a:rPr lang="en" sz="1400" b="1" dirty="0"/>
              <a:t>AJAX</a:t>
            </a:r>
            <a:r>
              <a:rPr lang="en" sz="1400" dirty="0"/>
              <a:t>.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Sensação </a:t>
            </a:r>
            <a:r>
              <a:rPr lang="en" sz="1400" b="1" dirty="0"/>
              <a:t>desktop</a:t>
            </a:r>
            <a:r>
              <a:rPr lang="en" sz="1400" dirty="0"/>
              <a:t> em um ambiente WEB.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Fácil uso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"Um componente UI bom deve ocultar a complexidade, mas manter a flexibilidade".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Comunidade forte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Feedback, novas idéias, </a:t>
            </a:r>
            <a:r>
              <a:rPr lang="en" sz="1400" i="1" dirty="0"/>
              <a:t>bug reports</a:t>
            </a:r>
            <a:r>
              <a:rPr lang="en" sz="1400" dirty="0"/>
              <a:t> e </a:t>
            </a:r>
            <a:r>
              <a:rPr lang="en" sz="1400" i="1" dirty="0"/>
              <a:t>patches</a:t>
            </a:r>
            <a:r>
              <a:rPr lang="en" sz="1400" dirty="0" smtClean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IAGO@6JE5MNPSAVWXY5LK" val="5229"/>
</p:tagLst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1797</Words>
  <Application>Microsoft Office PowerPoint</Application>
  <PresentationFormat>Apresentação na tela (16:9)</PresentationFormat>
  <Paragraphs>375</Paragraphs>
  <Slides>69</Slides>
  <Notes>69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0" baseType="lpstr">
      <vt:lpstr>biz</vt:lpstr>
      <vt:lpstr>JSF e PrimeFaces</vt:lpstr>
      <vt:lpstr>Agenda</vt:lpstr>
      <vt:lpstr>Agenda</vt:lpstr>
      <vt:lpstr>Agenda</vt:lpstr>
      <vt:lpstr>Parte téorica</vt:lpstr>
      <vt:lpstr>JSF  O que é?</vt:lpstr>
      <vt:lpstr>JSF  Histórico</vt:lpstr>
      <vt:lpstr>JSF  Arquitetura</vt:lpstr>
      <vt:lpstr>PrimeFaces  Por que usá-lo?</vt:lpstr>
      <vt:lpstr>PrimeFaces  Existe PrimeFaces sem JSF?</vt:lpstr>
      <vt:lpstr>PrimeFaces  Outros frameworks</vt:lpstr>
      <vt:lpstr>PrimeFaces  Outros frameworks - comparativo</vt:lpstr>
      <vt:lpstr>Parte prática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Estrutura do projeto</vt:lpstr>
      <vt:lpstr>Configuração de ambiente Verificando se está tudo ok</vt:lpstr>
      <vt:lpstr>O primeiro contato com o JSF</vt:lpstr>
      <vt:lpstr>O primeiro contato com o JSF</vt:lpstr>
      <vt:lpstr>O primeiro contato com o JSF</vt:lpstr>
      <vt:lpstr>O primeiro contato com o JSF</vt:lpstr>
      <vt:lpstr>O primeiro contato com o JSF</vt:lpstr>
      <vt:lpstr>CRUD - Agenda de Contatos</vt:lpstr>
      <vt:lpstr>CRUD - Agenda de Contatos</vt:lpstr>
      <vt:lpstr>CRUD - Agenda de Contatos</vt:lpstr>
      <vt:lpstr>CRUD - Agenda de Contatos</vt:lpstr>
      <vt:lpstr>CRUD - Agenda de Contatos</vt:lpstr>
      <vt:lpstr>CRUD - Agenda de Contatos Entendendo os escopos do JSF</vt:lpstr>
      <vt:lpstr>CRUD - Agenda de Contatos Entendendo os escopos do JSF</vt:lpstr>
      <vt:lpstr>CRUD - Agenda de Contatos Entendendo os escopos do JSF</vt:lpstr>
      <vt:lpstr>CRUD - Agenda de Contatos Criando a primeira tela</vt:lpstr>
      <vt:lpstr>CRUD - Agenda de Contatos Criando a primeira tela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Utilizando os componentes JSF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 </vt:lpstr>
      <vt:lpstr>CRUD - Agenda de Contatos Enriquecendo a tela com o PrimeFaces</vt:lpstr>
      <vt:lpstr>CRUD - Agenda de Contatos Enriquecendo a tela com o PrimeFaces</vt:lpstr>
      <vt:lpstr>CRUD - Agenda de Contatos Enriquecendo a tela com o PrimeFaces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 e PrimeFaces</dc:title>
  <dc:creator>Tinho</dc:creator>
  <cp:lastModifiedBy>Tiago</cp:lastModifiedBy>
  <cp:revision>40</cp:revision>
  <dcterms:modified xsi:type="dcterms:W3CDTF">2014-05-21T17:41:44Z</dcterms:modified>
</cp:coreProperties>
</file>