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1"/>
  </p:notesMasterIdLst>
  <p:sldIdLst>
    <p:sldId id="256" r:id="rId2"/>
    <p:sldId id="257" r:id="rId3"/>
    <p:sldId id="258" r:id="rId4"/>
    <p:sldId id="30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33" r:id="rId29"/>
    <p:sldId id="282" r:id="rId30"/>
    <p:sldId id="283" r:id="rId31"/>
    <p:sldId id="284" r:id="rId32"/>
    <p:sldId id="285" r:id="rId33"/>
    <p:sldId id="286" r:id="rId34"/>
    <p:sldId id="310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02" r:id="rId47"/>
    <p:sldId id="303" r:id="rId48"/>
    <p:sldId id="317" r:id="rId49"/>
    <p:sldId id="300" r:id="rId50"/>
    <p:sldId id="311" r:id="rId51"/>
    <p:sldId id="312" r:id="rId52"/>
    <p:sldId id="305" r:id="rId53"/>
    <p:sldId id="313" r:id="rId54"/>
    <p:sldId id="314" r:id="rId55"/>
    <p:sldId id="301" r:id="rId56"/>
    <p:sldId id="316" r:id="rId57"/>
    <p:sldId id="315" r:id="rId58"/>
    <p:sldId id="318" r:id="rId59"/>
    <p:sldId id="319" r:id="rId60"/>
    <p:sldId id="320" r:id="rId61"/>
    <p:sldId id="326" r:id="rId62"/>
    <p:sldId id="325" r:id="rId63"/>
    <p:sldId id="323" r:id="rId64"/>
    <p:sldId id="328" r:id="rId65"/>
    <p:sldId id="327" r:id="rId66"/>
    <p:sldId id="331" r:id="rId67"/>
    <p:sldId id="329" r:id="rId68"/>
    <p:sldId id="330" r:id="rId69"/>
    <p:sldId id="332" r:id="rId70"/>
  </p:sldIdLst>
  <p:sldSz cx="9144000" cy="5143500" type="screen16x9"/>
  <p:notesSz cx="6858000" cy="9144000"/>
  <p:custDataLst>
    <p:tags r:id="rId72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13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1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3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4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6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3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4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9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4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4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05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1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9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5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9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9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8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84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5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6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7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96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96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02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77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5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74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577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205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205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68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5756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929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774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7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3374" y="72428"/>
            <a:ext cx="9017252" cy="34441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JSF e PrimeFaces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0" y="3516575"/>
            <a:ext cx="9144000" cy="162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Universidade Federal da Bahia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MATC84 - Laboratório de Programação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Renato Silva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Tiago Gonçalves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Existe PrimeFaces sem JSF?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775" y="151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5318" y="2957400"/>
            <a:ext cx="19733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1825" y="1579325"/>
            <a:ext cx="914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43451" y="3287225"/>
            <a:ext cx="2478975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287" y="1694362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3825" y="3287225"/>
            <a:ext cx="2400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 - comparativo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6150" y="1211450"/>
            <a:ext cx="6831698" cy="3835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Parte prática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875" y="1415000"/>
            <a:ext cx="5336250" cy="3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396961"/>
            <a:ext cx="2966099" cy="34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4590" y="1504125"/>
            <a:ext cx="3334818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352" y="1483075"/>
            <a:ext cx="3315294" cy="3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461762"/>
            <a:ext cx="296609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4887" y="1461750"/>
            <a:ext cx="289422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teórica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JSF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 que é?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Histórico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Arquitetura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PrimeFaces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Por que usá-lo?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Existe PrimeFaces sem JSF?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Outros frameworks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0150" y="1430475"/>
            <a:ext cx="2883699" cy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587" y="1456499"/>
            <a:ext cx="2904824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8475" y="1498575"/>
            <a:ext cx="2887049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2312" y="1461750"/>
            <a:ext cx="3159374" cy="34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1825" y="1918725"/>
            <a:ext cx="2800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0100" y="1402600"/>
            <a:ext cx="4963799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2175" y="1461750"/>
            <a:ext cx="3179650" cy="3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Estrutura do projeto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r="71011" b="35645"/>
          <a:stretch/>
        </p:blipFill>
        <p:spPr>
          <a:xfrm>
            <a:off x="3067863" y="1287225"/>
            <a:ext cx="3008273" cy="3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Configuração de </a:t>
            </a:r>
            <a:r>
              <a:rPr lang="en" dirty="0" smtClean="0"/>
              <a:t>ambiente</a:t>
            </a:r>
            <a:br>
              <a:rPr lang="en" dirty="0" smtClean="0"/>
            </a:br>
            <a:r>
              <a:rPr lang="en" sz="2400" dirty="0" smtClean="0"/>
              <a:t>Verificando </a:t>
            </a:r>
            <a:r>
              <a:rPr lang="en" sz="2400" dirty="0"/>
              <a:t>se está tudo </a:t>
            </a:r>
            <a:r>
              <a:rPr lang="en" sz="2400" dirty="0" smtClean="0"/>
              <a:t>ok</a:t>
            </a:r>
            <a:endParaRPr lang="en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5294" y="1459469"/>
            <a:ext cx="83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Executemos o projeto pela primeira vez!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441621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195" name="Shape 195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 de .xhtml com tags do jsf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Configuração de ambiente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projeto Java EE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Estrutura do projeto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Verificando se está tudo </a:t>
            </a:r>
            <a:r>
              <a:rPr lang="en" dirty="0" smtClean="0"/>
              <a:t>ok</a:t>
            </a:r>
            <a:endParaRPr lang="en" dirty="0" smtClean="0"/>
          </a:p>
          <a:p>
            <a:pPr marL="971550" lvl="1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O primeiro contato com o JSF</a:t>
            </a:r>
            <a:endParaRPr lang="en" dirty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CRUD 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MVC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0650" y="2285846"/>
            <a:ext cx="5788750" cy="1181025"/>
          </a:xfrm>
          <a:prstGeom prst="rect">
            <a:avLst/>
          </a:prstGeom>
        </p:spPr>
      </p:pic>
      <p:cxnSp>
        <p:nvCxnSpPr>
          <p:cNvPr id="203" name="Shape 203"/>
          <p:cNvCxnSpPr/>
          <p:nvPr/>
        </p:nvCxnSpPr>
        <p:spPr>
          <a:xfrm rot="10800000">
            <a:off x="6186375" y="2697100"/>
            <a:ext cx="7283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 flipH="1">
            <a:off x="2713675" y="3463050"/>
            <a:ext cx="283799" cy="60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987825" y="1476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41850" y="35312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994250" y="2917300"/>
            <a:ext cx="15897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&lt;h:inputText /&gt;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61700" y="4212450"/>
            <a:ext cx="2145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&lt;h:commandButton/&gt;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217" name="Shape 217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3519674" y="3871849"/>
            <a:ext cx="4065000" cy="2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7290975" y="4162075"/>
            <a:ext cx="15200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Managed Bean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5025" y="1681025"/>
            <a:ext cx="5800090" cy="2435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33850" y="1578250"/>
            <a:ext cx="5010150" cy="3612874"/>
          </a:xfrm>
          <a:prstGeom prst="rect">
            <a:avLst/>
          </a:prstGeom>
        </p:spPr>
      </p:pic>
      <p:cxnSp>
        <p:nvCxnSpPr>
          <p:cNvPr id="236" name="Shape 236"/>
          <p:cNvCxnSpPr/>
          <p:nvPr/>
        </p:nvCxnSpPr>
        <p:spPr>
          <a:xfrm>
            <a:off x="4087550" y="1237625"/>
            <a:ext cx="45300" cy="38036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400" y="1638237"/>
            <a:ext cx="3343275" cy="1524000"/>
          </a:xfrm>
          <a:prstGeom prst="rect">
            <a:avLst/>
          </a:prstGeom>
        </p:spPr>
      </p:pic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4925" y="3267725"/>
            <a:ext cx="3821624" cy="1562100"/>
          </a:xfrm>
          <a:prstGeom prst="rect">
            <a:avLst/>
          </a:prstGeom>
        </p:spPr>
      </p:pic>
      <p:sp>
        <p:nvSpPr>
          <p:cNvPr id="239" name="Shape 239"/>
          <p:cNvSpPr txBox="1"/>
          <p:nvPr/>
        </p:nvSpPr>
        <p:spPr>
          <a:xfrm>
            <a:off x="188237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cadastro.xhtmll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6000" y="1200150"/>
            <a:ext cx="3657600" cy="3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que aparece no navegador.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</a:t>
            </a:r>
            <a:r>
              <a:rPr lang="en" dirty="0" smtClean="0"/>
              <a:t>Contatos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Meta:</a:t>
            </a:r>
            <a:endParaRPr lang="pt-BR" sz="1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/>
          <a:stretch/>
        </p:blipFill>
        <p:spPr>
          <a:xfrm>
            <a:off x="2332882" y="2172832"/>
            <a:ext cx="4437340" cy="22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5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46" name="Shape 246"/>
          <p:cNvSpPr txBox="1"/>
          <p:nvPr/>
        </p:nvSpPr>
        <p:spPr>
          <a:xfrm>
            <a:off x="235390" y="1267485"/>
            <a:ext cx="8664165" cy="3262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dirty="0"/>
              <a:t>Primeiramente iremos criar a classe “Contato” no pacote “br.com.agenda.models</a:t>
            </a:r>
            <a:r>
              <a:rPr lang="en" sz="1800" dirty="0" smtClean="0"/>
              <a:t>”. Nesta </a:t>
            </a:r>
            <a:r>
              <a:rPr lang="en" sz="1800" dirty="0"/>
              <a:t>classe </a:t>
            </a:r>
            <a:r>
              <a:rPr lang="en" sz="1800" dirty="0" smtClean="0"/>
              <a:t>teremos </a:t>
            </a:r>
            <a:r>
              <a:rPr lang="en" sz="1800" dirty="0"/>
              <a:t>os seguintes atributos</a:t>
            </a:r>
            <a:r>
              <a:rPr lang="en" sz="1800" dirty="0" smtClean="0"/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nome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endereco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numero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telefone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cidade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Crie todos os atributos como </a:t>
            </a:r>
            <a:r>
              <a:rPr lang="en" sz="1800" dirty="0" smtClean="0"/>
              <a:t>privados, </a:t>
            </a:r>
            <a:r>
              <a:rPr lang="en" sz="1800" dirty="0"/>
              <a:t>tipo String e seus respectivos get’s e </a:t>
            </a:r>
            <a:r>
              <a:rPr lang="en" sz="1800" dirty="0" smtClean="0"/>
              <a:t>set’s.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52" name="Shape 252"/>
          <p:cNvSpPr txBox="1"/>
          <p:nvPr/>
        </p:nvSpPr>
        <p:spPr>
          <a:xfrm>
            <a:off x="6694050" y="1950300"/>
            <a:ext cx="2065800" cy="10826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Use o atalho “</a:t>
            </a:r>
            <a:r>
              <a:rPr lang="en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Alt+Shift+S+R</a:t>
            </a:r>
            <a:r>
              <a:rPr lang="en" dirty="0">
                <a:solidFill>
                  <a:srgbClr val="FF0000"/>
                </a:solidFill>
              </a:rPr>
              <a:t>” para gerar os métodos get’s e </a:t>
            </a:r>
            <a:r>
              <a:rPr lang="en" dirty="0" smtClean="0">
                <a:solidFill>
                  <a:srgbClr val="FF0000"/>
                </a:solidFill>
              </a:rPr>
              <a:t>set’s.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73700" y="12568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classe deve ficar da seguinte maneira: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1439" y="1714050"/>
            <a:ext cx="4906978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br.com.agenda.models</a:t>
            </a:r>
            <a:r>
              <a:rPr lang="pt-BR" b="1" dirty="0">
                <a:latin typeface="Consolas"/>
              </a:rPr>
              <a:t>;</a:t>
            </a:r>
          </a:p>
          <a:p>
            <a:endParaRPr lang="pt-BR" dirty="0">
              <a:latin typeface="Consolas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latin typeface="Consolas"/>
              </a:rPr>
              <a:t> Contato {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 smtClean="0">
                <a:latin typeface="Consolas"/>
              </a:rPr>
              <a:t>String</a:t>
            </a:r>
            <a:r>
              <a:rPr lang="pt-BR" b="1" dirty="0" smtClean="0">
                <a:latin typeface="Consolas"/>
              </a:rPr>
              <a:t> </a:t>
            </a:r>
            <a:r>
              <a:rPr lang="pt-BR" b="1" dirty="0" smtClean="0">
                <a:solidFill>
                  <a:srgbClr val="0000C0"/>
                </a:solidFill>
                <a:latin typeface="Consolas"/>
              </a:rPr>
              <a:t>nome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endereco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telefone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cidade</a:t>
            </a:r>
            <a:r>
              <a:rPr lang="pt-BR" b="1" dirty="0" smtClean="0">
                <a:latin typeface="Consolas"/>
              </a:rPr>
              <a:t>;</a:t>
            </a:r>
          </a:p>
          <a:p>
            <a:endParaRPr lang="pt-BR" b="1" dirty="0" smtClean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/* </a:t>
            </a:r>
            <a:r>
              <a:rPr lang="pt-BR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gets</a:t>
            </a:r>
            <a:r>
              <a:rPr lang="pt-BR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e sets */</a:t>
            </a:r>
            <a:endParaRPr lang="pt-BR" b="1" dirty="0">
              <a:latin typeface="Consolas"/>
            </a:endParaRPr>
          </a:p>
          <a:p>
            <a:r>
              <a:rPr lang="pt-BR" b="1" dirty="0" smtClean="0">
                <a:latin typeface="Consolas"/>
              </a:rPr>
              <a:t>}</a:t>
            </a:r>
            <a:endParaRPr lang="pt-BR" b="1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Agora </a:t>
            </a:r>
            <a:r>
              <a:rPr lang="en" sz="2400" dirty="0"/>
              <a:t>iremos criar o Managed Bean no </a:t>
            </a:r>
            <a:r>
              <a:rPr lang="en" sz="2400" dirty="0" smtClean="0"/>
              <a:t>pacote “br.com.agenda.controller</a:t>
            </a:r>
            <a:r>
              <a:rPr lang="en" sz="2400" dirty="0"/>
              <a:t>” com o seguinte </a:t>
            </a:r>
            <a:r>
              <a:rPr lang="en" sz="2400" dirty="0" smtClean="0"/>
              <a:t>nome “ContatoMBean”.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Contatos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2625" y="1211787"/>
            <a:ext cx="64829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br.com.agenda.controller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javax.faces.bean.ManagedBean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javax.faces.bean.ViewScoped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br.com.agenda.models.Contato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ManagedBean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ViewScoped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 smtClean="0">
                <a:latin typeface="Courier New" panose="02070309020205020404" pitchFamily="49" charset="0"/>
              </a:rPr>
              <a:t>ContatoMBean</a:t>
            </a:r>
            <a:r>
              <a:rPr lang="pt-BR" sz="1200" b="1" dirty="0" smtClean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Serializable</a:t>
            </a:r>
            <a:r>
              <a:rPr lang="pt-BR" sz="1200" b="1" dirty="0">
                <a:latin typeface="Courier New" panose="02070309020205020404" pitchFamily="49" charset="0"/>
              </a:rPr>
              <a:t>{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1200" b="1" i="1" dirty="0">
                <a:latin typeface="Courier New" panose="02070309020205020404" pitchFamily="49" charset="0"/>
              </a:rPr>
              <a:t> = 1L;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>
                <a:latin typeface="Courier New" panose="02070309020205020404" pitchFamily="49" charset="0"/>
              </a:rPr>
              <a:t> Contato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it-IT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 smtClean="0">
                <a:latin typeface="Courier New" panose="02070309020205020404" pitchFamily="49" charset="0"/>
              </a:rPr>
              <a:t> </a:t>
            </a:r>
            <a:r>
              <a:rPr lang="it-IT" sz="1200" b="1" dirty="0">
                <a:latin typeface="Courier New" panose="02070309020205020404" pitchFamily="49" charset="0"/>
              </a:rPr>
              <a:t>List&lt;Contato&gt;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ArrayList&lt;Contato&gt;();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gets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 sets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pt-BR" dirty="0" smtClean="0">
                <a:latin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  <p:sp>
        <p:nvSpPr>
          <p:cNvPr id="278" name="Shape 278"/>
          <p:cNvSpPr txBox="1"/>
          <p:nvPr/>
        </p:nvSpPr>
        <p:spPr>
          <a:xfrm>
            <a:off x="117695" y="1256525"/>
            <a:ext cx="8935770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@RequestScoped para escopos </a:t>
            </a:r>
            <a:r>
              <a:rPr lang="en" sz="1800" b="1" dirty="0" smtClean="0"/>
              <a:t>curtos.</a:t>
            </a:r>
            <a:endParaRPr lang="en"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0675" y="1949075"/>
            <a:ext cx="6010649" cy="2513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 smtClean="0"/>
              <a:t>CRUD </a:t>
            </a:r>
            <a:r>
              <a:rPr lang="en" dirty="0"/>
              <a:t>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</a:t>
            </a:r>
            <a:r>
              <a:rPr lang="en" dirty="0" smtClean="0"/>
              <a:t>MVC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Entendendo os escopos do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Criando a primeira tela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Utilizando os componentes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Enriquecendo a tela com o PrimeFaces </a:t>
            </a:r>
            <a:endParaRPr lang="en" dirty="0"/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160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90535" y="1386092"/>
            <a:ext cx="8881449" cy="4517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Mantenha o bean na sessão com  @</a:t>
            </a:r>
            <a:r>
              <a:rPr lang="en" sz="1800" b="1" dirty="0" smtClean="0"/>
              <a:t>SessionScoped</a:t>
            </a:r>
            <a:r>
              <a:rPr lang="en" sz="1800" b="1" dirty="0" smtClean="0"/>
              <a:t>.</a:t>
            </a: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1850" y="2019550"/>
            <a:ext cx="6482499" cy="2501549"/>
          </a:xfrm>
          <a:prstGeom prst="rect">
            <a:avLst/>
          </a:prstGeom>
        </p:spPr>
      </p:pic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08642" y="1256526"/>
            <a:ext cx="890860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Entenda o @</a:t>
            </a:r>
            <a:r>
              <a:rPr lang="en" sz="1800" b="1" dirty="0" smtClean="0"/>
              <a:t>ViewScoped</a:t>
            </a:r>
            <a:r>
              <a:rPr lang="en" sz="1800" b="1" dirty="0" smtClean="0"/>
              <a:t>.</a:t>
            </a: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5175" y="1879025"/>
            <a:ext cx="5636900" cy="2308025"/>
          </a:xfrm>
          <a:prstGeom prst="rect">
            <a:avLst/>
          </a:prstGeom>
        </p:spPr>
      </p:pic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253497" y="1258432"/>
            <a:ext cx="8754701" cy="3450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 smtClean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Criando </a:t>
            </a:r>
            <a:r>
              <a:rPr lang="en" sz="2400" dirty="0"/>
              <a:t>arquivo index.xhtml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Escolhendo o template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/>
              <a:t>Configurando </a:t>
            </a:r>
            <a:r>
              <a:rPr lang="en" sz="2400" dirty="0" smtClean="0"/>
              <a:t>a página </a:t>
            </a:r>
            <a:r>
              <a:rPr lang="en" sz="2400" dirty="0"/>
              <a:t>no web.xml</a:t>
            </a:r>
          </a:p>
        </p:txBody>
      </p:sp>
      <p:sp>
        <p:nvSpPr>
          <p:cNvPr id="5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1212" y="1348986"/>
            <a:ext cx="890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Resultado em código:</a:t>
            </a:r>
            <a:endParaRPr lang="pt-BR" sz="1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212" y="1973656"/>
            <a:ext cx="8901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PUBLIC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"-//W3C//DTD XHTML 1.0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Transitional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//EN" </a:t>
            </a:r>
            <a:endParaRPr lang="pt-BR" dirty="0" smtClean="0">
              <a:solidFill>
                <a:srgbClr val="008080"/>
              </a:solidFill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	</a:t>
            </a:r>
            <a:r>
              <a:rPr lang="pt-BR" dirty="0" smtClean="0">
                <a:solidFill>
                  <a:srgbClr val="3F7F5F"/>
                </a:solidFill>
                <a:latin typeface="Consolas"/>
              </a:rPr>
              <a:t>"</a:t>
            </a:r>
            <a:r>
              <a:rPr lang="pt-BR" dirty="0">
                <a:solidFill>
                  <a:srgbClr val="3F7F5F"/>
                </a:solidFill>
                <a:latin typeface="Consolas"/>
              </a:rPr>
              <a:t>http://www.w3.org/TR/xhtml1/DTD/xhtml1-transitional.dtd"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"http://www.w3.org/1999/xhtml"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xmlns:ui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"http://java.sun.com/jsf/facelets"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xmlns:f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"http://java.sun.com/jsf/core"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xmlns:h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"http://java.sun.com/jsf/html"</a:t>
            </a:r>
            <a:r>
              <a:rPr lang="pt-BR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i="1" dirty="0">
                <a:latin typeface="Consolas"/>
              </a:rPr>
              <a:t> 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 smtClean="0">
                <a:latin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62962" y="2260756"/>
            <a:ext cx="88452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2962" y="1465448"/>
            <a:ext cx="87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Tags</a:t>
            </a:r>
            <a:r>
              <a:rPr lang="pt-BR" sz="1800" b="1" dirty="0" smtClean="0"/>
              <a:t> &lt;</a:t>
            </a:r>
            <a:r>
              <a:rPr lang="pt-BR" sz="1800" b="1" dirty="0" err="1" smtClean="0"/>
              <a:t>h:form</a:t>
            </a:r>
            <a:r>
              <a:rPr lang="pt-BR" sz="1800" b="1" dirty="0" smtClean="0"/>
              <a:t>/&gt; e &lt;</a:t>
            </a:r>
            <a:r>
              <a:rPr lang="pt-BR" sz="1800" b="1" dirty="0" err="1" smtClean="0"/>
              <a:t>h:panelGrid</a:t>
            </a:r>
            <a:r>
              <a:rPr lang="pt-BR" sz="1800" b="1" dirty="0" smtClean="0"/>
              <a:t>/&gt;.</a:t>
            </a:r>
            <a:endParaRPr lang="pt-BR" sz="1800" b="1" dirty="0"/>
          </a:p>
        </p:txBody>
      </p:sp>
      <p:sp>
        <p:nvSpPr>
          <p:cNvPr id="8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181401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" b="46586"/>
          <a:stretch/>
        </p:blipFill>
        <p:spPr>
          <a:xfrm>
            <a:off x="1376104" y="2421786"/>
            <a:ext cx="6350895" cy="16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50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4" y="1849550"/>
            <a:ext cx="8681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contatoMBean.contato.nome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contatoMBean.contato.endereco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916461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contatoMBean.contato.numero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contatoMBean.contato.telefone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contatoMBean.contato.cidade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67367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h:outputLabel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"Número:"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contatoMBean.contato.numero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sz="12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Verificando preenchimento do campo com &lt;</a:t>
            </a:r>
            <a:r>
              <a:rPr lang="pt-BR" sz="1800" b="1" dirty="0" err="1" smtClean="0"/>
              <a:t>h:message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44205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 r="70730" b="36465"/>
          <a:stretch/>
        </p:blipFill>
        <p:spPr>
          <a:xfrm>
            <a:off x="3132146" y="2634551"/>
            <a:ext cx="2957730" cy="4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0" y="1867781"/>
            <a:ext cx="91440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Parte téorica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85279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240985" y="3065212"/>
            <a:ext cx="8233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salvar(){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</a:t>
            </a:r>
            <a:r>
              <a:rPr lang="pt-BR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 smtClean="0">
                <a:latin typeface="Courier New" panose="02070309020205020404" pitchFamily="49" charset="0"/>
              </a:rPr>
              <a:t>.add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contato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69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Agora é sua vez, crie o botão Limpar e associe ao mesmo a ação de limpar o formulário.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12110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Agora é sua vez, crie o botão Limpar e associe ao mesmo a ação de limpar o formulário.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353084" y="3007256"/>
            <a:ext cx="8283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h:commandButton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"reset"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105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36" r="3688"/>
          <a:stretch/>
        </p:blipFill>
        <p:spPr>
          <a:xfrm>
            <a:off x="1680230" y="2516864"/>
            <a:ext cx="5861562" cy="11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8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28773" y="1607599"/>
            <a:ext cx="84440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tableContato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contatoMBean.contatos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var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"contato"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title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"Contatos Cadastrados"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rows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contato.nome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contato.endereco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</a:t>
            </a:r>
            <a:r>
              <a:rPr lang="pt-B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t-B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2458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605392"/>
            <a:ext cx="8948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contato.telefone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contato.cidade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0952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6187" y="1345445"/>
            <a:ext cx="88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Com o </a:t>
            </a:r>
            <a:r>
              <a:rPr lang="pt-BR" sz="1800" dirty="0" smtClean="0"/>
              <a:t>primefaces-5.0.jar na pasta </a:t>
            </a:r>
            <a:r>
              <a:rPr lang="pt-BR" sz="1800" dirty="0" err="1" smtClean="0"/>
              <a:t>lib</a:t>
            </a:r>
            <a:r>
              <a:rPr lang="pt-BR" sz="1800" dirty="0" smtClean="0"/>
              <a:t> do seu projeto, basta adicionar mais um </a:t>
            </a:r>
            <a:r>
              <a:rPr lang="pt-BR" sz="1800" dirty="0" err="1" smtClean="0"/>
              <a:t>namespace</a:t>
            </a:r>
            <a:r>
              <a:rPr lang="pt-BR" sz="1800" dirty="0" smtClean="0"/>
              <a:t> no </a:t>
            </a:r>
            <a:r>
              <a:rPr lang="pt-BR" sz="1800" dirty="0" smtClean="0"/>
              <a:t>início </a:t>
            </a:r>
            <a:r>
              <a:rPr lang="pt-BR" sz="1800" dirty="0" smtClean="0"/>
              <a:t>do </a:t>
            </a:r>
            <a:r>
              <a:rPr lang="pt-BR" sz="1800" dirty="0" err="1" smtClean="0"/>
              <a:t>index.xhtml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8" name="Retângulo 7"/>
          <p:cNvSpPr/>
          <p:nvPr/>
        </p:nvSpPr>
        <p:spPr>
          <a:xfrm>
            <a:off x="262647" y="2251674"/>
            <a:ext cx="8618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xmlns:p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"http://primefaces.org/ui"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078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91828" y="1334444"/>
            <a:ext cx="85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Ficando da seguinte forma:</a:t>
            </a:r>
            <a:endParaRPr lang="pt-BR" sz="1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37745" y="1994171"/>
            <a:ext cx="83560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html</a:t>
            </a:r>
            <a:r>
              <a:rPr lang="pt-BR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xmlns</a:t>
            </a:r>
            <a:r>
              <a:rPr lang="pt-BR" dirty="0"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"http://www.w3.org/1999/xhtml"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xmlns:ui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"http://java.sun.com/jsf/facelets"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xmlns:f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"http://java.sun.com/jsf/core"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xmlns:h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"http://java.sun.com/jsf/html"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xmlns:p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"http://primefaces.org/ui" </a:t>
            </a:r>
            <a:r>
              <a:rPr lang="pt-BR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pt-BR" i="1" dirty="0"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21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95" y="2022232"/>
            <a:ext cx="3048000" cy="2181225"/>
          </a:xfrm>
          <a:prstGeom prst="rect">
            <a:avLst/>
          </a:prstGeom>
        </p:spPr>
      </p:pic>
      <p:sp>
        <p:nvSpPr>
          <p:cNvPr id="2" name="CaixaDeTexto 6"/>
          <p:cNvSpPr txBox="1"/>
          <p:nvPr/>
        </p:nvSpPr>
        <p:spPr>
          <a:xfrm>
            <a:off x="291828" y="1334444"/>
            <a:ext cx="85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Resultado: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2013424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O que é?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52525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É um framework MVC.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Construção de UI baseadas em componentes.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Programação dirigida a eventos.</a:t>
            </a:r>
          </a:p>
          <a:p>
            <a:pPr lvl="0" algn="just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</a:t>
            </a:r>
            <a:r>
              <a:rPr lang="pt-BR" sz="1800" b="1" dirty="0" smtClean="0"/>
              <a:t>Salvar. O </a:t>
            </a:r>
            <a:r>
              <a:rPr lang="pt-BR" sz="1800" b="1" dirty="0" smtClean="0"/>
              <a:t>que aconteceu?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450565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</a:t>
            </a:r>
            <a:r>
              <a:rPr lang="pt-BR" sz="1800" b="1" dirty="0" smtClean="0"/>
              <a:t>Salvar. O </a:t>
            </a:r>
            <a:r>
              <a:rPr lang="pt-BR" sz="1800" b="1" dirty="0" smtClean="0"/>
              <a:t>que aconteceu</a:t>
            </a:r>
            <a:r>
              <a:rPr lang="pt-BR" sz="1800" b="1" dirty="0" smtClean="0"/>
              <a:t>?</a:t>
            </a:r>
          </a:p>
          <a:p>
            <a:endParaRPr lang="pt-BR" sz="1800" b="1" dirty="0"/>
          </a:p>
          <a:p>
            <a:r>
              <a:rPr lang="pt-BR" sz="1800" dirty="0" smtClean="0"/>
              <a:t>Possivelmente nada aconteceu.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66770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</a:t>
            </a:r>
            <a:r>
              <a:rPr lang="pt-BR" sz="1800" b="1" dirty="0" smtClean="0"/>
              <a:t>Salvar. O </a:t>
            </a:r>
            <a:r>
              <a:rPr lang="pt-BR" sz="1800" b="1" dirty="0" smtClean="0"/>
              <a:t>que aconteceu</a:t>
            </a:r>
            <a:r>
              <a:rPr lang="pt-BR" sz="1800" b="1" dirty="0" smtClean="0"/>
              <a:t>?</a:t>
            </a:r>
          </a:p>
          <a:p>
            <a:endParaRPr lang="pt-BR" sz="1800" b="1" dirty="0"/>
          </a:p>
          <a:p>
            <a:r>
              <a:rPr lang="pt-BR" sz="1800" dirty="0" smtClean="0"/>
              <a:t>Possivelmente nada aconteceu.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201439" y="2781759"/>
            <a:ext cx="8604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sz="12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sz="1200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sz="1200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sz="1200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submit</a:t>
            </a:r>
            <a:r>
              <a:rPr lang="pt-BR" sz="12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 </a:t>
            </a:r>
            <a:r>
              <a:rPr lang="pt-BR" sz="1200" i="1" dirty="0" err="1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sz="1200" dirty="0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5544530" y="3111637"/>
            <a:ext cx="729466" cy="64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35411" y="3922957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precisaremos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30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1014" y="2202418"/>
            <a:ext cx="8608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ajax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"false"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1015" y="1447177"/>
            <a:ext cx="82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Deixe o botão da seguinte forma, adicione a </a:t>
            </a:r>
            <a:r>
              <a:rPr lang="pt-BR" sz="1800" b="1" err="1"/>
              <a:t>tag</a:t>
            </a:r>
            <a:r>
              <a:rPr lang="pt-BR" sz="1800" b="1"/>
              <a:t> </a:t>
            </a:r>
            <a:r>
              <a:rPr lang="pt-BR" sz="1800" b="1" smtClean="0"/>
              <a:t>ajax= </a:t>
            </a:r>
            <a:r>
              <a:rPr lang="pt-BR" sz="1800" b="1"/>
              <a:t>“</a:t>
            </a:r>
            <a:r>
              <a:rPr lang="pt-BR" sz="1800" b="1"/>
              <a:t> </a:t>
            </a:r>
            <a:r>
              <a:rPr lang="pt-BR" sz="1800" b="1"/>
              <a:t>false</a:t>
            </a:r>
            <a:r>
              <a:rPr lang="pt-BR" sz="1800" b="1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57201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1014" y="2202418"/>
            <a:ext cx="8608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ajax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"false"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1015" y="1447177"/>
            <a:ext cx="82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Deixe o botão da seguinte forma, </a:t>
            </a:r>
            <a:r>
              <a:rPr lang="pt-BR" sz="1800" b="1" dirty="0" smtClean="0"/>
              <a:t>adicione a </a:t>
            </a:r>
            <a:r>
              <a:rPr lang="pt-BR" sz="1800" b="1" dirty="0" err="1" smtClean="0"/>
              <a:t>tag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ajax</a:t>
            </a:r>
            <a:r>
              <a:rPr lang="pt-BR" sz="1800" b="1" dirty="0" smtClean="0"/>
              <a:t> = “</a:t>
            </a:r>
            <a:r>
              <a:rPr lang="pt-BR" sz="1800" b="1" dirty="0" smtClean="0"/>
              <a:t>false”.</a:t>
            </a:r>
            <a:endParaRPr lang="pt-BR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1014" y="3646878"/>
            <a:ext cx="858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ajax</a:t>
            </a:r>
            <a:r>
              <a:rPr lang="pt-BR" dirty="0" smtClean="0"/>
              <a:t> é exclusiva do </a:t>
            </a:r>
            <a:r>
              <a:rPr lang="pt-BR" dirty="0" err="1" smtClean="0"/>
              <a:t>Primefaces</a:t>
            </a:r>
            <a:r>
              <a:rPr lang="pt-BR" dirty="0" smtClean="0"/>
              <a:t> e por padrão é </a:t>
            </a:r>
            <a:r>
              <a:rPr lang="pt-BR" dirty="0" err="1" smtClean="0"/>
              <a:t>true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146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8" y="2218703"/>
            <a:ext cx="7903933" cy="4687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6378" y="1470189"/>
            <a:ext cx="83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A nova tabela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421580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  <a:endParaRPr lang="en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2374" y="2097182"/>
            <a:ext cx="8696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800" dirty="0" smtClean="0"/>
              <a:t>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</a:t>
            </a:r>
            <a:r>
              <a:rPr lang="pt-BR" sz="1800" dirty="0" smtClean="0"/>
              <a:t>” é usado normalmente em situação em que precisamos fazer um redirecionamento  ou desejamos submeter a página por completo em uma </a:t>
            </a:r>
            <a:r>
              <a:rPr lang="pt-BR" sz="1800" dirty="0" err="1" smtClean="0"/>
              <a:t>requisição.Por</a:t>
            </a:r>
            <a:r>
              <a:rPr lang="pt-BR" sz="1800" dirty="0" smtClean="0"/>
              <a:t> padrão não é passada nada por parâmetro.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 smtClean="0"/>
              <a:t>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actionListener</a:t>
            </a:r>
            <a:r>
              <a:rPr lang="pt-BR" sz="1800" dirty="0" smtClean="0"/>
              <a:t>”  é usada  quando queremos usar requisições que atualizam parte da página web utilizando </a:t>
            </a:r>
            <a:r>
              <a:rPr lang="pt-BR" sz="1800" dirty="0" err="1" smtClean="0"/>
              <a:t>ajax</a:t>
            </a:r>
            <a:r>
              <a:rPr lang="pt-BR" sz="1800" dirty="0" smtClean="0"/>
              <a:t>. Por padrão é preciso ter como parâmetro um “</a:t>
            </a:r>
            <a:r>
              <a:rPr lang="pt-BR" sz="1800" dirty="0" err="1" smtClean="0"/>
              <a:t>ActionEvent</a:t>
            </a:r>
            <a:r>
              <a:rPr lang="pt-BR" sz="1800" dirty="0" smtClean="0"/>
              <a:t>”.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171303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  <a:endParaRPr lang="en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4239" y="2062288"/>
            <a:ext cx="83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Adicione como parâmetro um </a:t>
            </a:r>
            <a:r>
              <a:rPr lang="pt-BR" sz="1800" dirty="0" err="1" smtClean="0"/>
              <a:t>ActionEvent</a:t>
            </a:r>
            <a:r>
              <a:rPr lang="pt-BR" sz="1800" dirty="0" smtClean="0"/>
              <a:t> do pacote </a:t>
            </a:r>
            <a:r>
              <a:rPr lang="pt-BR" sz="1800" b="1" dirty="0"/>
              <a:t> </a:t>
            </a:r>
            <a:r>
              <a:rPr lang="pt-BR" sz="1800" b="1" dirty="0" err="1" smtClean="0"/>
              <a:t>javax.faces.event</a:t>
            </a:r>
            <a:r>
              <a:rPr lang="pt-BR" sz="1800" b="1" dirty="0" smtClean="0"/>
              <a:t>.*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4239" y="2811317"/>
            <a:ext cx="8385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</a:t>
            </a:r>
            <a:r>
              <a:rPr lang="pt-BR" b="1" dirty="0" err="1">
                <a:latin typeface="Courier New" panose="02070309020205020404" pitchFamily="49" charset="0"/>
              </a:rPr>
              <a:t>ActionEvent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>
                <a:highlight>
                  <a:srgbClr val="F0D8A8"/>
                </a:highlight>
                <a:latin typeface="Courier New" panose="02070309020205020404" pitchFamily="49" charset="0"/>
              </a:rPr>
              <a:t>e){</a:t>
            </a:r>
          </a:p>
          <a:p>
            <a:r>
              <a:rPr lang="pt-BR" dirty="0" err="1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>
                <a:latin typeface="Courier New" panose="02070309020205020404" pitchFamily="49" charset="0"/>
              </a:rPr>
              <a:t>.add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0971167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  <a:endParaRPr lang="en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02130" y="39025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1305" y="2300143"/>
            <a:ext cx="863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No botão substitua 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</a:t>
            </a:r>
            <a:r>
              <a:rPr lang="pt-BR" sz="1800" dirty="0" smtClean="0"/>
              <a:t>” para a  “</a:t>
            </a:r>
            <a:r>
              <a:rPr lang="pt-BR" sz="1800" dirty="0" err="1" smtClean="0"/>
              <a:t>actionListener</a:t>
            </a:r>
            <a:r>
              <a:rPr lang="pt-BR" sz="1800" dirty="0" smtClean="0"/>
              <a:t>” , remova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ajax</a:t>
            </a:r>
            <a:r>
              <a:rPr lang="pt-BR" sz="1800" dirty="0"/>
              <a:t> </a:t>
            </a:r>
            <a:r>
              <a:rPr lang="pt-BR" sz="1800" dirty="0" smtClean="0"/>
              <a:t>e adicione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update</a:t>
            </a:r>
            <a:r>
              <a:rPr lang="pt-BR" sz="1800" dirty="0" smtClean="0"/>
              <a:t> com o id da tabela. Como segue abaixo:</a:t>
            </a:r>
            <a:endParaRPr lang="pt-BR" sz="1800" u="sng" dirty="0"/>
          </a:p>
        </p:txBody>
      </p:sp>
      <p:sp>
        <p:nvSpPr>
          <p:cNvPr id="5" name="Retângulo 4"/>
          <p:cNvSpPr/>
          <p:nvPr/>
        </p:nvSpPr>
        <p:spPr>
          <a:xfrm>
            <a:off x="2286000" y="357940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2031" y="3471685"/>
            <a:ext cx="8225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update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tableContato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actionListener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53627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Obrigado!</a:t>
            </a:r>
            <a:endParaRPr lang="en" sz="4800" dirty="0"/>
          </a:p>
        </p:txBody>
      </p:sp>
    </p:spTree>
    <p:extLst>
      <p:ext uri="{BB962C8B-B14F-4D97-AF65-F5344CB8AC3E}">
        <p14:creationId xmlns:p14="http://schemas.microsoft.com/office/powerpoint/2010/main" val="3987396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JSF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Histórico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Foi criado através do Java Community Process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Sun MicroSystems, Oracle, Borland, BEA, IBM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O processo de especificação teve início em 2001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1.0(2004-03-11) — (DEPRECATED) 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1.1(2004-05-27) — (DEPRECATED) </a:t>
            </a:r>
            <a:r>
              <a:rPr lang="en" sz="1800"/>
              <a:t>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1.2(2006-05-11) – JSR 252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2.0(2009-06-28) 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2.1(2010-10-22) </a:t>
            </a:r>
            <a:r>
              <a:rPr lang="en" sz="1800"/>
              <a:t>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2.2(2013-05-21) – JSR 344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Arquitetura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50" y="16636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 que usá-lo?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Simplicidade e produtividade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Aplicações com comportamento </a:t>
            </a:r>
            <a:r>
              <a:rPr lang="en" sz="1400" b="1" dirty="0"/>
              <a:t>AJAX</a:t>
            </a:r>
            <a:r>
              <a:rPr lang="en" sz="1400" dirty="0"/>
              <a:t>.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Sensação </a:t>
            </a:r>
            <a:r>
              <a:rPr lang="en" sz="1400" b="1" dirty="0"/>
              <a:t>desktop</a:t>
            </a:r>
            <a:r>
              <a:rPr lang="en" sz="1400" dirty="0"/>
              <a:t> em um ambiente WEB.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Fácil uso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"Um componente UI bom deve ocultar a complexidade, mas manter a flexibilidade".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Comunidade forte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Feedback, novas idéias, </a:t>
            </a:r>
            <a:r>
              <a:rPr lang="en" sz="1400" i="1" dirty="0"/>
              <a:t>bug reports</a:t>
            </a:r>
            <a:r>
              <a:rPr lang="en" sz="1400" dirty="0"/>
              <a:t> e </a:t>
            </a:r>
            <a:r>
              <a:rPr lang="en" sz="1400" i="1" dirty="0"/>
              <a:t>patches</a:t>
            </a:r>
            <a:r>
              <a:rPr lang="en" sz="1400" dirty="0" smtClean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IAGO@6JE5MNPSAVWXY5LK" val="5229"/>
</p:tagLst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1797</Words>
  <Application>Microsoft Office PowerPoint</Application>
  <PresentationFormat>Apresentação na tela (16:9)</PresentationFormat>
  <Paragraphs>375</Paragraphs>
  <Slides>69</Slides>
  <Notes>69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biz</vt:lpstr>
      <vt:lpstr>JSF e PrimeFaces</vt:lpstr>
      <vt:lpstr>Agenda</vt:lpstr>
      <vt:lpstr>Agenda</vt:lpstr>
      <vt:lpstr>Agenda</vt:lpstr>
      <vt:lpstr>Parte téorica</vt:lpstr>
      <vt:lpstr>JSF  O que é?</vt:lpstr>
      <vt:lpstr>JSF  Histórico</vt:lpstr>
      <vt:lpstr>JSF  Arquitetura</vt:lpstr>
      <vt:lpstr>PrimeFaces  Por que usá-lo?</vt:lpstr>
      <vt:lpstr>PrimeFaces  Existe PrimeFaces sem JSF?</vt:lpstr>
      <vt:lpstr>PrimeFaces  Outros frameworks</vt:lpstr>
      <vt:lpstr>PrimeFaces  Outros frameworks - comparativo</vt:lpstr>
      <vt:lpstr>Parte prática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Estrutura do projeto</vt:lpstr>
      <vt:lpstr>Configuração de ambiente Verificando se está tudo ok</vt:lpstr>
      <vt:lpstr>O primeiro contato com o JSF</vt:lpstr>
      <vt:lpstr>O primeiro contato com o JSF</vt:lpstr>
      <vt:lpstr>O primeiro contato com o JSF</vt:lpstr>
      <vt:lpstr>O primeiro contato com o JSF</vt:lpstr>
      <vt:lpstr>O primeiro contato com o JSF</vt:lpstr>
      <vt:lpstr>CRUD - Agenda de Contatos</vt:lpstr>
      <vt:lpstr>CRUD - Agenda de Contatos</vt:lpstr>
      <vt:lpstr>CRUD - Agenda de Contatos</vt:lpstr>
      <vt:lpstr>CRUD - Agenda de Contatos</vt:lpstr>
      <vt:lpstr>CRUD - Agenda de Contatos</vt:lpstr>
      <vt:lpstr>CRUD - Agenda de Contatos Entendendo os escopos do JSF</vt:lpstr>
      <vt:lpstr>CRUD - Agenda de Contatos Entendendo os escopos do JSF</vt:lpstr>
      <vt:lpstr>CRUD - Agenda de Contatos Entendendo os escopos do JSF</vt:lpstr>
      <vt:lpstr>CRUD - Agenda de Contatos Criando a primeira tela</vt:lpstr>
      <vt:lpstr>CRUD - Agenda de Contatos Criando a primeira tela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</vt:lpstr>
      <vt:lpstr>CRUD - Agenda de Contatos Enriquecendo a tela com o PrimeFaces</vt:lpstr>
      <vt:lpstr>CRUD - Agenda de Contatos Enriquecendo a tela com o PrimeFaces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e PrimeFaces</dc:title>
  <dc:creator>Tinho</dc:creator>
  <cp:lastModifiedBy>Tiago</cp:lastModifiedBy>
  <cp:revision>39</cp:revision>
  <dcterms:modified xsi:type="dcterms:W3CDTF">2014-05-21T12:09:06Z</dcterms:modified>
</cp:coreProperties>
</file>