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8"/>
  </p:notesMasterIdLst>
  <p:sldIdLst>
    <p:sldId id="256" r:id="rId2"/>
    <p:sldId id="257" r:id="rId3"/>
    <p:sldId id="258" r:id="rId4"/>
    <p:sldId id="30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10" r:id="rId34"/>
    <p:sldId id="287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9" r:id="rId45"/>
    <p:sldId id="302" r:id="rId46"/>
    <p:sldId id="303" r:id="rId47"/>
    <p:sldId id="317" r:id="rId48"/>
    <p:sldId id="300" r:id="rId49"/>
    <p:sldId id="311" r:id="rId50"/>
    <p:sldId id="312" r:id="rId51"/>
    <p:sldId id="305" r:id="rId52"/>
    <p:sldId id="313" r:id="rId53"/>
    <p:sldId id="314" r:id="rId54"/>
    <p:sldId id="301" r:id="rId55"/>
    <p:sldId id="316" r:id="rId56"/>
    <p:sldId id="315" r:id="rId57"/>
  </p:sldIdLst>
  <p:sldSz cx="9144000" cy="5143500" type="screen16x9"/>
  <p:notesSz cx="6858000" cy="9144000"/>
  <p:custDataLst>
    <p:tags r:id="rId59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-14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1136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57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4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1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22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36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312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65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8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831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867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54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569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533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349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89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042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741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105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071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91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095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60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817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299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887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5955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5489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3842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9757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269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408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7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8177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3964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4967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9021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7814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077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6685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66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656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6685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769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769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095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095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3609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36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057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7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2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6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spcBef>
                <a:spcPts val="0"/>
              </a:spcBef>
              <a:buSzPct val="100000"/>
              <a:defRPr sz="7200"/>
            </a:lvl1pPr>
            <a:lvl2pPr indent="457200">
              <a:spcBef>
                <a:spcPts val="0"/>
              </a:spcBef>
              <a:buSzPct val="100000"/>
              <a:defRPr sz="7200"/>
            </a:lvl2pPr>
            <a:lvl3pPr indent="457200">
              <a:spcBef>
                <a:spcPts val="0"/>
              </a:spcBef>
              <a:buSzPct val="100000"/>
              <a:defRPr sz="7200"/>
            </a:lvl3pPr>
            <a:lvl4pPr indent="457200">
              <a:spcBef>
                <a:spcPts val="0"/>
              </a:spcBef>
              <a:buSzPct val="100000"/>
              <a:defRPr sz="7200"/>
            </a:lvl4pPr>
            <a:lvl5pPr indent="457200">
              <a:spcBef>
                <a:spcPts val="0"/>
              </a:spcBef>
              <a:buSzPct val="100000"/>
              <a:defRPr sz="7200"/>
            </a:lvl5pPr>
            <a:lvl6pPr indent="457200">
              <a:spcBef>
                <a:spcPts val="0"/>
              </a:spcBef>
              <a:buSzPct val="100000"/>
              <a:defRPr sz="7200"/>
            </a:lvl6pPr>
            <a:lvl7pPr indent="457200">
              <a:spcBef>
                <a:spcPts val="0"/>
              </a:spcBef>
              <a:buSzPct val="100000"/>
              <a:defRPr sz="7200"/>
            </a:lvl7pPr>
            <a:lvl8pPr indent="457200">
              <a:spcBef>
                <a:spcPts val="0"/>
              </a:spcBef>
              <a:buSzPct val="100000"/>
              <a:defRPr sz="7200"/>
            </a:lvl8pPr>
            <a:lvl9pPr indent="457200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3374" y="72428"/>
            <a:ext cx="9017252" cy="34441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JSF e PrimeFaces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0" y="3516575"/>
            <a:ext cx="9144000" cy="162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Universidade Federal da Bahia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MATC84 - Laboratório de Programação Web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Renato Silva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Tiago Gonçalves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Existe PrimeFaces sem JSF?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20775" y="15174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85318" y="2957400"/>
            <a:ext cx="1973350" cy="1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81825" y="1579325"/>
            <a:ext cx="9144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Outros frameworks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43451" y="3287225"/>
            <a:ext cx="2478975" cy="9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062287" y="1694362"/>
            <a:ext cx="30194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73825" y="3287225"/>
            <a:ext cx="2400324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Outros frameworks - comparativo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6150" y="1211450"/>
            <a:ext cx="6831698" cy="38359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Parte prática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03875" y="1415000"/>
            <a:ext cx="5336250" cy="35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8950" y="1396961"/>
            <a:ext cx="2966099" cy="349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04590" y="1504125"/>
            <a:ext cx="3334818" cy="3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14352" y="1483075"/>
            <a:ext cx="3315294" cy="349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8950" y="1461762"/>
            <a:ext cx="2966099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24887" y="1461750"/>
            <a:ext cx="2894225" cy="34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/>
              <a:t>Parte teórica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JSF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O que é?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Histórico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Arquitetura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PrimeFaces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Por que usá-lo?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Existe PrimeFaces sem JSF?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Outros frameworks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30150" y="1430475"/>
            <a:ext cx="2883699" cy="34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9587" y="1456499"/>
            <a:ext cx="2904824" cy="34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28475" y="1498575"/>
            <a:ext cx="2887049" cy="341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92312" y="1461750"/>
            <a:ext cx="3159374" cy="340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71825" y="1918725"/>
            <a:ext cx="28003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90100" y="1402600"/>
            <a:ext cx="4963799" cy="34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82175" y="1461750"/>
            <a:ext cx="3179650" cy="34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Estrutura do projeto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/>
          <a:srcRect r="71011" b="35645"/>
          <a:stretch/>
        </p:blipFill>
        <p:spPr>
          <a:xfrm>
            <a:off x="3067863" y="1287225"/>
            <a:ext cx="3008273" cy="355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0100" y="1253750"/>
            <a:ext cx="3343275" cy="1524000"/>
          </a:xfrm>
          <a:prstGeom prst="rect">
            <a:avLst/>
          </a:prstGeom>
        </p:spPr>
      </p:pic>
      <p:pic>
        <p:nvPicPr>
          <p:cNvPr id="194" name="Shape 19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1975" y="2803725"/>
            <a:ext cx="4686300" cy="1562100"/>
          </a:xfrm>
          <a:prstGeom prst="rect">
            <a:avLst/>
          </a:prstGeom>
        </p:spPr>
      </p:pic>
      <p:sp>
        <p:nvSpPr>
          <p:cNvPr id="195" name="Shape 195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Exemplo de .xhtml com tags do jsf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30650" y="2285846"/>
            <a:ext cx="5788750" cy="1181025"/>
          </a:xfrm>
          <a:prstGeom prst="rect">
            <a:avLst/>
          </a:prstGeom>
        </p:spPr>
      </p:pic>
      <p:cxnSp>
        <p:nvCxnSpPr>
          <p:cNvPr id="203" name="Shape 203"/>
          <p:cNvCxnSpPr/>
          <p:nvPr/>
        </p:nvCxnSpPr>
        <p:spPr>
          <a:xfrm rot="10800000">
            <a:off x="6186375" y="2697100"/>
            <a:ext cx="728399" cy="35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4" name="Shape 204"/>
          <p:cNvCxnSpPr/>
          <p:nvPr/>
        </p:nvCxnSpPr>
        <p:spPr>
          <a:xfrm rot="10800000" flipH="1">
            <a:off x="2713675" y="3463050"/>
            <a:ext cx="283799" cy="601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987825" y="14760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141850" y="35312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6994250" y="2917300"/>
            <a:ext cx="15897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A64D79"/>
                </a:solidFill>
              </a:rPr>
              <a:t>&lt;h:inputText /&gt;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361700" y="4212450"/>
            <a:ext cx="21459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A64D79"/>
                </a:solidFill>
              </a:rPr>
              <a:t>&lt;h:commandButton/&gt;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dirty="0"/>
              <a:t>Parte prática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Configuração de ambiente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Criando projeto Java EE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Estrutura do projeto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Verificando se está tudo ok: Hello World</a:t>
            </a:r>
            <a:r>
              <a:rPr lang="en" dirty="0" smtClean="0"/>
              <a:t>!</a:t>
            </a:r>
          </a:p>
          <a:p>
            <a:pPr marL="971550" lvl="1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 smtClean="0"/>
              <a:t>O primeiro contato com o JSF</a:t>
            </a:r>
            <a:endParaRPr lang="en" dirty="0"/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CRUD - Agenda de Contatos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Criando arquitetura MVC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0100" y="1253750"/>
            <a:ext cx="3343275" cy="1524000"/>
          </a:xfrm>
          <a:prstGeom prst="rect">
            <a:avLst/>
          </a:prstGeom>
        </p:spPr>
      </p:pic>
      <p:pic>
        <p:nvPicPr>
          <p:cNvPr id="216" name="Shape 2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1975" y="2803725"/>
            <a:ext cx="4686300" cy="1562100"/>
          </a:xfrm>
          <a:prstGeom prst="rect">
            <a:avLst/>
          </a:prstGeom>
        </p:spPr>
      </p:pic>
      <p:sp>
        <p:nvSpPr>
          <p:cNvPr id="217" name="Shape 217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8" name="Shape 218"/>
          <p:cNvCxnSpPr/>
          <p:nvPr/>
        </p:nvCxnSpPr>
        <p:spPr>
          <a:xfrm rot="10800000">
            <a:off x="3519674" y="3871849"/>
            <a:ext cx="4065000" cy="21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 txBox="1"/>
          <p:nvPr/>
        </p:nvSpPr>
        <p:spPr>
          <a:xfrm>
            <a:off x="7290975" y="4162075"/>
            <a:ext cx="15200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Managed Bean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35025" y="1681025"/>
            <a:ext cx="5800090" cy="24354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33850" y="1578250"/>
            <a:ext cx="5010150" cy="3612874"/>
          </a:xfrm>
          <a:prstGeom prst="rect">
            <a:avLst/>
          </a:prstGeom>
        </p:spPr>
      </p:pic>
      <p:cxnSp>
        <p:nvCxnSpPr>
          <p:cNvPr id="236" name="Shape 236"/>
          <p:cNvCxnSpPr/>
          <p:nvPr/>
        </p:nvCxnSpPr>
        <p:spPr>
          <a:xfrm>
            <a:off x="4087550" y="1237625"/>
            <a:ext cx="45300" cy="3803699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37" name="Shape 2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45400" y="1638237"/>
            <a:ext cx="3343275" cy="1524000"/>
          </a:xfrm>
          <a:prstGeom prst="rect">
            <a:avLst/>
          </a:prstGeom>
        </p:spPr>
      </p:pic>
      <p:pic>
        <p:nvPicPr>
          <p:cNvPr id="238" name="Shape 23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64925" y="3267725"/>
            <a:ext cx="3821624" cy="1562100"/>
          </a:xfrm>
          <a:prstGeom prst="rect">
            <a:avLst/>
          </a:prstGeom>
        </p:spPr>
      </p:pic>
      <p:sp>
        <p:nvSpPr>
          <p:cNvPr id="239" name="Shape 239"/>
          <p:cNvSpPr txBox="1"/>
          <p:nvPr/>
        </p:nvSpPr>
        <p:spPr>
          <a:xfrm>
            <a:off x="188237" y="12001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cadastro.xhtmll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326000" y="1200150"/>
            <a:ext cx="3657600" cy="32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 que aparece no navegador.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</a:t>
            </a:r>
            <a:r>
              <a:rPr lang="en" dirty="0" smtClean="0"/>
              <a:t>Contatos</a:t>
            </a:r>
            <a:endParaRPr lang="en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Meta:</a:t>
            </a:r>
            <a:endParaRPr lang="pt-BR" sz="1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"/>
          <a:stretch/>
        </p:blipFill>
        <p:spPr>
          <a:xfrm>
            <a:off x="2332882" y="2172832"/>
            <a:ext cx="4437340" cy="22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65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CRUD - Agenda de </a:t>
            </a:r>
            <a:r>
              <a:rPr lang="en" dirty="0" smtClean="0"/>
              <a:t>Contatos</a:t>
            </a:r>
            <a:endParaRPr sz="2400" dirty="0"/>
          </a:p>
        </p:txBody>
      </p:sp>
      <p:sp>
        <p:nvSpPr>
          <p:cNvPr id="246" name="Shape 246"/>
          <p:cNvSpPr txBox="1"/>
          <p:nvPr/>
        </p:nvSpPr>
        <p:spPr>
          <a:xfrm>
            <a:off x="235390" y="1267485"/>
            <a:ext cx="8664165" cy="3262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dirty="0"/>
              <a:t>Primeiramente iremos criar a classe “Contato” no pacote “br.com.agenda.models</a:t>
            </a:r>
            <a:r>
              <a:rPr lang="en" sz="1800" dirty="0" smtClean="0"/>
              <a:t>”. </a:t>
            </a:r>
            <a:r>
              <a:rPr lang="en" sz="1800" dirty="0" smtClean="0"/>
              <a:t>Nest</a:t>
            </a:r>
            <a:r>
              <a:rPr lang="en" sz="1800" dirty="0" smtClean="0"/>
              <a:t>a </a:t>
            </a:r>
            <a:r>
              <a:rPr lang="en" sz="1800" dirty="0"/>
              <a:t>classe </a:t>
            </a:r>
            <a:r>
              <a:rPr lang="en" sz="1800" dirty="0" smtClean="0"/>
              <a:t>teremos </a:t>
            </a:r>
            <a:r>
              <a:rPr lang="en" sz="1800" dirty="0"/>
              <a:t>os seguintes atributos</a:t>
            </a:r>
            <a:r>
              <a:rPr lang="en" sz="1800" dirty="0" smtClean="0"/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nome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endereco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numero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telefone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cidade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Crie todos os atributos como </a:t>
            </a:r>
            <a:r>
              <a:rPr lang="en" sz="1800" dirty="0" smtClean="0"/>
              <a:t>privados, </a:t>
            </a:r>
            <a:r>
              <a:rPr lang="en" sz="1800" dirty="0"/>
              <a:t>tipo String e seus respectivos get’s e </a:t>
            </a:r>
            <a:r>
              <a:rPr lang="en" sz="1800" dirty="0" smtClean="0"/>
              <a:t>set’s.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CRUD - Agenda de </a:t>
            </a:r>
            <a:r>
              <a:rPr lang="en" dirty="0" smtClean="0"/>
              <a:t>Contatos</a:t>
            </a:r>
            <a:endParaRPr sz="2400" dirty="0"/>
          </a:p>
        </p:txBody>
      </p:sp>
      <p:sp>
        <p:nvSpPr>
          <p:cNvPr id="252" name="Shape 252"/>
          <p:cNvSpPr txBox="1"/>
          <p:nvPr/>
        </p:nvSpPr>
        <p:spPr>
          <a:xfrm>
            <a:off x="6694050" y="1950300"/>
            <a:ext cx="2065800" cy="10826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Use o atalho “</a:t>
            </a:r>
            <a:r>
              <a:rPr lang="en" dirty="0" smtClean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Alt+Shift+S+R</a:t>
            </a:r>
            <a:r>
              <a:rPr lang="en" dirty="0">
                <a:solidFill>
                  <a:srgbClr val="FF0000"/>
                </a:solidFill>
              </a:rPr>
              <a:t>” para gerar os métodos get’s e </a:t>
            </a:r>
            <a:r>
              <a:rPr lang="en" dirty="0" smtClean="0">
                <a:solidFill>
                  <a:srgbClr val="FF0000"/>
                </a:solidFill>
              </a:rPr>
              <a:t>set’s.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673700" y="12568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classe deve ficar da seguinte maneira: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51439" y="1714050"/>
            <a:ext cx="4906978" cy="2893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/>
              </a:rPr>
              <a:t>package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br.com.agenda.models</a:t>
            </a:r>
            <a:r>
              <a:rPr lang="pt-BR" b="1" dirty="0">
                <a:latin typeface="Consolas"/>
              </a:rPr>
              <a:t>;</a:t>
            </a:r>
          </a:p>
          <a:p>
            <a:endParaRPr lang="pt-BR" dirty="0">
              <a:latin typeface="Consolas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>
                <a:latin typeface="Consolas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b="1" dirty="0">
                <a:latin typeface="Consolas"/>
              </a:rPr>
              <a:t> Contato {</a:t>
            </a:r>
          </a:p>
          <a:p>
            <a:endParaRPr lang="pt-BR" dirty="0">
              <a:latin typeface="Consolas"/>
            </a:endParaRP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 smtClean="0">
                <a:latin typeface="Consolas"/>
              </a:rPr>
              <a:t>String</a:t>
            </a:r>
            <a:r>
              <a:rPr lang="pt-BR" b="1" dirty="0" smtClean="0">
                <a:latin typeface="Consolas"/>
              </a:rPr>
              <a:t> </a:t>
            </a:r>
            <a:r>
              <a:rPr lang="pt-BR" b="1" dirty="0" smtClean="0">
                <a:solidFill>
                  <a:srgbClr val="0000C0"/>
                </a:solidFill>
                <a:latin typeface="Consolas"/>
              </a:rPr>
              <a:t>nome</a:t>
            </a:r>
            <a:r>
              <a:rPr lang="pt-BR" b="1" dirty="0">
                <a:latin typeface="Consolas"/>
              </a:rPr>
              <a:t>;</a:t>
            </a: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String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solidFill>
                  <a:srgbClr val="0000C0"/>
                </a:solidFill>
                <a:latin typeface="Consolas"/>
              </a:rPr>
              <a:t>endereco</a:t>
            </a:r>
            <a:r>
              <a:rPr lang="pt-BR" b="1" dirty="0">
                <a:latin typeface="Consolas"/>
              </a:rPr>
              <a:t>;</a:t>
            </a: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String</a:t>
            </a:r>
            <a:r>
              <a:rPr lang="pt-BR" b="1" dirty="0">
                <a:latin typeface="Consolas"/>
              </a:rPr>
              <a:t> </a:t>
            </a:r>
            <a:r>
              <a:rPr lang="pt-BR" b="1" dirty="0">
                <a:solidFill>
                  <a:srgbClr val="0000C0"/>
                </a:solidFill>
                <a:latin typeface="Consolas"/>
              </a:rPr>
              <a:t>numero</a:t>
            </a:r>
            <a:r>
              <a:rPr lang="pt-BR" b="1" dirty="0">
                <a:latin typeface="Consolas"/>
              </a:rPr>
              <a:t>;</a:t>
            </a: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String</a:t>
            </a:r>
            <a:r>
              <a:rPr lang="pt-BR" b="1" dirty="0">
                <a:latin typeface="Consolas"/>
              </a:rPr>
              <a:t> </a:t>
            </a:r>
            <a:r>
              <a:rPr lang="pt-BR" b="1" dirty="0">
                <a:solidFill>
                  <a:srgbClr val="0000C0"/>
                </a:solidFill>
                <a:latin typeface="Consolas"/>
              </a:rPr>
              <a:t>telefone</a:t>
            </a:r>
            <a:r>
              <a:rPr lang="pt-BR" b="1" dirty="0">
                <a:latin typeface="Consolas"/>
              </a:rPr>
              <a:t>;</a:t>
            </a: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String</a:t>
            </a:r>
            <a:r>
              <a:rPr lang="pt-BR" b="1" dirty="0">
                <a:latin typeface="Consolas"/>
              </a:rPr>
              <a:t> </a:t>
            </a:r>
            <a:r>
              <a:rPr lang="pt-BR" b="1" dirty="0">
                <a:solidFill>
                  <a:srgbClr val="0000C0"/>
                </a:solidFill>
                <a:latin typeface="Consolas"/>
              </a:rPr>
              <a:t>cidade</a:t>
            </a:r>
            <a:r>
              <a:rPr lang="pt-BR" b="1" dirty="0" smtClean="0">
                <a:latin typeface="Consolas"/>
              </a:rPr>
              <a:t>;</a:t>
            </a:r>
          </a:p>
          <a:p>
            <a:endParaRPr lang="pt-BR" b="1" dirty="0" smtClean="0">
              <a:latin typeface="Consolas"/>
            </a:endParaRPr>
          </a:p>
          <a:p>
            <a:r>
              <a:rPr lang="pt-BR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/* </a:t>
            </a:r>
            <a:r>
              <a:rPr lang="pt-BR" dirty="0" err="1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gets</a:t>
            </a:r>
            <a:r>
              <a:rPr lang="pt-BR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e sets */</a:t>
            </a:r>
            <a:endParaRPr lang="pt-BR" b="1" dirty="0">
              <a:latin typeface="Consolas"/>
            </a:endParaRPr>
          </a:p>
          <a:p>
            <a:r>
              <a:rPr lang="pt-BR" b="1" dirty="0" smtClean="0">
                <a:latin typeface="Consolas"/>
              </a:rPr>
              <a:t>}</a:t>
            </a:r>
            <a:endParaRPr lang="pt-BR" b="1" dirty="0">
              <a:latin typeface="Consolas"/>
            </a:endParaRPr>
          </a:p>
          <a:p>
            <a:r>
              <a:rPr lang="pt-BR" dirty="0">
                <a:latin typeface="Consolas"/>
              </a:rPr>
              <a:t> </a:t>
            </a:r>
            <a:endParaRPr lang="pt-B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CRUD - Agenda de Contatos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sz="2400" dirty="0"/>
          </a:p>
          <a:p>
            <a:pPr>
              <a:spcBef>
                <a:spcPts val="0"/>
              </a:spcBef>
              <a:buNone/>
            </a:pPr>
            <a:endParaRPr lang="en" sz="2400" dirty="0" smtClean="0"/>
          </a:p>
          <a:p>
            <a:pPr>
              <a:spcBef>
                <a:spcPts val="0"/>
              </a:spcBef>
              <a:buNone/>
            </a:pPr>
            <a:endParaRPr lang="en" sz="2400" dirty="0"/>
          </a:p>
          <a:p>
            <a:pPr>
              <a:spcBef>
                <a:spcPts val="0"/>
              </a:spcBef>
              <a:buNone/>
            </a:pPr>
            <a:r>
              <a:rPr lang="en" sz="2400" dirty="0" smtClean="0"/>
              <a:t>Agora </a:t>
            </a:r>
            <a:r>
              <a:rPr lang="en" sz="2400" dirty="0"/>
              <a:t>iremos criar o Managed Bean no </a:t>
            </a:r>
            <a:r>
              <a:rPr lang="en" sz="2400" dirty="0" smtClean="0"/>
              <a:t>pacote “br.com.agenda.controller</a:t>
            </a:r>
            <a:r>
              <a:rPr lang="en" sz="2400" dirty="0"/>
              <a:t>” com o seguinte </a:t>
            </a:r>
            <a:r>
              <a:rPr lang="en" sz="2400" dirty="0" smtClean="0"/>
              <a:t>nome “ContatoMBean”.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CRUD - Agenda de Contatos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22625" y="1211787"/>
            <a:ext cx="648299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br.com.agenda.controller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javax.faces.bean.ManagedBean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javax.faces.bean.ViewScoped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br.com.agenda.models.Contato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pt-BR" sz="1200" dirty="0" err="1">
                <a:solidFill>
                  <a:srgbClr val="646464"/>
                </a:solidFill>
                <a:latin typeface="Courier New" panose="02070309020205020404" pitchFamily="49" charset="0"/>
              </a:rPr>
              <a:t>ManagedBean</a:t>
            </a:r>
            <a:endParaRPr lang="pt-BR" sz="12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pt-BR" sz="1200" dirty="0" err="1">
                <a:solidFill>
                  <a:srgbClr val="646464"/>
                </a:solidFill>
                <a:latin typeface="Courier New" panose="02070309020205020404" pitchFamily="49" charset="0"/>
              </a:rPr>
              <a:t>ViewScoped</a:t>
            </a:r>
            <a:endParaRPr lang="pt-BR" sz="12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 smtClean="0">
                <a:latin typeface="Courier New" panose="02070309020205020404" pitchFamily="49" charset="0"/>
              </a:rPr>
              <a:t>ContatoMBean</a:t>
            </a:r>
            <a:r>
              <a:rPr lang="pt-BR" sz="1200" b="1" dirty="0" smtClean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Serializable</a:t>
            </a:r>
            <a:r>
              <a:rPr lang="pt-BR" sz="1200" b="1" dirty="0">
                <a:latin typeface="Courier New" panose="02070309020205020404" pitchFamily="49" charset="0"/>
              </a:rPr>
              <a:t>{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serialVersionUID</a:t>
            </a:r>
            <a:r>
              <a:rPr lang="en-US" sz="1200" b="1" i="1" dirty="0">
                <a:latin typeface="Courier New" panose="02070309020205020404" pitchFamily="49" charset="0"/>
              </a:rPr>
              <a:t> = 1L;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it-IT" sz="1200" b="1" dirty="0">
                <a:latin typeface="Courier New" panose="02070309020205020404" pitchFamily="49" charset="0"/>
              </a:rPr>
              <a:t> Contato </a:t>
            </a:r>
            <a:r>
              <a:rPr lang="it-IT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it-IT" sz="1200" b="1" dirty="0">
                <a:latin typeface="Courier New" panose="02070309020205020404" pitchFamily="49" charset="0"/>
              </a:rPr>
              <a:t> = </a:t>
            </a:r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it-IT" sz="1200" b="1" dirty="0">
                <a:latin typeface="Courier New" panose="02070309020205020404" pitchFamily="49" charset="0"/>
              </a:rPr>
              <a:t> Contato();</a:t>
            </a:r>
          </a:p>
          <a:p>
            <a:r>
              <a:rPr lang="it-IT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it-IT" sz="1200" b="1" dirty="0" smtClean="0">
                <a:latin typeface="Courier New" panose="02070309020205020404" pitchFamily="49" charset="0"/>
              </a:rPr>
              <a:t> </a:t>
            </a:r>
            <a:r>
              <a:rPr lang="it-IT" sz="1200" b="1" dirty="0">
                <a:latin typeface="Courier New" panose="02070309020205020404" pitchFamily="49" charset="0"/>
              </a:rPr>
              <a:t>List&lt;Contato&gt; </a:t>
            </a:r>
            <a:r>
              <a:rPr lang="it-IT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contatos</a:t>
            </a:r>
            <a:r>
              <a:rPr lang="it-IT" sz="1200" b="1" dirty="0">
                <a:latin typeface="Courier New" panose="02070309020205020404" pitchFamily="49" charset="0"/>
              </a:rPr>
              <a:t> = </a:t>
            </a:r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it-IT" sz="1200" b="1" dirty="0">
                <a:latin typeface="Courier New" panose="02070309020205020404" pitchFamily="49" charset="0"/>
              </a:rPr>
              <a:t> ArrayList&lt;Contato&gt;();</a:t>
            </a:r>
          </a:p>
          <a:p>
            <a:r>
              <a:rPr lang="pt-BR" sz="1200" dirty="0"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/*</a:t>
            </a:r>
            <a:r>
              <a:rPr lang="pt-BR" sz="1200" dirty="0" err="1">
                <a:solidFill>
                  <a:srgbClr val="3F7F5F"/>
                </a:solidFill>
                <a:latin typeface="Courier New" panose="02070309020205020404" pitchFamily="49" charset="0"/>
              </a:rPr>
              <a:t>gets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e sets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*/</a:t>
            </a:r>
          </a:p>
          <a:p>
            <a:r>
              <a:rPr lang="pt-BR" dirty="0" smtClean="0">
                <a:latin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/>
              <a:t>Entendendo os escopos </a:t>
            </a:r>
            <a:r>
              <a:rPr lang="en" sz="2400" dirty="0" smtClean="0"/>
              <a:t>do JSF</a:t>
            </a:r>
            <a:endParaRPr lang="en" sz="2400" dirty="0"/>
          </a:p>
        </p:txBody>
      </p:sp>
      <p:sp>
        <p:nvSpPr>
          <p:cNvPr id="278" name="Shape 278"/>
          <p:cNvSpPr txBox="1"/>
          <p:nvPr/>
        </p:nvSpPr>
        <p:spPr>
          <a:xfrm>
            <a:off x="117695" y="1256525"/>
            <a:ext cx="8935770" cy="62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@RequestScoped para escopos </a:t>
            </a:r>
            <a:r>
              <a:rPr lang="en" dirty="0" smtClean="0"/>
              <a:t>curtos.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79" name="Shape 2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20675" y="1949075"/>
            <a:ext cx="6010649" cy="25133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90535" y="1386092"/>
            <a:ext cx="8881449" cy="4517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Mantenha o bean na sessão com  @</a:t>
            </a:r>
            <a:r>
              <a:rPr lang="en" dirty="0" smtClean="0"/>
              <a:t>SessionScoped.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91850" y="2019550"/>
            <a:ext cx="6482499" cy="2501549"/>
          </a:xfrm>
          <a:prstGeom prst="rect">
            <a:avLst/>
          </a:prstGeom>
        </p:spPr>
      </p:pic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/>
              <a:t>Entendendo os escopos </a:t>
            </a:r>
            <a:r>
              <a:rPr lang="en" sz="2400" dirty="0" smtClean="0"/>
              <a:t>do JSF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dirty="0"/>
              <a:t>Parte prática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 smtClean="0"/>
              <a:t>CRUD </a:t>
            </a:r>
            <a:r>
              <a:rPr lang="en" dirty="0"/>
              <a:t>- Agenda de Contatos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Criando arquitetura </a:t>
            </a:r>
            <a:r>
              <a:rPr lang="en" dirty="0" smtClean="0"/>
              <a:t>MVC</a:t>
            </a:r>
          </a:p>
          <a:p>
            <a:pPr marL="1371600" lvl="2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/>
              <a:t>Entendendo os escopos do </a:t>
            </a:r>
            <a:r>
              <a:rPr lang="en" dirty="0" smtClean="0"/>
              <a:t>JSF</a:t>
            </a:r>
          </a:p>
          <a:p>
            <a:pPr marL="1371600" lvl="2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 smtClean="0"/>
              <a:t>Criando a primeira tela</a:t>
            </a:r>
          </a:p>
          <a:p>
            <a:pPr marL="1371600" lvl="2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/>
              <a:t>Utilizando os componentes </a:t>
            </a:r>
            <a:r>
              <a:rPr lang="en" dirty="0" smtClean="0"/>
              <a:t>JSF</a:t>
            </a:r>
          </a:p>
          <a:p>
            <a:pPr marL="1371600" lvl="2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 smtClean="0"/>
              <a:t>Enriquecendo a tela com o PrimeFaces </a:t>
            </a:r>
            <a:endParaRPr lang="en" dirty="0"/>
          </a:p>
          <a:p>
            <a:pPr marL="1371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1600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108642" y="1256526"/>
            <a:ext cx="8908609" cy="62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Entenda o @</a:t>
            </a:r>
            <a:r>
              <a:rPr lang="en" dirty="0" smtClean="0"/>
              <a:t>ViewScoped.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93" name="Shape 2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55175" y="1879025"/>
            <a:ext cx="5636900" cy="2308025"/>
          </a:xfrm>
          <a:prstGeom prst="rect">
            <a:avLst/>
          </a:prstGeom>
        </p:spPr>
      </p:pic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/>
              <a:t>Entendendo os escopos </a:t>
            </a:r>
            <a:r>
              <a:rPr lang="en" sz="2400" dirty="0" smtClean="0"/>
              <a:t>do JSF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253497" y="1258432"/>
            <a:ext cx="8754701" cy="34505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endParaRPr lang="en" sz="2400" dirty="0" smtClean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 smtClean="0"/>
              <a:t>Criando </a:t>
            </a:r>
            <a:r>
              <a:rPr lang="en" sz="2400" dirty="0"/>
              <a:t>arquivo index.xhtml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 smtClean="0"/>
              <a:t>Escolhendo o template</a:t>
            </a: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/>
              <a:t>Configurando </a:t>
            </a:r>
            <a:r>
              <a:rPr lang="en" sz="2400" dirty="0" smtClean="0"/>
              <a:t>a página </a:t>
            </a:r>
            <a:r>
              <a:rPr lang="en" sz="2400" dirty="0"/>
              <a:t>no web.xml</a:t>
            </a:r>
          </a:p>
        </p:txBody>
      </p:sp>
      <p:sp>
        <p:nvSpPr>
          <p:cNvPr id="5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Criando a primeira tela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Criando a primeira tela</a:t>
            </a:r>
            <a:endParaRPr lang="en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1212" y="1348986"/>
            <a:ext cx="890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 em código: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212" y="1973656"/>
            <a:ext cx="89015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pt-BR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pt-BR" dirty="0" err="1">
                <a:solidFill>
                  <a:srgbClr val="008080"/>
                </a:solidFill>
                <a:latin typeface="Consolas"/>
              </a:rPr>
              <a:t>html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PUBLIC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"-//W3C//DTD XHTML 1.0 </a:t>
            </a:r>
            <a:r>
              <a:rPr lang="pt-BR" dirty="0" err="1">
                <a:solidFill>
                  <a:srgbClr val="008080"/>
                </a:solidFill>
                <a:latin typeface="Consolas"/>
              </a:rPr>
              <a:t>Transitional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//EN" </a:t>
            </a:r>
            <a:endParaRPr lang="pt-BR" dirty="0" smtClean="0">
              <a:solidFill>
                <a:srgbClr val="008080"/>
              </a:solidFill>
              <a:latin typeface="Consolas"/>
            </a:endParaRPr>
          </a:p>
          <a:p>
            <a:r>
              <a:rPr lang="pt-BR" dirty="0">
                <a:solidFill>
                  <a:srgbClr val="008080"/>
                </a:solidFill>
                <a:latin typeface="Consolas"/>
              </a:rPr>
              <a:t>	</a:t>
            </a:r>
            <a:r>
              <a:rPr lang="pt-BR" dirty="0" smtClean="0">
                <a:solidFill>
                  <a:srgbClr val="3F7F5F"/>
                </a:solidFill>
                <a:latin typeface="Consolas"/>
              </a:rPr>
              <a:t>"</a:t>
            </a:r>
            <a:r>
              <a:rPr lang="pt-BR" dirty="0">
                <a:solidFill>
                  <a:srgbClr val="3F7F5F"/>
                </a:solidFill>
                <a:latin typeface="Consolas"/>
              </a:rPr>
              <a:t>http://www.w3.org/TR/xhtml1/DTD/xhtml1-transitional.dtd"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t-BR" dirty="0">
                <a:latin typeface="Consolas"/>
              </a:rPr>
              <a:t> </a:t>
            </a:r>
          </a:p>
          <a:p>
            <a:r>
              <a:rPr lang="pt-B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/>
              </a:rPr>
              <a:t>html</a:t>
            </a:r>
            <a:r>
              <a:rPr lang="pt-BR" dirty="0">
                <a:solidFill>
                  <a:srgbClr val="3F7F7F"/>
                </a:solidFill>
                <a:latin typeface="Consolas"/>
              </a:rPr>
              <a:t> </a:t>
            </a:r>
            <a:r>
              <a:rPr lang="pt-BR" dirty="0" err="1">
                <a:solidFill>
                  <a:srgbClr val="7F007F"/>
                </a:solidFill>
                <a:latin typeface="Consolas"/>
              </a:rPr>
              <a:t>xmlns</a:t>
            </a:r>
            <a:r>
              <a:rPr lang="pt-BR" dirty="0">
                <a:latin typeface="Consolas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/>
              </a:rPr>
              <a:t>"http://www.w3.org/1999/xhtml"</a:t>
            </a:r>
          </a:p>
          <a:p>
            <a:r>
              <a:rPr lang="pt-BR" dirty="0">
                <a:latin typeface="Consolas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nsolas"/>
              </a:rPr>
              <a:t>xmlns:ui</a:t>
            </a:r>
            <a:r>
              <a:rPr lang="pt-BR" dirty="0">
                <a:latin typeface="Consolas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/>
              </a:rPr>
              <a:t>"http://java.sun.com/jsf/facelets"</a:t>
            </a:r>
          </a:p>
          <a:p>
            <a:r>
              <a:rPr lang="pt-BR" dirty="0">
                <a:latin typeface="Consolas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nsolas"/>
              </a:rPr>
              <a:t>xmlns:f</a:t>
            </a:r>
            <a:r>
              <a:rPr lang="pt-BR" dirty="0">
                <a:latin typeface="Consolas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/>
              </a:rPr>
              <a:t>"http://java.sun.com/jsf/core"</a:t>
            </a:r>
          </a:p>
          <a:p>
            <a:r>
              <a:rPr lang="pt-BR" dirty="0">
                <a:latin typeface="Consolas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nsolas"/>
              </a:rPr>
              <a:t>xmlns:h</a:t>
            </a:r>
            <a:r>
              <a:rPr lang="pt-BR" dirty="0">
                <a:latin typeface="Consolas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/>
              </a:rPr>
              <a:t>"http://java.sun.com/jsf/html"</a:t>
            </a:r>
            <a:r>
              <a:rPr lang="pt-BR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t-BR" i="1" dirty="0">
                <a:latin typeface="Consolas"/>
              </a:rPr>
              <a:t> </a:t>
            </a:r>
          </a:p>
          <a:p>
            <a:endParaRPr lang="pt-BR" dirty="0">
              <a:latin typeface="Consolas"/>
            </a:endParaRPr>
          </a:p>
          <a:p>
            <a:r>
              <a:rPr lang="pt-B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/>
              </a:rPr>
              <a:t>h:head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pt-BR" dirty="0" err="1">
                <a:solidFill>
                  <a:srgbClr val="3F7F7F"/>
                </a:solidFill>
                <a:latin typeface="Consolas"/>
              </a:rPr>
              <a:t>h:head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t-BR" dirty="0">
                <a:latin typeface="Consolas"/>
              </a:rPr>
              <a:t> </a:t>
            </a:r>
          </a:p>
          <a:p>
            <a:r>
              <a:rPr lang="pt-B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/>
              </a:rPr>
              <a:t>body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t-BR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pt-BR" dirty="0" err="1" smtClean="0">
                <a:solidFill>
                  <a:srgbClr val="008080"/>
                </a:solidFill>
                <a:latin typeface="Consolas"/>
              </a:rPr>
              <a:t>body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t-BR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pt-BR" dirty="0" err="1" smtClean="0">
                <a:solidFill>
                  <a:srgbClr val="008080"/>
                </a:solidFill>
                <a:latin typeface="Consolas"/>
              </a:rPr>
              <a:t>html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pt-BR" dirty="0" smtClean="0">
                <a:latin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62962" y="2260756"/>
            <a:ext cx="88452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dirty="0"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h:panelGrid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h:panelGrid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dirty="0"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2962" y="1465448"/>
            <a:ext cx="874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 smtClean="0"/>
              <a:t>Tags</a:t>
            </a:r>
            <a:r>
              <a:rPr lang="pt-BR" sz="1800" b="1" dirty="0" smtClean="0"/>
              <a:t> &lt;</a:t>
            </a:r>
            <a:r>
              <a:rPr lang="pt-BR" sz="1800" b="1" dirty="0" err="1" smtClean="0"/>
              <a:t>h:form</a:t>
            </a:r>
            <a:r>
              <a:rPr lang="pt-BR" sz="1800" b="1" dirty="0" smtClean="0"/>
              <a:t>/&gt; e &lt;</a:t>
            </a:r>
            <a:r>
              <a:rPr lang="pt-BR" sz="1800" b="1" dirty="0" err="1" smtClean="0"/>
              <a:t>h:panelGrid</a:t>
            </a:r>
            <a:r>
              <a:rPr lang="pt-BR" sz="1800" b="1" dirty="0" smtClean="0"/>
              <a:t>/&gt;.</a:t>
            </a:r>
            <a:endParaRPr lang="pt-BR" sz="1800" b="1" dirty="0"/>
          </a:p>
        </p:txBody>
      </p:sp>
      <p:sp>
        <p:nvSpPr>
          <p:cNvPr id="8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181401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Entrada e Saída de dados com &lt;</a:t>
            </a:r>
            <a:r>
              <a:rPr lang="pt-BR" sz="1800" b="1" dirty="0" err="1" smtClean="0"/>
              <a:t>h:inputText</a:t>
            </a:r>
            <a:r>
              <a:rPr lang="pt-BR" sz="1800" b="1" dirty="0" smtClean="0"/>
              <a:t>&gt; e &lt;</a:t>
            </a:r>
            <a:r>
              <a:rPr lang="pt-BR" sz="1800" b="1" dirty="0" err="1" smtClean="0"/>
              <a:t>h:outputLabel</a:t>
            </a:r>
            <a:r>
              <a:rPr lang="pt-BR" sz="1800" b="1" dirty="0" smtClean="0"/>
              <a:t>&gt;.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" b="46586"/>
          <a:stretch/>
        </p:blipFill>
        <p:spPr>
          <a:xfrm>
            <a:off x="1376104" y="2421786"/>
            <a:ext cx="6350895" cy="16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550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13014" y="1849550"/>
            <a:ext cx="86816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contatoMBean.contato.nome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"Endereço:"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end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contatoMBean.contato.endereco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end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Entrada e Saída de dados com &lt;</a:t>
            </a:r>
            <a:r>
              <a:rPr lang="pt-BR" sz="1800" b="1" dirty="0" err="1" smtClean="0"/>
              <a:t>h:inputText</a:t>
            </a:r>
            <a:r>
              <a:rPr lang="pt-BR" sz="1800" b="1" dirty="0" smtClean="0"/>
              <a:t>&gt; e &lt;</a:t>
            </a:r>
            <a:r>
              <a:rPr lang="pt-BR" sz="1800" b="1" dirty="0" err="1" smtClean="0"/>
              <a:t>h:outputLabel</a:t>
            </a:r>
            <a:r>
              <a:rPr lang="pt-BR" sz="1800" b="1" dirty="0" smtClean="0"/>
              <a:t>&gt;.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9164610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231167" y="1782299"/>
            <a:ext cx="868166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"Número:"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contatoMBean.contato.numero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"Telefone:"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tel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contatoMBean.contato.telefone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tel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"Cidade:"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mun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contatoMBean.contato.cidade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mun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pt-BR" sz="10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Entrada e Saída de dados com &lt;</a:t>
            </a:r>
            <a:r>
              <a:rPr lang="pt-BR" sz="1800" b="1" dirty="0" err="1" smtClean="0"/>
              <a:t>h:inputText</a:t>
            </a:r>
            <a:r>
              <a:rPr lang="pt-BR" sz="1800" b="1" dirty="0" smtClean="0"/>
              <a:t>&gt; e &lt;</a:t>
            </a:r>
            <a:r>
              <a:rPr lang="pt-BR" sz="1800" b="1" dirty="0" err="1" smtClean="0"/>
              <a:t>h:outputLabel</a:t>
            </a:r>
            <a:r>
              <a:rPr lang="pt-BR" sz="1800" b="1" dirty="0" smtClean="0"/>
              <a:t>&gt; (continuação).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6736755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231167" y="1782299"/>
            <a:ext cx="8681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h:outputLabel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"Número:" 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contatoMBean.contato.numero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"20" 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h:message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pt-BR" sz="1200" i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Verificando preenchimento do campo com &lt;</a:t>
            </a:r>
            <a:r>
              <a:rPr lang="pt-BR" sz="1800" b="1" dirty="0" err="1" smtClean="0"/>
              <a:t>h:message</a:t>
            </a:r>
            <a:r>
              <a:rPr lang="pt-BR" sz="1800" b="1" dirty="0" smtClean="0"/>
              <a:t>&gt;.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44205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4" r="70730" b="36465"/>
          <a:stretch/>
        </p:blipFill>
        <p:spPr>
          <a:xfrm>
            <a:off x="3132146" y="2634551"/>
            <a:ext cx="2957730" cy="4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463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3" name="Retângulo 2"/>
          <p:cNvSpPr/>
          <p:nvPr/>
        </p:nvSpPr>
        <p:spPr>
          <a:xfrm>
            <a:off x="240985" y="2102789"/>
            <a:ext cx="85408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btnE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"Enviar"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contatoMBean.salvar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0852795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0" y="1867781"/>
            <a:ext cx="91440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/>
              <a:t>Parte téorica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3" name="Retângulo 2"/>
          <p:cNvSpPr/>
          <p:nvPr/>
        </p:nvSpPr>
        <p:spPr>
          <a:xfrm>
            <a:off x="240985" y="2102789"/>
            <a:ext cx="85408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btnE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"Enviar"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contatoMBean.salvar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6" name="Retângulo 5"/>
          <p:cNvSpPr/>
          <p:nvPr/>
        </p:nvSpPr>
        <p:spPr>
          <a:xfrm>
            <a:off x="240985" y="3065212"/>
            <a:ext cx="82330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</a:rPr>
              <a:t> salvar(){</a:t>
            </a:r>
          </a:p>
          <a:p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  </a:t>
            </a:r>
            <a:r>
              <a:rPr lang="pt-BR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contatos</a:t>
            </a:r>
            <a:r>
              <a:rPr lang="pt-BR" dirty="0" err="1" smtClean="0">
                <a:latin typeface="Courier New" panose="02070309020205020404" pitchFamily="49" charset="0"/>
              </a:rPr>
              <a:t>.add</a:t>
            </a:r>
            <a:r>
              <a:rPr lang="pt-BR" dirty="0" smtClean="0">
                <a:latin typeface="Courier New" panose="02070309020205020404" pitchFamily="49" charset="0"/>
              </a:rPr>
              <a:t>(</a:t>
            </a:r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pt-BR" dirty="0">
                <a:latin typeface="Courier New" panose="02070309020205020404" pitchFamily="49" charset="0"/>
              </a:rPr>
              <a:t>);</a:t>
            </a:r>
          </a:p>
          <a:p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  contato</a:t>
            </a:r>
            <a:r>
              <a:rPr lang="pt-BR" dirty="0" smtClean="0">
                <a:latin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</a:rPr>
              <a:t>= </a:t>
            </a:r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b="1" dirty="0">
                <a:latin typeface="Courier New" panose="02070309020205020404" pitchFamily="49" charset="0"/>
              </a:rPr>
              <a:t> Contato();</a:t>
            </a:r>
          </a:p>
          <a:p>
            <a:r>
              <a:rPr lang="pt-BR" dirty="0"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694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53085" y="2028282"/>
            <a:ext cx="842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é sua vez, crie o botão </a:t>
            </a:r>
            <a:r>
              <a:rPr lang="pt-BR" dirty="0" smtClean="0"/>
              <a:t>Limpar e associe ao mesmo a ação de limpar o formulário.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9121107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53085" y="2028282"/>
            <a:ext cx="842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é sua vez, crie o botão </a:t>
            </a:r>
            <a:r>
              <a:rPr lang="pt-BR" dirty="0" smtClean="0"/>
              <a:t>Limpar e associe ao mesmo a ação de limpar o formulário.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6" name="Retângulo 5"/>
          <p:cNvSpPr/>
          <p:nvPr/>
        </p:nvSpPr>
        <p:spPr>
          <a:xfrm>
            <a:off x="353084" y="3007256"/>
            <a:ext cx="82839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h:commandButton</a:t>
            </a:r>
            <a:r>
              <a:rPr lang="en-US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btnLimpar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en-US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Limpar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type</a:t>
            </a:r>
            <a:r>
              <a:rPr lang="en-US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"reset"</a:t>
            </a:r>
            <a:r>
              <a:rPr lang="en-US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105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Listando contatos salvos.</a:t>
            </a:r>
            <a:endParaRPr lang="pt-BR" sz="1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36" r="3688"/>
          <a:stretch/>
        </p:blipFill>
        <p:spPr>
          <a:xfrm>
            <a:off x="1680230" y="2516864"/>
            <a:ext cx="5861562" cy="11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8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328773" y="1607599"/>
            <a:ext cx="844403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h:panelGrid</a:t>
            </a:r>
            <a:r>
              <a:rPr lang="pt-BR" sz="12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h:dataTable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tableContato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contatoMBean.contatos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7F007F"/>
                </a:solidFill>
                <a:latin typeface="Courier New" panose="02070309020205020404" pitchFamily="49" charset="0"/>
              </a:rPr>
              <a:t>var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"contato"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title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"Contatos Cadastrados"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border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rows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"10"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contato.nome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"Endereço"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contato.endereco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</a:t>
            </a:r>
            <a:r>
              <a:rPr lang="pt-BR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pt-BR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Listando contatos salvos.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24589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13015" y="1605392"/>
            <a:ext cx="89487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"Número"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contato.numero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"Telefone"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contato.telefone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"Cidade"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contato.cidade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h:dataTable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h:panelGrid</a:t>
            </a:r>
            <a:r>
              <a:rPr lang="pt-BR" sz="12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pt-BR" sz="12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Listando contatos salvos (continuação).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109524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165078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JSF 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O que é?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2525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252525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252525"/>
                </a:solidFill>
              </a:rPr>
              <a:t>É um framework MVC.</a:t>
            </a: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252525"/>
                </a:solidFill>
              </a:rPr>
              <a:t>Construção de UI baseadas em componentes.</a:t>
            </a: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252525"/>
                </a:solidFill>
              </a:rPr>
              <a:t>Programação dirigida a eventos.</a:t>
            </a:r>
          </a:p>
          <a:p>
            <a:pPr lvl="0" algn="just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JSF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Histórico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</a:rPr>
              <a:t>Foi criado através do Java Community Process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Sun MicroSystems, Oracle, Borland, BEA, IBM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</a:rPr>
              <a:t>O processo de especificação teve início em 2001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1.0(2004-03-11) — (DEPRECATED) – JSR 127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1.1(2004-05-27) — (DEPRECATED) </a:t>
            </a:r>
            <a:r>
              <a:rPr lang="en" sz="1800"/>
              <a:t>– JSR 127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1.2(2006-05-11) – JSR 252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2.0(2009-06-28) – JSR 314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2.1(2010-10-22) </a:t>
            </a:r>
            <a:r>
              <a:rPr lang="en" sz="1800"/>
              <a:t>– JSR 314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2.2(2013-05-21) – JSR 344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55555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555555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Arquitetura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23950" y="1663600"/>
            <a:ext cx="68961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Por que usá-lo?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Simplicidade e produtividade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Aplicações com comportamento </a:t>
            </a:r>
            <a:r>
              <a:rPr lang="en" sz="1400" b="1" dirty="0"/>
              <a:t>AJAX</a:t>
            </a:r>
            <a:r>
              <a:rPr lang="en" sz="1400" dirty="0"/>
              <a:t>.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Sensação </a:t>
            </a:r>
            <a:r>
              <a:rPr lang="en" sz="1400" b="1" dirty="0"/>
              <a:t>desktop</a:t>
            </a:r>
            <a:r>
              <a:rPr lang="en" sz="1400" dirty="0"/>
              <a:t> em um ambiente WEB.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Fácil uso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"Um componente UI bom deve ocultar a complexidade, mas manter a flexibilidade".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Comunidade forte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Feedback, novas idéias, </a:t>
            </a:r>
            <a:r>
              <a:rPr lang="en" sz="1400" i="1" dirty="0"/>
              <a:t>bug reports</a:t>
            </a:r>
            <a:r>
              <a:rPr lang="en" sz="1400" dirty="0"/>
              <a:t> e </a:t>
            </a:r>
            <a:r>
              <a:rPr lang="en" sz="1400" i="1" dirty="0"/>
              <a:t>patches</a:t>
            </a:r>
            <a:r>
              <a:rPr lang="en" sz="1400" dirty="0" smtClean="0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TIAGO@6JE5MNPSAVWXY5LK" val="5229"/>
</p:tagLst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1366</Words>
  <Application>Microsoft Office PowerPoint</Application>
  <PresentationFormat>Apresentação na tela (16:9)</PresentationFormat>
  <Paragraphs>324</Paragraphs>
  <Slides>56</Slides>
  <Notes>56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57" baseType="lpstr">
      <vt:lpstr>biz</vt:lpstr>
      <vt:lpstr>JSF e PrimeFaces</vt:lpstr>
      <vt:lpstr>Agenda</vt:lpstr>
      <vt:lpstr>Agenda</vt:lpstr>
      <vt:lpstr>Agenda</vt:lpstr>
      <vt:lpstr>Parte téorica</vt:lpstr>
      <vt:lpstr>JSF  O que é?</vt:lpstr>
      <vt:lpstr>JSF  Histórico</vt:lpstr>
      <vt:lpstr>JSF  Arquitetura</vt:lpstr>
      <vt:lpstr>PrimeFaces  Por que usá-lo?</vt:lpstr>
      <vt:lpstr>PrimeFaces  Existe PrimeFaces sem JSF?</vt:lpstr>
      <vt:lpstr>PrimeFaces  Outros frameworks</vt:lpstr>
      <vt:lpstr>PrimeFaces  Outros frameworks - comparativo</vt:lpstr>
      <vt:lpstr>Parte prática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Estrutura do projeto</vt:lpstr>
      <vt:lpstr>O primeiro contato com o JSF</vt:lpstr>
      <vt:lpstr>O primeiro contato com o JSF</vt:lpstr>
      <vt:lpstr>O primeiro contato com o JSF</vt:lpstr>
      <vt:lpstr>O primeiro contato com o JSF</vt:lpstr>
      <vt:lpstr>O primeiro contato com o JSF</vt:lpstr>
      <vt:lpstr>CRUD - Agenda de Contatos</vt:lpstr>
      <vt:lpstr>CRUD - Agenda de Contatos</vt:lpstr>
      <vt:lpstr>CRUD - Agenda de Contatos</vt:lpstr>
      <vt:lpstr>CRUD - Agenda de Contatos</vt:lpstr>
      <vt:lpstr>CRUD - Agenda de Contatos</vt:lpstr>
      <vt:lpstr>CRUD - Agenda de Contatos Entendendo os escopos do JSF</vt:lpstr>
      <vt:lpstr>CRUD - Agenda de Contatos Entendendo os escopos do JSF</vt:lpstr>
      <vt:lpstr>CRUD - Agenda de Contatos Entendendo os escopos do JSF</vt:lpstr>
      <vt:lpstr>CRUD - Agenda de Contatos Criando a primeira tela</vt:lpstr>
      <vt:lpstr>CRUD - Agenda de Contatos Criando a primeira tela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Enriquecendo a tela com o PrimeFaces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JSF e PrimeFaces</dc:title>
  <dc:creator>Tinho</dc:creator>
  <cp:lastModifiedBy>Tiago</cp:lastModifiedBy>
  <cp:revision>24</cp:revision>
  <dcterms:modified xsi:type="dcterms:W3CDTF">2014-05-21T04:15:31Z</dcterms:modified>
</cp:coreProperties>
</file>