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303" r:id="rId46"/>
    <p:sldId id="300" r:id="rId47"/>
    <p:sldId id="304" r:id="rId48"/>
    <p:sldId id="305" r:id="rId49"/>
    <p:sldId id="306" r:id="rId50"/>
    <p:sldId id="301" r:id="rId51"/>
    <p:sldId id="307" r:id="rId5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136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22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364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31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5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831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867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41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53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56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34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9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042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41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05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71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1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95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05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817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8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95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548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84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75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95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6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0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77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39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65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96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902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1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35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77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988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668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704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76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4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577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09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7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6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JSF e PrimeFaces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0" y="3516575"/>
            <a:ext cx="9144000" cy="1626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Universidade Federal da Bahia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MATC84 - Laboratório de Programação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Renato Silva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Tiago Gonçalves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43451" y="3287225"/>
            <a:ext cx="2478975" cy="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062287" y="1694362"/>
            <a:ext cx="3019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73825" y="3287225"/>
            <a:ext cx="2400324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Outros frameworks - comparativo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6150" y="1211450"/>
            <a:ext cx="6831698" cy="38359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Parte prática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3875" y="1415000"/>
            <a:ext cx="5336250" cy="35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396961"/>
            <a:ext cx="2966099" cy="349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4590" y="1504125"/>
            <a:ext cx="3334818" cy="3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14352" y="1483075"/>
            <a:ext cx="3315294" cy="34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950" y="1461762"/>
            <a:ext cx="2966099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4887" y="1461750"/>
            <a:ext cx="2894225" cy="3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30150" y="1430475"/>
            <a:ext cx="2883699" cy="3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teórica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JSF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 que é?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Histórico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Arquitetura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PrimeFaces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Por que usá-lo?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Existe PrimeFaces sem JSF?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Outros frameworks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9587" y="1456499"/>
            <a:ext cx="2904824" cy="3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28475" y="1498575"/>
            <a:ext cx="2887049" cy="34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92312" y="1461750"/>
            <a:ext cx="3159374" cy="34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71825" y="1918725"/>
            <a:ext cx="28003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0100" y="1402600"/>
            <a:ext cx="4963799" cy="3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Criando projeto Java EE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82175" y="1461750"/>
            <a:ext cx="3179650" cy="3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Configuração de ambiente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Estrutura do projeto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/>
          <a:srcRect r="71011" b="35645"/>
          <a:stretch/>
        </p:blipFill>
        <p:spPr>
          <a:xfrm>
            <a:off x="3067863" y="1287225"/>
            <a:ext cx="3008273" cy="35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194" name="Shape 1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195" name="Shape 195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Exemplo de .xhtml com tags do jsf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0650" y="2285846"/>
            <a:ext cx="5788750" cy="1181025"/>
          </a:xfrm>
          <a:prstGeom prst="rect">
            <a:avLst/>
          </a:prstGeom>
        </p:spPr>
      </p:pic>
      <p:cxnSp>
        <p:nvCxnSpPr>
          <p:cNvPr id="203" name="Shape 203"/>
          <p:cNvCxnSpPr/>
          <p:nvPr/>
        </p:nvCxnSpPr>
        <p:spPr>
          <a:xfrm rot="10800000">
            <a:off x="6186375" y="2697100"/>
            <a:ext cx="728399" cy="358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 rot="10800000" flipH="1">
            <a:off x="2713675" y="3463050"/>
            <a:ext cx="283799" cy="60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987825" y="14760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141850" y="353120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6994250" y="2917300"/>
            <a:ext cx="15897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&lt;h:inputText /&gt;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361700" y="4212450"/>
            <a:ext cx="21459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solidFill>
                  <a:srgbClr val="A64D79"/>
                </a:solidFill>
              </a:rPr>
              <a:t>&lt;h:commandButton/&gt;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0100" y="1253750"/>
            <a:ext cx="3343275" cy="1524000"/>
          </a:xfrm>
          <a:prstGeom prst="rect">
            <a:avLst/>
          </a:prstGeom>
        </p:spPr>
      </p:pic>
      <p:pic>
        <p:nvPicPr>
          <p:cNvPr id="216" name="Shape 2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1975" y="2803725"/>
            <a:ext cx="4686300" cy="1562100"/>
          </a:xfrm>
          <a:prstGeom prst="rect">
            <a:avLst/>
          </a:prstGeom>
        </p:spPr>
      </p:pic>
      <p:sp>
        <p:nvSpPr>
          <p:cNvPr id="217" name="Shape 217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3519674" y="3871849"/>
            <a:ext cx="4065000" cy="21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7290975" y="4162075"/>
            <a:ext cx="15200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Managed Bean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Parte prática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Configuração de ambiente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Criando projeto Java EE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Estrutura do projeto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Verificando se está tudo ok: Hello World!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CRUD - Agenda de Contatos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❏"/>
            </a:pPr>
            <a:r>
              <a:rPr lang="en"/>
              <a:t>Criando arquitetura MVC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35025" y="1681025"/>
            <a:ext cx="5800090" cy="24354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primeiro contato com o JSF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635025" y="4689325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33850" y="1578250"/>
            <a:ext cx="5010150" cy="3612874"/>
          </a:xfrm>
          <a:prstGeom prst="rect">
            <a:avLst/>
          </a:prstGeom>
        </p:spPr>
      </p:pic>
      <p:cxnSp>
        <p:nvCxnSpPr>
          <p:cNvPr id="236" name="Shape 236"/>
          <p:cNvCxnSpPr/>
          <p:nvPr/>
        </p:nvCxnSpPr>
        <p:spPr>
          <a:xfrm>
            <a:off x="4087550" y="1237625"/>
            <a:ext cx="45300" cy="38036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5400" y="1638237"/>
            <a:ext cx="3343275" cy="1524000"/>
          </a:xfrm>
          <a:prstGeom prst="rect">
            <a:avLst/>
          </a:prstGeom>
        </p:spPr>
      </p:pic>
      <p:pic>
        <p:nvPicPr>
          <p:cNvPr id="238" name="Shape 2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4925" y="3267725"/>
            <a:ext cx="3821624" cy="1562100"/>
          </a:xfrm>
          <a:prstGeom prst="rect">
            <a:avLst/>
          </a:prstGeom>
        </p:spPr>
      </p:pic>
      <p:sp>
        <p:nvSpPr>
          <p:cNvPr id="239" name="Shape 239"/>
          <p:cNvSpPr txBox="1"/>
          <p:nvPr/>
        </p:nvSpPr>
        <p:spPr>
          <a:xfrm>
            <a:off x="188237" y="12001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cadastro.xhtmll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26000" y="1200150"/>
            <a:ext cx="3657600" cy="32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 que aparece no navegador.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46" name="Shape 246"/>
          <p:cNvSpPr txBox="1"/>
          <p:nvPr/>
        </p:nvSpPr>
        <p:spPr>
          <a:xfrm>
            <a:off x="1146775" y="1907525"/>
            <a:ext cx="7153199" cy="262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/>
              <a:t>Primeiramente iremos criar a classe “Contato” no pacote “br.com.agenda.models”, na classe temos os seguintes atributos:</a:t>
            </a:r>
          </a:p>
          <a:p>
            <a:pPr lvl="0" algn="just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nome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endereco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numero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telefone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cidade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Crie todos os atributos como privados , tipo String e seus respectivos get’s e set’s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52" name="Shape 252"/>
          <p:cNvSpPr txBox="1"/>
          <p:nvPr/>
        </p:nvSpPr>
        <p:spPr>
          <a:xfrm>
            <a:off x="6694050" y="1950300"/>
            <a:ext cx="2065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Use o atalho “</a:t>
            </a:r>
            <a:r>
              <a:rPr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Alt+shift+S+R</a:t>
            </a:r>
            <a:r>
              <a:rPr lang="en">
                <a:solidFill>
                  <a:srgbClr val="FF0000"/>
                </a:solidFill>
              </a:rPr>
              <a:t>” para gerar os métodos get’s e set’s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33850" y="1639125"/>
            <a:ext cx="4028699" cy="3308649"/>
          </a:xfrm>
          <a:prstGeom prst="rect">
            <a:avLst/>
          </a:prstGeom>
        </p:spPr>
      </p:pic>
      <p:sp>
        <p:nvSpPr>
          <p:cNvPr id="254" name="Shape 254"/>
          <p:cNvSpPr txBox="1"/>
          <p:nvPr/>
        </p:nvSpPr>
        <p:spPr>
          <a:xfrm>
            <a:off x="673700" y="1256850"/>
            <a:ext cx="36576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classe deve ficar da seguinte maneira: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Agora iremos criar o Managed Bean no pacote “br.com.agenda.controller” com o seguinte nome “ContatoMBean”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Agora iremos criar a classe “Managed Bean” no pacote “br.com.agenda.controller” com o seguinte nome “ContatoMBean”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CRUD - Agenda de Contatos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22625" y="1211787"/>
            <a:ext cx="648299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br.com.agenda.controller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javax.faces.bean.ManagedBean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javax.faces.bean.ViewScoped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br.com.agenda.models.Contato</a:t>
            </a:r>
            <a:r>
              <a:rPr lang="pt-BR" sz="1200" b="1" dirty="0">
                <a:latin typeface="Courier New" panose="02070309020205020404" pitchFamily="49" charset="0"/>
              </a:rPr>
              <a:t>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ManagedBean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urier New" panose="02070309020205020404" pitchFamily="49" charset="0"/>
              </a:rPr>
              <a:t>ViewScoped</a:t>
            </a:r>
            <a:endParaRPr lang="pt-BR" sz="12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ContatoMBean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pt-BR" sz="1200" b="1" dirty="0">
                <a:latin typeface="Courier New" panose="02070309020205020404" pitchFamily="49" charset="0"/>
              </a:rPr>
              <a:t> </a:t>
            </a:r>
            <a:r>
              <a:rPr lang="pt-BR" sz="1200" b="1" dirty="0" err="1">
                <a:latin typeface="Courier New" panose="02070309020205020404" pitchFamily="49" charset="0"/>
              </a:rPr>
              <a:t>Serializable</a:t>
            </a:r>
            <a:r>
              <a:rPr lang="pt-BR" sz="1200" b="1" dirty="0">
                <a:latin typeface="Courier New" panose="02070309020205020404" pitchFamily="49" charset="0"/>
              </a:rPr>
              <a:t>{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sz="1200" b="1" dirty="0">
                <a:latin typeface="Courier New" panose="020703090202050204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serialVersionUID</a:t>
            </a:r>
            <a:r>
              <a:rPr lang="en-US" sz="1200" b="1" i="1" dirty="0">
                <a:latin typeface="Courier New" panose="02070309020205020404" pitchFamily="49" charset="0"/>
              </a:rPr>
              <a:t> = 1L;</a:t>
            </a:r>
          </a:p>
          <a:p>
            <a:endParaRPr lang="pt-BR" sz="1200" dirty="0">
              <a:latin typeface="Courier New" panose="02070309020205020404" pitchFamily="49" charset="0"/>
            </a:endParaRPr>
          </a:p>
          <a:p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>
                <a:latin typeface="Courier New" panose="02070309020205020404" pitchFamily="49" charset="0"/>
              </a:rPr>
              <a:t> Contato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it-IT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it-IT" sz="1200" b="1" dirty="0" smtClean="0">
                <a:latin typeface="Courier New" panose="02070309020205020404" pitchFamily="49" charset="0"/>
              </a:rPr>
              <a:t> </a:t>
            </a:r>
            <a:r>
              <a:rPr lang="it-IT" sz="1200" b="1" dirty="0">
                <a:latin typeface="Courier New" panose="02070309020205020404" pitchFamily="49" charset="0"/>
              </a:rPr>
              <a:t>List&lt;Contato&gt; </a:t>
            </a:r>
            <a:r>
              <a:rPr lang="it-IT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it-IT" sz="1200" b="1" dirty="0">
                <a:latin typeface="Courier New" panose="02070309020205020404" pitchFamily="49" charset="0"/>
              </a:rPr>
              <a:t> = </a:t>
            </a:r>
            <a:r>
              <a:rPr lang="it-IT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it-IT" sz="1200" b="1" dirty="0">
                <a:latin typeface="Courier New" panose="02070309020205020404" pitchFamily="49" charset="0"/>
              </a:rPr>
              <a:t> ArrayList&lt;Contato&gt;();</a:t>
            </a:r>
          </a:p>
          <a:p>
            <a:r>
              <a:rPr lang="pt-BR" sz="1200" dirty="0"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/*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gets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3F7F5F"/>
                </a:solidFill>
                <a:latin typeface="Courier New" panose="02070309020205020404" pitchFamily="49" charset="0"/>
              </a:rPr>
              <a:t>and</a:t>
            </a:r>
            <a:r>
              <a:rPr lang="pt-B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 sets*/</a:t>
            </a:r>
          </a:p>
          <a:p>
            <a:r>
              <a:rPr lang="pt-BR" dirty="0" smtClean="0">
                <a:latin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Entendo  escopos do jsf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0" y="1256525"/>
            <a:ext cx="362849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@RequestScoped para escopos curtos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0675" y="1949075"/>
            <a:ext cx="6010649" cy="2513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Entendo  escopos do jsf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0" y="1256525"/>
            <a:ext cx="4744200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Mantenha o bean na sessão com  @SessionScoped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1850" y="2019550"/>
            <a:ext cx="6482499" cy="2501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Entendo  escopos do jsf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0" y="1256525"/>
            <a:ext cx="3006299" cy="62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Entenda o @ViewScoped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5175" y="1879025"/>
            <a:ext cx="5636900" cy="2308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Parte téorica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Criando a primeira tela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Criando arquivo index.xhtml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Escolhendo o  template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Configurando pagina no web.xml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Criando a primeira tela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212" y="2003135"/>
            <a:ext cx="8901575" cy="1776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078786" y="2753475"/>
            <a:ext cx="5625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57573" y="1613043"/>
            <a:ext cx="39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h:form</a:t>
            </a:r>
            <a:r>
              <a:rPr lang="pt-BR" dirty="0" smtClean="0"/>
              <a:t>/&gt; e &lt;</a:t>
            </a:r>
            <a:r>
              <a:rPr lang="pt-BR" dirty="0" err="1" smtClean="0"/>
              <a:t>h:panelGrid</a:t>
            </a:r>
            <a:r>
              <a:rPr lang="pt-BR" dirty="0" smtClean="0"/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40119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078786" y="2753475"/>
            <a:ext cx="5625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0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body</a:t>
            </a:r>
            <a:r>
              <a:rPr lang="pt-BR" sz="10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r>
              <a:rPr lang="pt-BR" sz="1000" dirty="0"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57573" y="1613043"/>
            <a:ext cx="39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h:form</a:t>
            </a:r>
            <a:r>
              <a:rPr lang="pt-BR" dirty="0" smtClean="0"/>
              <a:t>/&gt; e &lt;</a:t>
            </a:r>
            <a:r>
              <a:rPr lang="pt-BR" dirty="0" err="1" smtClean="0"/>
              <a:t>h:panelGrid</a:t>
            </a:r>
            <a:r>
              <a:rPr lang="pt-BR" dirty="0" smtClean="0"/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80224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sz="2400" dirty="0" smtClean="0"/>
              <a:t>io de dados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677534"/>
            <a:ext cx="8681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contatoMBean.contato.nome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contatoMBean.contato.endereco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end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610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sz="2400" dirty="0" smtClean="0"/>
              <a:t>io de dados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231168" y="1359036"/>
            <a:ext cx="86816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contatoMBean.contato.numero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nro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contatoMBean.contato.telefone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tel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h:outputLabel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"Cidade:"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h:inputText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contatoMBean.contato.cidade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size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"20"</a:t>
            </a:r>
          </a:p>
          <a:p>
            <a:r>
              <a:rPr lang="pt-BR" sz="1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true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requiredMessage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"Campo Obrigatório" 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pt-BR" sz="1000" dirty="0"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h:message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for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mun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0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75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0" y="1602769"/>
            <a:ext cx="15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Adicione o botão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34948" y="2371695"/>
            <a:ext cx="7048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h:commandButton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btnE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"Enviar"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submit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contatoMBean.salvar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28946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0" y="1602769"/>
            <a:ext cx="15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Adicione o botão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934947" y="2371695"/>
            <a:ext cx="73562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0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h:commandButton</a:t>
            </a:r>
            <a:r>
              <a:rPr lang="pt-BR" sz="10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000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btnSalvar</a:t>
            </a:r>
            <a:r>
              <a:rPr lang="pt-BR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000" i="1" dirty="0" smtClean="0">
                <a:latin typeface="Courier New" panose="020703090202050204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“Salvar"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submit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action</a:t>
            </a:r>
            <a:r>
              <a:rPr lang="pt-BR" sz="1000" i="1" dirty="0">
                <a:latin typeface="Courier New" panose="02070309020205020404" pitchFamily="49" charset="0"/>
              </a:rPr>
              <a:t>=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contatoMBean.salvar</a:t>
            </a:r>
            <a:r>
              <a:rPr lang="pt-BR" sz="1000" i="1" dirty="0">
                <a:solidFill>
                  <a:srgbClr val="2A00FF"/>
                </a:solidFill>
                <a:latin typeface="Courier New" panose="02070309020205020404" pitchFamily="49" charset="0"/>
              </a:rPr>
              <a:t>}"</a:t>
            </a:r>
            <a:r>
              <a:rPr lang="pt-BR" sz="1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08251" y="33277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</a:rPr>
              <a:t> salvar(){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</a:t>
            </a:r>
            <a:r>
              <a:rPr lang="pt-BR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contatos</a:t>
            </a:r>
            <a:r>
              <a:rPr lang="pt-BR" dirty="0" err="1" smtClean="0">
                <a:latin typeface="Courier New" panose="02070309020205020404" pitchFamily="49" charset="0"/>
              </a:rPr>
              <a:t>.add</a:t>
            </a:r>
            <a:r>
              <a:rPr lang="pt-BR" dirty="0" smtClean="0">
                <a:latin typeface="Courier New" panose="02070309020205020404" pitchFamily="49" charset="0"/>
              </a:rPr>
              <a:t>(</a:t>
            </a:r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contato</a:t>
            </a:r>
            <a:r>
              <a:rPr 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contato</a:t>
            </a:r>
            <a:r>
              <a:rPr lang="pt-BR" dirty="0" smtClean="0">
                <a:latin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</a:rPr>
              <a:t>= </a:t>
            </a:r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dirty="0">
                <a:latin typeface="Courier New" panose="02070309020205020404" pitchFamily="49" charset="0"/>
              </a:rPr>
              <a:t> Contato();</a:t>
            </a:r>
          </a:p>
          <a:p>
            <a:r>
              <a:rPr lang="pt-BR" dirty="0"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5208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1" y="1602769"/>
            <a:ext cx="325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é sua vez, crie o botão  Limpar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110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en" dirty="0" smtClean="0"/>
              <a:t>Botões e </a:t>
            </a:r>
            <a:r>
              <a:rPr lang="pt-BR" dirty="0" smtClean="0"/>
              <a:t>Eventos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37691" y="1602769"/>
            <a:ext cx="325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é sua vez, crie o botão  Limpar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37691" y="2310140"/>
            <a:ext cx="6709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h:commandButton</a:t>
            </a:r>
            <a:r>
              <a:rPr lang="en-US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btLimpar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value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Limpar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type</a:t>
            </a:r>
            <a:r>
              <a:rPr lang="en-US" i="1" dirty="0"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"reset"</a:t>
            </a:r>
            <a:r>
              <a:rPr lang="en-US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4581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O que é?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252525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É um framework MVC.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Construção de UI baseadas em componentes.</a:t>
            </a:r>
          </a:p>
          <a:p>
            <a:pPr marL="457200" lvl="0" indent="-3810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252525"/>
                </a:solidFill>
              </a:rPr>
              <a:t>Programação dirigida a eventos.</a:t>
            </a:r>
          </a:p>
          <a:p>
            <a:pPr lvl="0" algn="just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pt-BR" dirty="0" smtClean="0"/>
              <a:t>Listando </a:t>
            </a:r>
            <a:r>
              <a:rPr lang="pt-BR" dirty="0"/>
              <a:t>Dados 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328773" y="1227354"/>
            <a:ext cx="6529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tableContato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contatoMBean.contatos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7F007F"/>
                </a:solidFill>
                <a:latin typeface="Courier New" panose="02070309020205020404" pitchFamily="49" charset="0"/>
              </a:rPr>
              <a:t>var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"contato"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title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"Contatos Cadastrados"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 </a:t>
            </a:r>
            <a:r>
              <a:rPr lang="pt-BR" sz="12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rows</a:t>
            </a:r>
            <a:r>
              <a:rPr lang="pt-BR" sz="1200" i="1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"10"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contato.nome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"Endereço"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contato.endereco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pt-BR" sz="12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9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Utilizando componentes jsf</a:t>
            </a:r>
            <a:br>
              <a:rPr lang="en" dirty="0" smtClean="0"/>
            </a:br>
            <a:r>
              <a:rPr lang="pt-BR" dirty="0" smtClean="0"/>
              <a:t>Listando </a:t>
            </a:r>
            <a:r>
              <a:rPr lang="pt-BR" dirty="0"/>
              <a:t>Dados </a:t>
            </a:r>
            <a:endParaRPr lang="en" dirty="0"/>
          </a:p>
        </p:txBody>
      </p:sp>
      <p:sp>
        <p:nvSpPr>
          <p:cNvPr id="305" name="Shape 305"/>
          <p:cNvSpPr txBox="1"/>
          <p:nvPr/>
        </p:nvSpPr>
        <p:spPr>
          <a:xfrm>
            <a:off x="739825" y="1773225"/>
            <a:ext cx="5483999" cy="293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" name="Retângulo 1"/>
          <p:cNvSpPr/>
          <p:nvPr/>
        </p:nvSpPr>
        <p:spPr>
          <a:xfrm>
            <a:off x="113015" y="1412288"/>
            <a:ext cx="8948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"Número"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contato.numero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"Telefone"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contato.telefone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"header"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"Cidade"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f:facet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h:outputText</a:t>
            </a:r>
            <a:r>
              <a:rPr lang="pt-BR" sz="12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pt-BR" sz="1200" dirty="0">
                <a:latin typeface="Courier New" panose="020703090202050204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"#{</a:t>
            </a:r>
            <a:r>
              <a:rPr lang="pt-BR" sz="12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contato.cidade</a:t>
            </a:r>
            <a:r>
              <a:rPr lang="pt-BR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pt-BR" sz="12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h:column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urier New" panose="02070309020205020404" pitchFamily="49" charset="0"/>
              </a:rPr>
              <a:t>h:dataTable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h:panelGrid</a:t>
            </a:r>
            <a:r>
              <a:rPr lang="pt-BR" sz="12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48990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JSF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Histórico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Foi criado através do Java Community Process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Sun MicroSystems, Oracle, Borland, BEA, IBM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</a:rPr>
              <a:t>O processo de especificação teve início em 2001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1.0(2004-03-11) — (DEPRECATED) 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1.1(2004-05-27) — (DEPRECATED) </a:t>
            </a:r>
            <a:r>
              <a:rPr lang="en" sz="1800"/>
              <a:t>– JSR 127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1.2(2006-05-11) – JSR 252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2.0(2009-06-28) 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2.1(2010-10-22) </a:t>
            </a:r>
            <a:r>
              <a:rPr lang="en" sz="1800"/>
              <a:t>– JSR 314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1800">
                <a:solidFill>
                  <a:srgbClr val="000000"/>
                </a:solidFill>
              </a:rPr>
              <a:t>JSF 2.2(2013-05-21) – JSR 344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rgbClr val="555555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Arquitetura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3950" y="1663600"/>
            <a:ext cx="6896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 que usá-lo?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Simplicidade e produtividade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Aplicações com comportamento </a:t>
            </a:r>
            <a:r>
              <a:rPr lang="en" sz="1400" b="1" dirty="0"/>
              <a:t>AJAX</a:t>
            </a:r>
            <a:r>
              <a:rPr lang="en" sz="1400" dirty="0"/>
              <a:t>.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Sensação </a:t>
            </a:r>
            <a:r>
              <a:rPr lang="en" sz="1400" b="1" dirty="0"/>
              <a:t>desktop</a:t>
            </a:r>
            <a:r>
              <a:rPr lang="en" sz="1400" dirty="0"/>
              <a:t> em um ambiente WEB.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Fácil uso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"Um componente UI bom deve ocultar a complexidade, mas manter a flexibilidade".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2400" dirty="0"/>
              <a:t>Comunidade forte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 dirty="0"/>
              <a:t>Feedback, novas idéias, </a:t>
            </a:r>
            <a:r>
              <a:rPr lang="en" sz="1400" i="1" dirty="0"/>
              <a:t>bug reports</a:t>
            </a:r>
            <a:r>
              <a:rPr lang="en" sz="1400" dirty="0"/>
              <a:t> e </a:t>
            </a:r>
            <a:r>
              <a:rPr lang="en" sz="1400" i="1" dirty="0"/>
              <a:t>patches</a:t>
            </a:r>
            <a:r>
              <a:rPr lang="en" sz="1400" dirty="0" smtClean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PrimeFaces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Existe PrimeFaces sem JSF?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0775" y="15174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85318" y="2957400"/>
            <a:ext cx="1973350" cy="1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81825" y="1579325"/>
            <a:ext cx="914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1147</Words>
  <Application>Microsoft Office PowerPoint</Application>
  <PresentationFormat>Apresentação na tela (16:9)</PresentationFormat>
  <Paragraphs>280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Courier New</vt:lpstr>
      <vt:lpstr>Verdana</vt:lpstr>
      <vt:lpstr>biz</vt:lpstr>
      <vt:lpstr>JSF e PrimeFaces</vt:lpstr>
      <vt:lpstr>Agenda</vt:lpstr>
      <vt:lpstr>Agenda</vt:lpstr>
      <vt:lpstr>Parte téorica</vt:lpstr>
      <vt:lpstr>JSF  O que é?</vt:lpstr>
      <vt:lpstr>JSF  Histórico</vt:lpstr>
      <vt:lpstr>JSF  Arquitetura</vt:lpstr>
      <vt:lpstr>PrimeFaces  Por que usá-lo?</vt:lpstr>
      <vt:lpstr>PrimeFaces  Existe PrimeFaces sem JSF?</vt:lpstr>
      <vt:lpstr>PrimeFaces  Outros frameworks</vt:lpstr>
      <vt:lpstr>PrimeFaces  Outros frameworks - comparativo</vt:lpstr>
      <vt:lpstr>Parte prática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Criando projeto Java EE</vt:lpstr>
      <vt:lpstr>Configuração de ambiente Estrutura do projeto</vt:lpstr>
      <vt:lpstr>O primeiro contato com o JSF</vt:lpstr>
      <vt:lpstr>O primeiro contato com o JSF</vt:lpstr>
      <vt:lpstr>O primeiro contato com o JSF</vt:lpstr>
      <vt:lpstr>O primeiro contato com o JSF</vt:lpstr>
      <vt:lpstr>O primeiro contato com o JSF</vt:lpstr>
      <vt:lpstr>CRUD - Agenda de Contatos </vt:lpstr>
      <vt:lpstr>CRUD - Agenda de Contatos </vt:lpstr>
      <vt:lpstr>CRUD - Agenda de Contatos</vt:lpstr>
      <vt:lpstr>CRUD - Agenda de Contatos</vt:lpstr>
      <vt:lpstr>CRUD - Agenda de Contatos</vt:lpstr>
      <vt:lpstr>Entendo  escopos do jsf</vt:lpstr>
      <vt:lpstr>Entendo  escopos do jsf</vt:lpstr>
      <vt:lpstr>Entendo  escopos do jsf</vt:lpstr>
      <vt:lpstr>Criando a primeira tela</vt:lpstr>
      <vt:lpstr>Criando a primeira tela</vt:lpstr>
      <vt:lpstr>Utilizando componentes jsf</vt:lpstr>
      <vt:lpstr>Utilizando componentes jsf</vt:lpstr>
      <vt:lpstr>Utilizando componentes jsf io de dados</vt:lpstr>
      <vt:lpstr>Utilizando componentes jsf io de dados</vt:lpstr>
      <vt:lpstr>Utilizando componentes jsf Botões e Eventos</vt:lpstr>
      <vt:lpstr>Utilizando componentes jsf Botões e Eventos</vt:lpstr>
      <vt:lpstr>Utilizando componentes jsf Botões e Eventos</vt:lpstr>
      <vt:lpstr>Utilizando componentes jsf Botões e Eventos</vt:lpstr>
      <vt:lpstr> Utilizando componentes jsf Listando Dados </vt:lpstr>
      <vt:lpstr> Utilizando componentes jsf Listando Dados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 e PrimeFaces</dc:title>
  <dc:creator>Tinho</dc:creator>
  <cp:lastModifiedBy>Renato Silva</cp:lastModifiedBy>
  <cp:revision>8</cp:revision>
  <dcterms:modified xsi:type="dcterms:W3CDTF">2014-05-20T00:09:09Z</dcterms:modified>
</cp:coreProperties>
</file>