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fc72d41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fc72d4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fc72d41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fc72d41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fc72d4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fc72d4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fc72d41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fc72d41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Ed’s notes to key takeaway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fc72d41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fc72d41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Ed’s notes to key takeaway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12.png"/><Relationship Id="rId12" Type="http://schemas.openxmlformats.org/officeDocument/2006/relationships/image" Target="../media/image2.png"/><Relationship Id="rId9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1" Type="http://schemas.openxmlformats.org/officeDocument/2006/relationships/image" Target="../media/image17.png"/><Relationship Id="rId10" Type="http://schemas.openxmlformats.org/officeDocument/2006/relationships/image" Target="../media/image18.png"/><Relationship Id="rId12" Type="http://schemas.openxmlformats.org/officeDocument/2006/relationships/image" Target="../media/image2.png"/><Relationship Id="rId9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.png"/><Relationship Id="rId13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443395" y="2220803"/>
            <a:ext cx="4257206" cy="701888"/>
            <a:chOff x="6600550" y="4649600"/>
            <a:chExt cx="2434776" cy="401400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00550" y="4697775"/>
              <a:ext cx="988525" cy="30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3487" y="4649600"/>
              <a:ext cx="1401839" cy="40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893275" y="2022600"/>
            <a:ext cx="54381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Make Your Own</a:t>
            </a:r>
            <a:r>
              <a:rPr b="1" lang="en" sz="2000"/>
              <a:t> Learning Card</a:t>
            </a:r>
            <a:endParaRPr b="1"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Course: System Thinking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97" y="609825"/>
            <a:ext cx="2746751" cy="426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7" name="Google Shape;67;p15"/>
          <p:cNvSpPr txBox="1"/>
          <p:nvPr/>
        </p:nvSpPr>
        <p:spPr>
          <a:xfrm>
            <a:off x="557850" y="107050"/>
            <a:ext cx="1819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Learning Card Format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 rot="5400000">
            <a:off x="-2526150" y="2526300"/>
            <a:ext cx="5147700" cy="95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95250" y="307750"/>
            <a:ext cx="4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>
            <a:stCxn id="67" idx="3"/>
          </p:cNvCxnSpPr>
          <p:nvPr/>
        </p:nvCxnSpPr>
        <p:spPr>
          <a:xfrm flipH="1" rot="10800000">
            <a:off x="2377350" y="307450"/>
            <a:ext cx="6766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025" y="609825"/>
            <a:ext cx="2746751" cy="426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" name="Google Shape;72;p15"/>
          <p:cNvSpPr txBox="1"/>
          <p:nvPr/>
        </p:nvSpPr>
        <p:spPr>
          <a:xfrm rot="-5400000">
            <a:off x="-406125" y="3475538"/>
            <a:ext cx="1682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Front Side</a:t>
            </a:r>
            <a:endParaRPr i="1" sz="1000"/>
          </a:p>
        </p:txBody>
      </p:sp>
      <p:sp>
        <p:nvSpPr>
          <p:cNvPr id="73" name="Google Shape;73;p15"/>
          <p:cNvSpPr txBox="1"/>
          <p:nvPr/>
        </p:nvSpPr>
        <p:spPr>
          <a:xfrm rot="5400000">
            <a:off x="5684525" y="3475538"/>
            <a:ext cx="1682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Back Side</a:t>
            </a:r>
            <a:endParaRPr i="1" sz="1000"/>
          </a:p>
        </p:txBody>
      </p:sp>
      <p:cxnSp>
        <p:nvCxnSpPr>
          <p:cNvPr id="74" name="Google Shape;74;p15"/>
          <p:cNvCxnSpPr/>
          <p:nvPr/>
        </p:nvCxnSpPr>
        <p:spPr>
          <a:xfrm>
            <a:off x="3831447" y="3502250"/>
            <a:ext cx="22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3831450" y="3197150"/>
            <a:ext cx="1250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Key Takeaway</a:t>
            </a:r>
            <a:endParaRPr b="1" sz="800"/>
          </a:p>
        </p:txBody>
      </p:sp>
      <p:grpSp>
        <p:nvGrpSpPr>
          <p:cNvPr id="76" name="Google Shape;76;p15"/>
          <p:cNvGrpSpPr/>
          <p:nvPr/>
        </p:nvGrpSpPr>
        <p:grpSpPr>
          <a:xfrm>
            <a:off x="6804897" y="4668739"/>
            <a:ext cx="2164760" cy="356885"/>
            <a:chOff x="6600550" y="4649600"/>
            <a:chExt cx="2434776" cy="401400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00550" y="4697775"/>
              <a:ext cx="988525" cy="30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33487" y="4649600"/>
              <a:ext cx="1401839" cy="40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5"/>
          <p:cNvGrpSpPr/>
          <p:nvPr/>
        </p:nvGrpSpPr>
        <p:grpSpPr>
          <a:xfrm>
            <a:off x="3878875" y="879313"/>
            <a:ext cx="560100" cy="338513"/>
            <a:chOff x="3878875" y="845988"/>
            <a:chExt cx="560100" cy="338513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3878875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Observe</a:t>
              </a:r>
              <a:endParaRPr sz="600"/>
            </a:p>
          </p:txBody>
        </p:sp>
        <p:pic>
          <p:nvPicPr>
            <p:cNvPr id="81" name="Google Shape;81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34847" y="845988"/>
              <a:ext cx="248154" cy="168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5"/>
          <p:cNvGrpSpPr/>
          <p:nvPr/>
        </p:nvGrpSpPr>
        <p:grpSpPr>
          <a:xfrm>
            <a:off x="4457267" y="879313"/>
            <a:ext cx="560100" cy="338513"/>
            <a:chOff x="4389522" y="845988"/>
            <a:chExt cx="560100" cy="338513"/>
          </a:xfrm>
        </p:grpSpPr>
        <p:sp>
          <p:nvSpPr>
            <p:cNvPr id="83" name="Google Shape;83;p15"/>
            <p:cNvSpPr txBox="1"/>
            <p:nvPr/>
          </p:nvSpPr>
          <p:spPr>
            <a:xfrm>
              <a:off x="4389522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Feel</a:t>
              </a:r>
              <a:endParaRPr sz="600">
                <a:solidFill>
                  <a:srgbClr val="999999"/>
                </a:solidFill>
              </a:endParaRPr>
            </a:p>
          </p:txBody>
        </p:sp>
        <p:pic>
          <p:nvPicPr>
            <p:cNvPr id="84" name="Google Shape;84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72550" y="845988"/>
              <a:ext cx="194026" cy="168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15"/>
          <p:cNvGrpSpPr/>
          <p:nvPr/>
        </p:nvGrpSpPr>
        <p:grpSpPr>
          <a:xfrm>
            <a:off x="5017383" y="879313"/>
            <a:ext cx="560100" cy="338513"/>
            <a:chOff x="4900162" y="845988"/>
            <a:chExt cx="560100" cy="338513"/>
          </a:xfrm>
        </p:grpSpPr>
        <p:sp>
          <p:nvSpPr>
            <p:cNvPr id="86" name="Google Shape;86;p15"/>
            <p:cNvSpPr txBox="1"/>
            <p:nvPr/>
          </p:nvSpPr>
          <p:spPr>
            <a:xfrm>
              <a:off x="4900162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Act</a:t>
              </a:r>
              <a:endParaRPr sz="600">
                <a:solidFill>
                  <a:srgbClr val="999999"/>
                </a:solidFill>
              </a:endParaRPr>
            </a:p>
          </p:txBody>
        </p:sp>
        <p:pic>
          <p:nvPicPr>
            <p:cNvPr id="87" name="Google Shape;87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107025" y="845988"/>
              <a:ext cx="146371" cy="168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5"/>
          <p:cNvSpPr/>
          <p:nvPr/>
        </p:nvSpPr>
        <p:spPr>
          <a:xfrm>
            <a:off x="996725" y="879325"/>
            <a:ext cx="2034900" cy="2733000"/>
          </a:xfrm>
          <a:prstGeom prst="roundRect">
            <a:avLst>
              <a:gd fmla="val 5546" name="adj"/>
            </a:avLst>
          </a:prstGeom>
          <a:solidFill>
            <a:srgbClr val="F3F3F3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169325" y="2019950"/>
            <a:ext cx="1689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Main Inspiration Visual</a:t>
            </a:r>
            <a:endParaRPr b="1" sz="800"/>
          </a:p>
        </p:txBody>
      </p:sp>
      <p:sp>
        <p:nvSpPr>
          <p:cNvPr id="90" name="Google Shape;90;p15"/>
          <p:cNvSpPr/>
          <p:nvPr/>
        </p:nvSpPr>
        <p:spPr>
          <a:xfrm>
            <a:off x="996725" y="3822825"/>
            <a:ext cx="2034900" cy="812400"/>
          </a:xfrm>
          <a:prstGeom prst="roundRect">
            <a:avLst>
              <a:gd fmla="val 17596" name="adj"/>
            </a:avLst>
          </a:prstGeom>
          <a:solidFill>
            <a:srgbClr val="F3F3F3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104400" y="3956925"/>
            <a:ext cx="1819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Provocative Questions</a:t>
            </a:r>
            <a:endParaRPr b="1" sz="800"/>
          </a:p>
        </p:txBody>
      </p:sp>
      <p:sp>
        <p:nvSpPr>
          <p:cNvPr id="92" name="Google Shape;92;p15"/>
          <p:cNvSpPr/>
          <p:nvPr/>
        </p:nvSpPr>
        <p:spPr>
          <a:xfrm>
            <a:off x="3933100" y="1819850"/>
            <a:ext cx="2034900" cy="1290300"/>
          </a:xfrm>
          <a:prstGeom prst="roundRect">
            <a:avLst>
              <a:gd fmla="val 5546" name="adj"/>
            </a:avLst>
          </a:prstGeom>
          <a:solidFill>
            <a:srgbClr val="F3F3F3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4069775" y="2160213"/>
            <a:ext cx="1761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Complementary Visual</a:t>
            </a:r>
            <a:endParaRPr b="1" sz="800"/>
          </a:p>
        </p:txBody>
      </p:sp>
      <p:sp>
        <p:nvSpPr>
          <p:cNvPr id="94" name="Google Shape;94;p15"/>
          <p:cNvSpPr/>
          <p:nvPr/>
        </p:nvSpPr>
        <p:spPr>
          <a:xfrm>
            <a:off x="3933100" y="3668250"/>
            <a:ext cx="2034900" cy="544200"/>
          </a:xfrm>
          <a:prstGeom prst="roundRect">
            <a:avLst>
              <a:gd fmla="val 12476" name="adj"/>
            </a:avLst>
          </a:prstGeom>
          <a:solidFill>
            <a:srgbClr val="F3F3F3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069775" y="3677825"/>
            <a:ext cx="1761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Learning Point</a:t>
            </a:r>
            <a:endParaRPr b="1" sz="800"/>
          </a:p>
        </p:txBody>
      </p:sp>
      <p:sp>
        <p:nvSpPr>
          <p:cNvPr id="96" name="Google Shape;96;p15"/>
          <p:cNvSpPr/>
          <p:nvPr/>
        </p:nvSpPr>
        <p:spPr>
          <a:xfrm>
            <a:off x="3933100" y="1266075"/>
            <a:ext cx="2034900" cy="401400"/>
          </a:xfrm>
          <a:prstGeom prst="roundRect">
            <a:avLst>
              <a:gd fmla="val 17671" name="adj"/>
            </a:avLst>
          </a:prstGeom>
          <a:solidFill>
            <a:srgbClr val="F3F3F3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069775" y="1312200"/>
            <a:ext cx="1761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Short Response</a:t>
            </a:r>
            <a:endParaRPr b="1" sz="800"/>
          </a:p>
        </p:txBody>
      </p:sp>
      <p:sp>
        <p:nvSpPr>
          <p:cNvPr id="98" name="Google Shape;98;p15"/>
          <p:cNvSpPr txBox="1"/>
          <p:nvPr/>
        </p:nvSpPr>
        <p:spPr>
          <a:xfrm>
            <a:off x="6768225" y="270538"/>
            <a:ext cx="1761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Reflection Icon</a:t>
            </a:r>
            <a:endParaRPr b="1" sz="800"/>
          </a:p>
        </p:txBody>
      </p:sp>
      <p:sp>
        <p:nvSpPr>
          <p:cNvPr id="99" name="Google Shape;99;p15"/>
          <p:cNvSpPr txBox="1"/>
          <p:nvPr/>
        </p:nvSpPr>
        <p:spPr>
          <a:xfrm>
            <a:off x="6768225" y="1991150"/>
            <a:ext cx="1969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Information Code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(Connecting to MIT xPRO dashboard)</a:t>
            </a:r>
            <a:endParaRPr sz="800"/>
          </a:p>
        </p:txBody>
      </p:sp>
      <p:cxnSp>
        <p:nvCxnSpPr>
          <p:cNvPr id="100" name="Google Shape;100;p15"/>
          <p:cNvCxnSpPr/>
          <p:nvPr/>
        </p:nvCxnSpPr>
        <p:spPr>
          <a:xfrm rot="10800000">
            <a:off x="4950575" y="531363"/>
            <a:ext cx="0" cy="299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4950575" y="542650"/>
            <a:ext cx="17421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6106800" y="988100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" name="Google Shape;103;p15"/>
          <p:cNvGrpSpPr/>
          <p:nvPr/>
        </p:nvGrpSpPr>
        <p:grpSpPr>
          <a:xfrm>
            <a:off x="6756325" y="787588"/>
            <a:ext cx="560100" cy="338513"/>
            <a:chOff x="3878875" y="845988"/>
            <a:chExt cx="560100" cy="338513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878875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Observe</a:t>
              </a:r>
              <a:endParaRPr sz="600"/>
            </a:p>
          </p:txBody>
        </p:sp>
        <p:pic>
          <p:nvPicPr>
            <p:cNvPr id="105" name="Google Shape;105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34847" y="845988"/>
              <a:ext cx="248154" cy="168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5"/>
          <p:cNvSpPr txBox="1"/>
          <p:nvPr/>
        </p:nvSpPr>
        <p:spPr>
          <a:xfrm>
            <a:off x="6756325" y="1300150"/>
            <a:ext cx="560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Feel</a:t>
            </a:r>
            <a:endParaRPr sz="6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39353" y="1207638"/>
            <a:ext cx="194026" cy="16871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6756325" y="1720200"/>
            <a:ext cx="560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Act</a:t>
            </a:r>
            <a:endParaRPr sz="600">
              <a:solidFill>
                <a:srgbClr val="999999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63188" y="1627688"/>
            <a:ext cx="146371" cy="16871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7207300" y="736250"/>
            <a:ext cx="2164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HEAD: Use your mind  to see and listen.</a:t>
            </a:r>
            <a:endParaRPr sz="600"/>
          </a:p>
        </p:txBody>
      </p:sp>
      <p:sp>
        <p:nvSpPr>
          <p:cNvPr id="111" name="Google Shape;111;p15"/>
          <p:cNvSpPr txBox="1"/>
          <p:nvPr/>
        </p:nvSpPr>
        <p:spPr>
          <a:xfrm>
            <a:off x="7207300" y="1141200"/>
            <a:ext cx="2164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HEART: Use your heart to understand.</a:t>
            </a:r>
            <a:endParaRPr sz="600"/>
          </a:p>
        </p:txBody>
      </p:sp>
      <p:sp>
        <p:nvSpPr>
          <p:cNvPr id="112" name="Google Shape;112;p15"/>
          <p:cNvSpPr txBox="1"/>
          <p:nvPr/>
        </p:nvSpPr>
        <p:spPr>
          <a:xfrm>
            <a:off x="7207300" y="1546150"/>
            <a:ext cx="2456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HAND: Use your hands to make and prototype.</a:t>
            </a:r>
            <a:endParaRPr sz="600"/>
          </a:p>
        </p:txBody>
      </p:sp>
      <p:cxnSp>
        <p:nvCxnSpPr>
          <p:cNvPr id="113" name="Google Shape;113;p15"/>
          <p:cNvCxnSpPr/>
          <p:nvPr/>
        </p:nvCxnSpPr>
        <p:spPr>
          <a:xfrm rot="10800000">
            <a:off x="6542325" y="988175"/>
            <a:ext cx="0" cy="1244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6542325" y="2245825"/>
            <a:ext cx="2016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19437" y="879325"/>
            <a:ext cx="245400" cy="2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6895350" y="3258050"/>
            <a:ext cx="1992900" cy="1165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Notes:</a:t>
            </a:r>
            <a:endParaRPr sz="6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Interesting finding 1….</a:t>
            </a:r>
            <a:endParaRPr sz="6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Interesting finding 2….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Interesting finding 3….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Interesting finding 4….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7" name="Google Shape;117;p15"/>
          <p:cNvSpPr txBox="1"/>
          <p:nvPr/>
        </p:nvSpPr>
        <p:spPr>
          <a:xfrm>
            <a:off x="6768225" y="2469650"/>
            <a:ext cx="21201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Notes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(Anything you want to share with us)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118" name="Google Shape;118;p15"/>
          <p:cNvCxnSpPr/>
          <p:nvPr/>
        </p:nvCxnSpPr>
        <p:spPr>
          <a:xfrm>
            <a:off x="6542325" y="2617300"/>
            <a:ext cx="2016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/>
          <p:nvPr/>
        </p:nvCxnSpPr>
        <p:spPr>
          <a:xfrm rot="10800000">
            <a:off x="6542325" y="2617550"/>
            <a:ext cx="0" cy="349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6542325" y="2966225"/>
            <a:ext cx="15159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/>
          <p:nvPr/>
        </p:nvCxnSpPr>
        <p:spPr>
          <a:xfrm rot="10800000">
            <a:off x="8058225" y="2966225"/>
            <a:ext cx="0" cy="349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97" y="609825"/>
            <a:ext cx="2746751" cy="426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16"/>
          <p:cNvSpPr txBox="1"/>
          <p:nvPr/>
        </p:nvSpPr>
        <p:spPr>
          <a:xfrm>
            <a:off x="557850" y="107050"/>
            <a:ext cx="851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Example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 rot="5400000">
            <a:off x="-2526150" y="2526300"/>
            <a:ext cx="5147700" cy="95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6"/>
          <p:cNvCxnSpPr/>
          <p:nvPr/>
        </p:nvCxnSpPr>
        <p:spPr>
          <a:xfrm>
            <a:off x="95250" y="307750"/>
            <a:ext cx="4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1370700" y="298900"/>
            <a:ext cx="7773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025" y="609825"/>
            <a:ext cx="2746751" cy="426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2" name="Google Shape;132;p16"/>
          <p:cNvSpPr txBox="1"/>
          <p:nvPr/>
        </p:nvSpPr>
        <p:spPr>
          <a:xfrm rot="-5400000">
            <a:off x="-406125" y="2509700"/>
            <a:ext cx="1682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Front Side</a:t>
            </a:r>
            <a:endParaRPr i="1" sz="1000"/>
          </a:p>
        </p:txBody>
      </p:sp>
      <p:sp>
        <p:nvSpPr>
          <p:cNvPr id="133" name="Google Shape;133;p16"/>
          <p:cNvSpPr txBox="1"/>
          <p:nvPr/>
        </p:nvSpPr>
        <p:spPr>
          <a:xfrm rot="5400000">
            <a:off x="5714463" y="2509700"/>
            <a:ext cx="1682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Back Side</a:t>
            </a:r>
            <a:endParaRPr i="1" sz="1000"/>
          </a:p>
        </p:txBody>
      </p:sp>
      <p:cxnSp>
        <p:nvCxnSpPr>
          <p:cNvPr id="134" name="Google Shape;134;p16"/>
          <p:cNvCxnSpPr/>
          <p:nvPr/>
        </p:nvCxnSpPr>
        <p:spPr>
          <a:xfrm>
            <a:off x="3831447" y="3314625"/>
            <a:ext cx="22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3532175" y="3314625"/>
            <a:ext cx="26838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Systems have interrelated entities and deliver new function</a:t>
            </a:r>
            <a:endParaRPr sz="600"/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System thinking is thinking of things as systems</a:t>
            </a:r>
            <a:endParaRPr sz="600"/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Systems are becoming more complex as we ask more from them</a:t>
            </a:r>
            <a:endParaRPr sz="600"/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System thinking helps make complex things appear simple</a:t>
            </a:r>
            <a:endParaRPr sz="600"/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System thinking expands the scope of thinking and avoids stovepipes</a:t>
            </a:r>
            <a:endParaRPr sz="600"/>
          </a:p>
        </p:txBody>
      </p:sp>
      <p:sp>
        <p:nvSpPr>
          <p:cNvPr id="136" name="Google Shape;136;p16"/>
          <p:cNvSpPr txBox="1"/>
          <p:nvPr/>
        </p:nvSpPr>
        <p:spPr>
          <a:xfrm>
            <a:off x="3831450" y="3010925"/>
            <a:ext cx="1250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Key Takeaways</a:t>
            </a:r>
            <a:endParaRPr b="1" sz="800"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6804897" y="4668739"/>
            <a:ext cx="2164760" cy="356885"/>
            <a:chOff x="6600550" y="4649600"/>
            <a:chExt cx="2434776" cy="401400"/>
          </a:xfrm>
        </p:grpSpPr>
        <p:pic>
          <p:nvPicPr>
            <p:cNvPr id="138" name="Google Shape;13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00550" y="4697775"/>
              <a:ext cx="988525" cy="30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33487" y="4649600"/>
              <a:ext cx="1401839" cy="40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16"/>
          <p:cNvGrpSpPr/>
          <p:nvPr/>
        </p:nvGrpSpPr>
        <p:grpSpPr>
          <a:xfrm>
            <a:off x="3878875" y="879313"/>
            <a:ext cx="560100" cy="338513"/>
            <a:chOff x="3878875" y="845988"/>
            <a:chExt cx="560100" cy="338513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3878875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Observe</a:t>
              </a:r>
              <a:endParaRPr sz="600"/>
            </a:p>
          </p:txBody>
        </p:sp>
        <p:pic>
          <p:nvPicPr>
            <p:cNvPr id="142" name="Google Shape;142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34847" y="845988"/>
              <a:ext cx="248154" cy="168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16"/>
          <p:cNvGrpSpPr/>
          <p:nvPr/>
        </p:nvGrpSpPr>
        <p:grpSpPr>
          <a:xfrm>
            <a:off x="4457267" y="879313"/>
            <a:ext cx="560100" cy="338513"/>
            <a:chOff x="4389522" y="845988"/>
            <a:chExt cx="560100" cy="338513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4389522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Feel</a:t>
              </a:r>
              <a:endParaRPr sz="600">
                <a:solidFill>
                  <a:srgbClr val="999999"/>
                </a:solidFill>
              </a:endParaRPr>
            </a:p>
          </p:txBody>
        </p:sp>
        <p:pic>
          <p:nvPicPr>
            <p:cNvPr id="145" name="Google Shape;145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72550" y="845988"/>
              <a:ext cx="194026" cy="168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16"/>
          <p:cNvGrpSpPr/>
          <p:nvPr/>
        </p:nvGrpSpPr>
        <p:grpSpPr>
          <a:xfrm>
            <a:off x="5017383" y="879313"/>
            <a:ext cx="560100" cy="338513"/>
            <a:chOff x="4900162" y="845988"/>
            <a:chExt cx="560100" cy="338513"/>
          </a:xfrm>
        </p:grpSpPr>
        <p:sp>
          <p:nvSpPr>
            <p:cNvPr id="147" name="Google Shape;147;p16"/>
            <p:cNvSpPr txBox="1"/>
            <p:nvPr/>
          </p:nvSpPr>
          <p:spPr>
            <a:xfrm>
              <a:off x="4900162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Act</a:t>
              </a:r>
              <a:endParaRPr sz="600">
                <a:solidFill>
                  <a:srgbClr val="999999"/>
                </a:solidFill>
              </a:endParaRPr>
            </a:p>
          </p:txBody>
        </p:sp>
        <p:pic>
          <p:nvPicPr>
            <p:cNvPr id="148" name="Google Shape;148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107025" y="845988"/>
              <a:ext cx="146371" cy="1687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16"/>
          <p:cNvPicPr preferRelativeResize="0"/>
          <p:nvPr/>
        </p:nvPicPr>
        <p:blipFill rotWithShape="1">
          <a:blip r:embed="rId10">
            <a:alphaModFix/>
          </a:blip>
          <a:srcRect b="7728" l="15749" r="15742" t="7719"/>
          <a:stretch/>
        </p:blipFill>
        <p:spPr>
          <a:xfrm>
            <a:off x="1265638" y="913688"/>
            <a:ext cx="1535823" cy="2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11">
            <a:alphaModFix/>
          </a:blip>
          <a:srcRect b="0" l="14193" r="14193" t="0"/>
          <a:stretch/>
        </p:blipFill>
        <p:spPr>
          <a:xfrm>
            <a:off x="4506352" y="1529035"/>
            <a:ext cx="821773" cy="162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893075" y="3741250"/>
            <a:ext cx="2110800" cy="9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System thinking is thinking of things as systems. What system are you thinking about?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238725" y="1218800"/>
            <a:ext cx="1482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Smartphones are becoming </a:t>
            </a:r>
            <a:r>
              <a:rPr i="1" lang="en" sz="600"/>
              <a:t>more</a:t>
            </a:r>
            <a:r>
              <a:rPr i="1" lang="en" sz="600"/>
              <a:t> complex as we ask more from them.</a:t>
            </a:r>
            <a:endParaRPr i="1" sz="600"/>
          </a:p>
        </p:txBody>
      </p:sp>
      <p:sp>
        <p:nvSpPr>
          <p:cNvPr id="153" name="Google Shape;153;p16"/>
          <p:cNvSpPr txBox="1"/>
          <p:nvPr/>
        </p:nvSpPr>
        <p:spPr>
          <a:xfrm>
            <a:off x="6895350" y="2976700"/>
            <a:ext cx="1992900" cy="1461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Notes:</a:t>
            </a:r>
            <a:endParaRPr sz="6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More focus on complexity, not decomposition. Complexity is the key.</a:t>
            </a:r>
            <a:endParaRPr sz="6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Are you a system thinker?</a:t>
            </a:r>
            <a:endParaRPr sz="6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Are you use system thinking?</a:t>
            </a:r>
            <a:endParaRPr sz="6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Are you able to deal with the complexity of the system? How do you deal with it?</a:t>
            </a:r>
            <a:endParaRPr sz="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4" name="Google Shape;154;p16"/>
          <p:cNvSpPr txBox="1"/>
          <p:nvPr/>
        </p:nvSpPr>
        <p:spPr>
          <a:xfrm>
            <a:off x="3753725" y="2468400"/>
            <a:ext cx="746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Taptic Engine</a:t>
            </a:r>
            <a:endParaRPr i="1" sz="600"/>
          </a:p>
        </p:txBody>
      </p:sp>
      <p:sp>
        <p:nvSpPr>
          <p:cNvPr id="155" name="Google Shape;155;p16"/>
          <p:cNvSpPr txBox="1"/>
          <p:nvPr/>
        </p:nvSpPr>
        <p:spPr>
          <a:xfrm>
            <a:off x="3939700" y="1573763"/>
            <a:ext cx="560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Camera</a:t>
            </a:r>
            <a:endParaRPr i="1" sz="600"/>
          </a:p>
        </p:txBody>
      </p:sp>
      <p:sp>
        <p:nvSpPr>
          <p:cNvPr id="156" name="Google Shape;156;p16"/>
          <p:cNvSpPr txBox="1"/>
          <p:nvPr/>
        </p:nvSpPr>
        <p:spPr>
          <a:xfrm>
            <a:off x="5398966" y="2178688"/>
            <a:ext cx="560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Processor</a:t>
            </a:r>
            <a:endParaRPr i="1" sz="600"/>
          </a:p>
        </p:txBody>
      </p:sp>
      <p:sp>
        <p:nvSpPr>
          <p:cNvPr id="157" name="Google Shape;157;p16"/>
          <p:cNvSpPr txBox="1"/>
          <p:nvPr/>
        </p:nvSpPr>
        <p:spPr>
          <a:xfrm>
            <a:off x="3865600" y="1954800"/>
            <a:ext cx="634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Li-ion Battery</a:t>
            </a:r>
            <a:endParaRPr i="1" sz="600"/>
          </a:p>
        </p:txBody>
      </p:sp>
      <p:cxnSp>
        <p:nvCxnSpPr>
          <p:cNvPr id="158" name="Google Shape;158;p16"/>
          <p:cNvCxnSpPr/>
          <p:nvPr/>
        </p:nvCxnSpPr>
        <p:spPr>
          <a:xfrm rot="10800000">
            <a:off x="4465325" y="2105150"/>
            <a:ext cx="230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 rot="10800000">
            <a:off x="4465325" y="2613150"/>
            <a:ext cx="230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/>
          <p:nvPr/>
        </p:nvCxnSpPr>
        <p:spPr>
          <a:xfrm rot="10800000">
            <a:off x="4477750" y="1734975"/>
            <a:ext cx="293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/>
          <p:nvPr/>
        </p:nvCxnSpPr>
        <p:spPr>
          <a:xfrm rot="10800000">
            <a:off x="5146000" y="2318750"/>
            <a:ext cx="3018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/>
          <p:nvPr/>
        </p:nvCxnSpPr>
        <p:spPr>
          <a:xfrm rot="10800000">
            <a:off x="5146200" y="1788175"/>
            <a:ext cx="2772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/>
          <p:nvPr/>
        </p:nvCxnSpPr>
        <p:spPr>
          <a:xfrm rot="10800000">
            <a:off x="4786325" y="3120050"/>
            <a:ext cx="650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/>
          <p:nvPr/>
        </p:nvCxnSpPr>
        <p:spPr>
          <a:xfrm rot="10800000">
            <a:off x="4785000" y="2997350"/>
            <a:ext cx="0" cy="12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/>
        </p:nvSpPr>
        <p:spPr>
          <a:xfrm>
            <a:off x="5398966" y="2773500"/>
            <a:ext cx="746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Speaker</a:t>
            </a:r>
            <a:endParaRPr i="1" sz="600"/>
          </a:p>
        </p:txBody>
      </p:sp>
      <p:sp>
        <p:nvSpPr>
          <p:cNvPr id="166" name="Google Shape;166;p16"/>
          <p:cNvSpPr txBox="1"/>
          <p:nvPr/>
        </p:nvSpPr>
        <p:spPr>
          <a:xfrm>
            <a:off x="5398966" y="1861150"/>
            <a:ext cx="6843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GPS receiver</a:t>
            </a:r>
            <a:endParaRPr i="1" sz="600"/>
          </a:p>
        </p:txBody>
      </p:sp>
      <p:sp>
        <p:nvSpPr>
          <p:cNvPr id="167" name="Google Shape;167;p16"/>
          <p:cNvSpPr txBox="1"/>
          <p:nvPr/>
        </p:nvSpPr>
        <p:spPr>
          <a:xfrm>
            <a:off x="5398966" y="1633788"/>
            <a:ext cx="684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5G antenna</a:t>
            </a:r>
            <a:endParaRPr i="1" sz="600"/>
          </a:p>
        </p:txBody>
      </p:sp>
      <p:sp>
        <p:nvSpPr>
          <p:cNvPr id="168" name="Google Shape;168;p16"/>
          <p:cNvSpPr txBox="1"/>
          <p:nvPr/>
        </p:nvSpPr>
        <p:spPr>
          <a:xfrm>
            <a:off x="5398966" y="2497300"/>
            <a:ext cx="6843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Accelerometer</a:t>
            </a:r>
            <a:endParaRPr i="1" sz="600"/>
          </a:p>
        </p:txBody>
      </p:sp>
      <p:cxnSp>
        <p:nvCxnSpPr>
          <p:cNvPr id="169" name="Google Shape;169;p16"/>
          <p:cNvCxnSpPr/>
          <p:nvPr/>
        </p:nvCxnSpPr>
        <p:spPr>
          <a:xfrm rot="10800000">
            <a:off x="5146000" y="2662350"/>
            <a:ext cx="3018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6"/>
          <p:cNvSpPr txBox="1"/>
          <p:nvPr/>
        </p:nvSpPr>
        <p:spPr>
          <a:xfrm>
            <a:off x="5398966" y="2976700"/>
            <a:ext cx="746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Headset port</a:t>
            </a:r>
            <a:endParaRPr i="1" sz="600"/>
          </a:p>
        </p:txBody>
      </p:sp>
      <p:cxnSp>
        <p:nvCxnSpPr>
          <p:cNvPr id="171" name="Google Shape;171;p16"/>
          <p:cNvCxnSpPr/>
          <p:nvPr/>
        </p:nvCxnSpPr>
        <p:spPr>
          <a:xfrm rot="10800000">
            <a:off x="5146000" y="2911525"/>
            <a:ext cx="3018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6"/>
          <p:cNvCxnSpPr/>
          <p:nvPr/>
        </p:nvCxnSpPr>
        <p:spPr>
          <a:xfrm rot="10800000">
            <a:off x="5146200" y="2000150"/>
            <a:ext cx="2772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19437" y="879325"/>
            <a:ext cx="245400" cy="2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97" y="609825"/>
            <a:ext cx="2746751" cy="426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9" name="Google Shape;179;p17"/>
          <p:cNvSpPr txBox="1"/>
          <p:nvPr/>
        </p:nvSpPr>
        <p:spPr>
          <a:xfrm>
            <a:off x="557850" y="107050"/>
            <a:ext cx="2366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( </a:t>
            </a:r>
            <a:r>
              <a:rPr b="1" lang="en" sz="1200">
                <a:solidFill>
                  <a:srgbClr val="B7B7B7"/>
                </a:solidFill>
              </a:rPr>
              <a:t>Your Name</a:t>
            </a:r>
            <a:r>
              <a:rPr b="1" lang="en" sz="1200">
                <a:solidFill>
                  <a:srgbClr val="980000"/>
                </a:solidFill>
              </a:rPr>
              <a:t> ) Learning Card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180" name="Google Shape;180;p17"/>
          <p:cNvSpPr/>
          <p:nvPr/>
        </p:nvSpPr>
        <p:spPr>
          <a:xfrm rot="5400000">
            <a:off x="-2526150" y="2526300"/>
            <a:ext cx="5147700" cy="95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17"/>
          <p:cNvCxnSpPr/>
          <p:nvPr/>
        </p:nvCxnSpPr>
        <p:spPr>
          <a:xfrm>
            <a:off x="95250" y="307750"/>
            <a:ext cx="4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2818500" y="298900"/>
            <a:ext cx="6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025" y="609825"/>
            <a:ext cx="2746751" cy="426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4" name="Google Shape;184;p17"/>
          <p:cNvSpPr txBox="1"/>
          <p:nvPr/>
        </p:nvSpPr>
        <p:spPr>
          <a:xfrm rot="-5400000">
            <a:off x="-406125" y="2509700"/>
            <a:ext cx="1682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Front Side</a:t>
            </a:r>
            <a:endParaRPr i="1" sz="1000"/>
          </a:p>
        </p:txBody>
      </p:sp>
      <p:sp>
        <p:nvSpPr>
          <p:cNvPr id="185" name="Google Shape;185;p17"/>
          <p:cNvSpPr txBox="1"/>
          <p:nvPr/>
        </p:nvSpPr>
        <p:spPr>
          <a:xfrm rot="5400000">
            <a:off x="5714463" y="2509700"/>
            <a:ext cx="1682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Back Side</a:t>
            </a:r>
            <a:endParaRPr i="1" sz="1000"/>
          </a:p>
        </p:txBody>
      </p:sp>
      <p:cxnSp>
        <p:nvCxnSpPr>
          <p:cNvPr id="186" name="Google Shape;186;p17"/>
          <p:cNvCxnSpPr/>
          <p:nvPr/>
        </p:nvCxnSpPr>
        <p:spPr>
          <a:xfrm>
            <a:off x="3831447" y="3467025"/>
            <a:ext cx="22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7"/>
          <p:cNvSpPr txBox="1"/>
          <p:nvPr/>
        </p:nvSpPr>
        <p:spPr>
          <a:xfrm>
            <a:off x="3532175" y="3467025"/>
            <a:ext cx="26838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Learning</a:t>
            </a:r>
            <a:r>
              <a:rPr lang="en" sz="600"/>
              <a:t> point 1</a:t>
            </a:r>
            <a:endParaRPr sz="600"/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Learning point 2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Learning point 3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Learning point 4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3831450" y="3163325"/>
            <a:ext cx="1250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Key Takeaways</a:t>
            </a:r>
            <a:endParaRPr b="1" sz="800"/>
          </a:p>
        </p:txBody>
      </p:sp>
      <p:grpSp>
        <p:nvGrpSpPr>
          <p:cNvPr id="189" name="Google Shape;189;p17"/>
          <p:cNvGrpSpPr/>
          <p:nvPr/>
        </p:nvGrpSpPr>
        <p:grpSpPr>
          <a:xfrm>
            <a:off x="6804897" y="4668739"/>
            <a:ext cx="2164760" cy="356885"/>
            <a:chOff x="6600550" y="4649600"/>
            <a:chExt cx="2434776" cy="401400"/>
          </a:xfrm>
        </p:grpSpPr>
        <p:pic>
          <p:nvPicPr>
            <p:cNvPr id="190" name="Google Shape;19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00550" y="4697775"/>
              <a:ext cx="988525" cy="30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33487" y="4649600"/>
              <a:ext cx="1401839" cy="40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17"/>
          <p:cNvGrpSpPr/>
          <p:nvPr/>
        </p:nvGrpSpPr>
        <p:grpSpPr>
          <a:xfrm>
            <a:off x="3878875" y="879313"/>
            <a:ext cx="560100" cy="338513"/>
            <a:chOff x="3878875" y="845988"/>
            <a:chExt cx="560100" cy="338513"/>
          </a:xfrm>
        </p:grpSpPr>
        <p:sp>
          <p:nvSpPr>
            <p:cNvPr id="193" name="Google Shape;193;p17"/>
            <p:cNvSpPr txBox="1"/>
            <p:nvPr/>
          </p:nvSpPr>
          <p:spPr>
            <a:xfrm>
              <a:off x="3878875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Observe</a:t>
              </a:r>
              <a:endParaRPr sz="600"/>
            </a:p>
          </p:txBody>
        </p:sp>
        <p:pic>
          <p:nvPicPr>
            <p:cNvPr id="194" name="Google Shape;194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34847" y="845988"/>
              <a:ext cx="248154" cy="168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17"/>
          <p:cNvGrpSpPr/>
          <p:nvPr/>
        </p:nvGrpSpPr>
        <p:grpSpPr>
          <a:xfrm>
            <a:off x="4457267" y="879313"/>
            <a:ext cx="560100" cy="338513"/>
            <a:chOff x="4389522" y="845988"/>
            <a:chExt cx="560100" cy="338513"/>
          </a:xfrm>
        </p:grpSpPr>
        <p:sp>
          <p:nvSpPr>
            <p:cNvPr id="196" name="Google Shape;196;p17"/>
            <p:cNvSpPr txBox="1"/>
            <p:nvPr/>
          </p:nvSpPr>
          <p:spPr>
            <a:xfrm>
              <a:off x="4389522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Feel</a:t>
              </a:r>
              <a:endParaRPr sz="600">
                <a:solidFill>
                  <a:srgbClr val="999999"/>
                </a:solidFill>
              </a:endParaRPr>
            </a:p>
          </p:txBody>
        </p:sp>
        <p:pic>
          <p:nvPicPr>
            <p:cNvPr id="197" name="Google Shape;197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72550" y="845988"/>
              <a:ext cx="194026" cy="168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17"/>
          <p:cNvGrpSpPr/>
          <p:nvPr/>
        </p:nvGrpSpPr>
        <p:grpSpPr>
          <a:xfrm>
            <a:off x="5017383" y="879313"/>
            <a:ext cx="560100" cy="338513"/>
            <a:chOff x="4900162" y="845988"/>
            <a:chExt cx="560100" cy="338513"/>
          </a:xfrm>
        </p:grpSpPr>
        <p:sp>
          <p:nvSpPr>
            <p:cNvPr id="199" name="Google Shape;199;p17"/>
            <p:cNvSpPr txBox="1"/>
            <p:nvPr/>
          </p:nvSpPr>
          <p:spPr>
            <a:xfrm>
              <a:off x="4900162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99999"/>
                  </a:solidFill>
                </a:rPr>
                <a:t>Act</a:t>
              </a:r>
              <a:endParaRPr sz="600">
                <a:solidFill>
                  <a:srgbClr val="999999"/>
                </a:solidFill>
              </a:endParaRPr>
            </a:p>
          </p:txBody>
        </p:sp>
        <p:pic>
          <p:nvPicPr>
            <p:cNvPr id="200" name="Google Shape;200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107025" y="845988"/>
              <a:ext cx="146371" cy="1687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1" name="Google Shape;20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19437" y="879325"/>
            <a:ext cx="245400" cy="2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/>
          <p:nvPr/>
        </p:nvSpPr>
        <p:spPr>
          <a:xfrm>
            <a:off x="996725" y="879325"/>
            <a:ext cx="2034900" cy="2733000"/>
          </a:xfrm>
          <a:prstGeom prst="roundRect">
            <a:avLst>
              <a:gd fmla="val 5546" name="adj"/>
            </a:avLst>
          </a:prstGeom>
          <a:noFill/>
          <a:ln cap="flat" cmpd="sng" w="9525">
            <a:solidFill>
              <a:srgbClr val="B7B7B7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1169325" y="2019950"/>
            <a:ext cx="1689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</a:rPr>
              <a:t>Main Inspiration Visual</a:t>
            </a:r>
            <a:endParaRPr b="1" sz="800">
              <a:solidFill>
                <a:srgbClr val="B7B7B7"/>
              </a:solidFill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3933100" y="1819850"/>
            <a:ext cx="2034900" cy="1290300"/>
          </a:xfrm>
          <a:prstGeom prst="roundRect">
            <a:avLst>
              <a:gd fmla="val 5546" name="adj"/>
            </a:avLst>
          </a:prstGeom>
          <a:noFill/>
          <a:ln cap="flat" cmpd="sng" w="9525">
            <a:solidFill>
              <a:srgbClr val="B7B7B7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4069775" y="2160213"/>
            <a:ext cx="1761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</a:rPr>
              <a:t>Complementary Visual</a:t>
            </a:r>
            <a:endParaRPr b="1" sz="800">
              <a:solidFill>
                <a:srgbClr val="B7B7B7"/>
              </a:solidFill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3933100" y="1266075"/>
            <a:ext cx="2034900" cy="401400"/>
          </a:xfrm>
          <a:prstGeom prst="roundRect">
            <a:avLst>
              <a:gd fmla="val 17671" name="adj"/>
            </a:avLst>
          </a:prstGeom>
          <a:noFill/>
          <a:ln cap="flat" cmpd="sng" w="9525">
            <a:solidFill>
              <a:srgbClr val="B7B7B7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4069775" y="1312200"/>
            <a:ext cx="1761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</a:rPr>
              <a:t>Short Response</a:t>
            </a:r>
            <a:endParaRPr b="1" sz="800">
              <a:solidFill>
                <a:srgbClr val="B7B7B7"/>
              </a:solidFill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996725" y="3822825"/>
            <a:ext cx="2034900" cy="812400"/>
          </a:xfrm>
          <a:prstGeom prst="roundRect">
            <a:avLst>
              <a:gd fmla="val 17596" name="adj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1104400" y="3956925"/>
            <a:ext cx="1819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</a:rPr>
              <a:t>Provocative Questions</a:t>
            </a:r>
            <a:endParaRPr b="1" sz="800">
              <a:solidFill>
                <a:srgbClr val="B7B7B7"/>
              </a:solidFill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6895350" y="3258050"/>
            <a:ext cx="1992900" cy="1165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Notes:</a:t>
            </a:r>
            <a:endParaRPr sz="6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/>
              <a:t>Interesting finding 1….</a:t>
            </a:r>
            <a:endParaRPr sz="600"/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Interesting finding 2….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Interesting finding 3….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Interesting finding 4….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11" name="Google Shape;211;p17"/>
          <p:cNvSpPr txBox="1"/>
          <p:nvPr/>
        </p:nvSpPr>
        <p:spPr>
          <a:xfrm>
            <a:off x="1037038" y="3822825"/>
            <a:ext cx="1597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XXXX….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3968900" y="1266075"/>
            <a:ext cx="654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XXXX….</a:t>
            </a:r>
            <a:endParaRPr i="1" sz="600"/>
          </a:p>
        </p:txBody>
      </p:sp>
      <p:grpSp>
        <p:nvGrpSpPr>
          <p:cNvPr id="213" name="Google Shape;213;p17"/>
          <p:cNvGrpSpPr/>
          <p:nvPr/>
        </p:nvGrpSpPr>
        <p:grpSpPr>
          <a:xfrm>
            <a:off x="6756325" y="787588"/>
            <a:ext cx="560100" cy="338513"/>
            <a:chOff x="3878875" y="845988"/>
            <a:chExt cx="560100" cy="338513"/>
          </a:xfrm>
        </p:grpSpPr>
        <p:sp>
          <p:nvSpPr>
            <p:cNvPr id="214" name="Google Shape;214;p17"/>
            <p:cNvSpPr txBox="1"/>
            <p:nvPr/>
          </p:nvSpPr>
          <p:spPr>
            <a:xfrm>
              <a:off x="3878875" y="938500"/>
              <a:ext cx="5601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Observe</a:t>
              </a:r>
              <a:endParaRPr sz="600"/>
            </a:p>
          </p:txBody>
        </p:sp>
        <p:pic>
          <p:nvPicPr>
            <p:cNvPr id="215" name="Google Shape;215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034847" y="845988"/>
              <a:ext cx="248154" cy="168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17"/>
          <p:cNvSpPr txBox="1"/>
          <p:nvPr/>
        </p:nvSpPr>
        <p:spPr>
          <a:xfrm>
            <a:off x="6756325" y="1300150"/>
            <a:ext cx="560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Feel</a:t>
            </a:r>
            <a:endParaRPr sz="600"/>
          </a:p>
        </p:txBody>
      </p:sp>
      <p:pic>
        <p:nvPicPr>
          <p:cNvPr id="217" name="Google Shape;21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39353" y="1207638"/>
            <a:ext cx="194026" cy="16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 txBox="1"/>
          <p:nvPr/>
        </p:nvSpPr>
        <p:spPr>
          <a:xfrm>
            <a:off x="6756325" y="1720200"/>
            <a:ext cx="560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Act</a:t>
            </a:r>
            <a:endParaRPr sz="600">
              <a:solidFill>
                <a:srgbClr val="999999"/>
              </a:solidFill>
            </a:endParaRPr>
          </a:p>
        </p:txBody>
      </p:sp>
      <p:pic>
        <p:nvPicPr>
          <p:cNvPr id="219" name="Google Shape;219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63188" y="1627688"/>
            <a:ext cx="146371" cy="168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/>
        </p:nvSpPr>
        <p:spPr>
          <a:xfrm>
            <a:off x="7207300" y="736250"/>
            <a:ext cx="2164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HEAD: Use your mind  to see and listen.</a:t>
            </a:r>
            <a:endParaRPr sz="600"/>
          </a:p>
        </p:txBody>
      </p:sp>
      <p:sp>
        <p:nvSpPr>
          <p:cNvPr id="221" name="Google Shape;221;p17"/>
          <p:cNvSpPr txBox="1"/>
          <p:nvPr/>
        </p:nvSpPr>
        <p:spPr>
          <a:xfrm>
            <a:off x="7207300" y="1141200"/>
            <a:ext cx="2164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HEART: Use your heart to understand.</a:t>
            </a:r>
            <a:endParaRPr sz="600"/>
          </a:p>
        </p:txBody>
      </p:sp>
      <p:sp>
        <p:nvSpPr>
          <p:cNvPr id="222" name="Google Shape;222;p17"/>
          <p:cNvSpPr txBox="1"/>
          <p:nvPr/>
        </p:nvSpPr>
        <p:spPr>
          <a:xfrm>
            <a:off x="7207300" y="1546150"/>
            <a:ext cx="2456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HAND: Use your hands to make and prototype.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