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0" r:id="rId3"/>
    <p:sldId id="271" r:id="rId4"/>
    <p:sldId id="257" r:id="rId5"/>
    <p:sldId id="258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Communication Costs Per Task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Input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Sheet1!$A$4:$A$11</c:f>
              <c:strCache>
                <c:ptCount val="8"/>
                <c:pt idx="0">
                  <c:v>rgbToGrayscale</c:v>
                </c:pt>
                <c:pt idx="1">
                  <c:v>convolve2d (1)</c:v>
                </c:pt>
                <c:pt idx="2">
                  <c:v>convolve2d (2)</c:v>
                </c:pt>
                <c:pt idx="3">
                  <c:v>convolve2d (3)</c:v>
                </c:pt>
                <c:pt idx="4">
                  <c:v>combthreshold</c:v>
                </c:pt>
                <c:pt idx="5">
                  <c:v>set_smooth_filter</c:v>
                </c:pt>
                <c:pt idx="6">
                  <c:v>set_vert_filter</c:v>
                </c:pt>
                <c:pt idx="7">
                  <c:v>set_horiz_filter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8"/>
                <c:pt idx="0">
                  <c:v>7645</c:v>
                </c:pt>
                <c:pt idx="1">
                  <c:v>4587</c:v>
                </c:pt>
                <c:pt idx="2">
                  <c:v>4587</c:v>
                </c:pt>
                <c:pt idx="3">
                  <c:v>4587</c:v>
                </c:pt>
                <c:pt idx="4">
                  <c:v>4587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0C-40C9-9BD1-DB68E4F387A2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Output 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Sheet1!$A$4:$A$11</c:f>
              <c:strCache>
                <c:ptCount val="8"/>
                <c:pt idx="0">
                  <c:v>rgbToGrayscale</c:v>
                </c:pt>
                <c:pt idx="1">
                  <c:v>convolve2d (1)</c:v>
                </c:pt>
                <c:pt idx="2">
                  <c:v>convolve2d (2)</c:v>
                </c:pt>
                <c:pt idx="3">
                  <c:v>convolve2d (3)</c:v>
                </c:pt>
                <c:pt idx="4">
                  <c:v>combthreshold</c:v>
                </c:pt>
                <c:pt idx="5">
                  <c:v>set_smooth_filter</c:v>
                </c:pt>
                <c:pt idx="6">
                  <c:v>set_vert_filter</c:v>
                </c:pt>
                <c:pt idx="7">
                  <c:v>set_horiz_filter</c:v>
                </c:pt>
              </c:strCache>
            </c:strRef>
          </c:cat>
          <c:val>
            <c:numRef>
              <c:f>Sheet1!$C$4:$C$11</c:f>
              <c:numCache>
                <c:formatCode>General</c:formatCode>
                <c:ptCount val="8"/>
                <c:pt idx="0">
                  <c:v>1529</c:v>
                </c:pt>
                <c:pt idx="1">
                  <c:v>1529</c:v>
                </c:pt>
                <c:pt idx="2">
                  <c:v>1529</c:v>
                </c:pt>
                <c:pt idx="3">
                  <c:v>1529</c:v>
                </c:pt>
                <c:pt idx="4">
                  <c:v>1529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0C-40C9-9BD1-DB68E4F38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05182783"/>
        <c:axId val="1705175103"/>
      </c:barChart>
      <c:catAx>
        <c:axId val="1705182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175103"/>
        <c:crosses val="autoZero"/>
        <c:auto val="1"/>
        <c:lblAlgn val="ctr"/>
        <c:lblOffset val="100"/>
        <c:noMultiLvlLbl val="0"/>
      </c:catAx>
      <c:valAx>
        <c:axId val="1705175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518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E918E-A0C7-4E13-825A-E428D0588BE7}" type="datetimeFigureOut">
              <a:rPr lang="en-GB" smtClean="0"/>
              <a:t>04/06/2023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186D5-EDCD-4933-9FE7-433B5047F5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85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3008-EE56-A62D-4002-C3A84F524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140BB-2071-1B34-8BC7-04207E5CF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76234-DDD6-4B32-BE76-8119C264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E50-FD70-4B57-A65D-4E9F0D06E9EE}" type="datetime1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A1E52-32CC-6FC6-4939-9849C6B3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4915-FB17-8B4D-012B-E4F6851B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9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1EF1-3759-0F49-3C04-F59CFC80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91A30-6C0A-3A3B-C880-A2B65D8C1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79E7-C8FB-9530-BAEF-1D1BB645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73F4-D843-4919-BE50-C0A0E4E3577B}" type="datetime1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620C-4A1B-9AEA-08CB-A900EE23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1470-E468-4D0B-8A65-AED76090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79A92-EBA2-CE7D-8F03-C19D20E8B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6C411-219E-C725-4FCC-ABEA06E75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6407-CA6A-936B-A598-DE517D29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6273-19EC-4006-AF33-39E2BA7DBD14}" type="datetime1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CD2D-555E-0F69-B845-1EC23CFD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CF79-4ED9-2408-AC07-46E56D44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42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43DB-0C9D-45A2-733E-F3694B07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0D7B7-DECB-BB74-EC6D-09E9891A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B638-473B-AF07-61AB-2E8B193C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485B1-54B4-4126-B7BE-F6BFCFF0332E}" type="datetime1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6B92-1E74-549A-EC64-3E379644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AEDF-03B5-5751-2ACF-E5BAB297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4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82C5-F21B-BF7F-CF48-4BF31663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F888-4BDF-60E2-4CB2-CD9273BC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26027-F563-5DA3-E92C-06C6A32B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388D-D5F0-4775-A36E-8F078A5272E8}" type="datetime1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B269-1D22-AE03-2D8E-F21BA3D7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C3752-13CA-69CB-24D0-2B2B98AF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17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CDD8-A374-3C86-64EA-302F5F07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54B7-02F4-D3C0-20C7-51D39DD94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8A1FC-B4B1-94C4-BEDD-BB8F4C8C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80A1A-FD1C-D0BE-D86D-9421FB2D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CE6D-0D07-49E3-8DD9-1C821FB22011}" type="datetime1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9DF21-5C88-B81E-E061-30CA0CFF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A5715-E95C-9D58-AB29-B3E3D4C8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3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1077-5F1D-7C3E-2FAD-9DD20457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B4B99-56FF-CC57-08FA-2D09413F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B3832-D821-31E8-5A90-619F47778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45BD1-A32A-8935-E0F2-267F04ED5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06C22-E7AB-3551-0047-264E297F8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20D37-1D09-550E-10E6-19C96422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6F03-2CCD-4FE5-804F-67806865F62B}" type="datetime1">
              <a:rPr lang="en-GB" smtClean="0"/>
              <a:t>04/06/2023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5C98-D949-48C1-72F8-A51F0B68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32E11-69FA-E151-840F-77F601A0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85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7553-5DE3-C80D-D6A3-6FD75293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A9031-EF7A-ADBC-A244-F998C090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D89F-2F9B-417C-B6D2-677272385311}" type="datetime1">
              <a:rPr lang="en-GB" smtClean="0"/>
              <a:t>04/06/2023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4BF18-F421-E167-E4FB-065FD1BF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B1928-8F58-26CE-7241-E1696BA8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22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D2A8A-C13A-E3E1-4E43-0115CFBB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2061-469E-41D6-A535-639E120BF614}" type="datetime1">
              <a:rPr lang="en-GB" smtClean="0"/>
              <a:t>04/06/2023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B562B-8538-6DB4-C451-1FB2E492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DBE3F-CA9E-018D-01DB-CE840551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22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9BC5-5B16-D507-6F0C-70B2F52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448C-82C4-C957-B95C-5B9C2F204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DEBA7-B6BA-7E91-CD10-993567556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63958-06BE-344E-F20A-B6FA97EE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F81-AA1E-47FF-AF93-EFAAD321958B}" type="datetime1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DDC52-6BF9-4E82-0065-8270783A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FE700-2BED-F34B-5DA8-6F8F53EF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2E0F-E520-8285-9B2C-555B3386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9095E-3356-DF16-D5B3-D14CA2D2A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ACC98-A8FC-D333-02DC-263F133E3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DF44C-2424-EAA1-99F9-9F72EF92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BBB-D310-4723-97FE-894C31B59F40}" type="datetime1">
              <a:rPr lang="en-GB" smtClean="0"/>
              <a:t>04/06/2023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7E010-5E52-4C04-87E0-6A3F6837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1BFD6-E157-235C-1A53-9EC1F332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04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72C8B-C5AD-BC83-9A2A-066415F5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25D9A-D665-81E2-E836-2BC94744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43D4-424C-1BD4-F8CC-AE6347FCC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9FA6-08B9-40CB-B8F8-561A29A817ED}" type="datetime1">
              <a:rPr lang="en-GB" smtClean="0"/>
              <a:t>04/06/2023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74AD-F5BF-258B-14CA-8D49A17EF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BE005-575F-C7EF-C6D7-3EBE090B2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27B1-6D8B-416B-BFB8-CCAF8408E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3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09A7-88A1-42AB-E8AA-5B51CEC8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D5643-3B7D-57CE-DFC0-95A14B241D2A}"/>
              </a:ext>
            </a:extLst>
          </p:cNvPr>
          <p:cNvSpPr txBox="1"/>
          <p:nvPr/>
        </p:nvSpPr>
        <p:spPr>
          <a:xfrm>
            <a:off x="182880" y="1764792"/>
            <a:ext cx="56753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effectLst/>
                <a:latin typeface="Consolas" panose="020B0609020204030204" pitchFamily="49" charset="0"/>
              </a:rPr>
              <a:t>void f1(int A[100], int B[100], int C[100], int D[100])</a:t>
            </a: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    // modifies B</a:t>
            </a: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    f2(A, B); 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    for (int 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 = 0; 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 &lt; 100; 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       // modifies A</a:t>
            </a:r>
            <a:endParaRPr lang="en-GB" sz="1400" b="0" dirty="0"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        f3(A, C[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]);</a:t>
            </a:r>
          </a:p>
          <a:p>
            <a:endParaRPr lang="en-GB" sz="1400" b="0" dirty="0"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GB" sz="1400" dirty="0">
                <a:latin typeface="Consolas" panose="020B0609020204030204" pitchFamily="49" charset="0"/>
              </a:rPr>
              <a:t>// modifies B</a:t>
            </a:r>
            <a:endParaRPr lang="en-GB" sz="1400" b="0" dirty="0">
              <a:effectLst/>
              <a:latin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</a:rPr>
              <a:t>        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f4(B, C[</a:t>
            </a:r>
            <a:r>
              <a:rPr lang="en-GB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GB" sz="1400" dirty="0">
              <a:latin typeface="Consolas" panose="020B0609020204030204" pitchFamily="49" charset="0"/>
            </a:endParaRP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    // modifies D</a:t>
            </a: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    f5(A, B, D);</a:t>
            </a:r>
          </a:p>
          <a:p>
            <a:r>
              <a:rPr lang="en-GB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AAF00741-32D0-5D1F-C048-EDF784C76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636" y="239614"/>
            <a:ext cx="4133461" cy="66183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5E77-2D23-2E16-1892-FC185A81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90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exit points</a:t>
            </a:r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219444" y="1846898"/>
            <a:ext cx="5715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 of possible exit points in a task (e.g., conditional premature return statements)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rgbToGrayscale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convolve2d (1):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convolve2d (2):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convolve2d (3):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combthreshold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set_smooth_filter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set_vert_filter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set_horiz_filter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: 1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E7D63-10AB-B58B-E912-21AC903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36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tasks</a:t>
            </a:r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219444" y="1846898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Tasks that may only execute depending on a condition</a:t>
            </a:r>
          </a:p>
          <a:p>
            <a:endParaRPr lang="en-GB" dirty="0"/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There are none.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E7D63-10AB-B58B-E912-21AC903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8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Read/write ratio</a:t>
            </a:r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219444" y="1846898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a task, find the ratio between the data that must be communicated to the task for read purposes, and the data that the task modifies (i.e. cost of input / cost of output)</a:t>
            </a:r>
          </a:p>
          <a:p>
            <a:endParaRPr lang="en-GB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Note that some inputs may never be read, only written to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rgbToGrayscale</a:t>
            </a:r>
            <a:r>
              <a:rPr lang="en-GB" dirty="0"/>
              <a:t>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convolve2d (1):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convolve2d (2):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convolve2d (3):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combthreshold</a:t>
            </a:r>
            <a:r>
              <a:rPr lang="en-GB" dirty="0"/>
              <a:t>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set_smooth_filter</a:t>
            </a:r>
            <a:r>
              <a:rPr lang="en-GB" dirty="0"/>
              <a:t>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set_vert_filter</a:t>
            </a:r>
            <a:r>
              <a:rPr lang="en-GB" dirty="0"/>
              <a:t>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set_horiz_filter</a:t>
            </a:r>
            <a:r>
              <a:rPr lang="en-GB" dirty="0"/>
              <a:t>: 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E7D63-10AB-B58B-E912-21AC903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23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minimum cut</a:t>
            </a:r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219444" y="1846898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Cost of the data communicated in the graph's minimum cut</a:t>
            </a:r>
            <a:r>
              <a:rPr lang="en-GB" dirty="0"/>
              <a:t> 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/>
              <a:t>4587 (1529 * 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E7D63-10AB-B58B-E912-21AC903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22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tasks per hierarchical level</a:t>
            </a:r>
            <a:br>
              <a:rPr lang="en-GB" dirty="0"/>
            </a:br>
            <a:endParaRPr lang="en-GB" dirty="0"/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265164" y="1846898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1st level: 10</a:t>
            </a:r>
          </a:p>
          <a:p>
            <a:endParaRPr lang="en-GB" dirty="0"/>
          </a:p>
          <a:p>
            <a:r>
              <a:rPr lang="en-GB" dirty="0"/>
              <a:t>(</a:t>
            </a:r>
            <a:r>
              <a:rPr lang="en-GB" dirty="0" err="1"/>
              <a:t>main_end</a:t>
            </a:r>
            <a:r>
              <a:rPr lang="en-GB" dirty="0"/>
              <a:t> and </a:t>
            </a:r>
            <a:r>
              <a:rPr lang="en-GB" dirty="0" err="1"/>
              <a:t>main_begin</a:t>
            </a:r>
            <a:r>
              <a:rPr lang="en-GB" dirty="0"/>
              <a:t> could also be seen as its own hierarchical level)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E7D63-10AB-B58B-E912-21AC903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1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path length</a:t>
            </a:r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265164" y="1846898"/>
            <a:ext cx="5715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Measured in terms of tasks</a:t>
            </a:r>
          </a:p>
          <a:p>
            <a:endParaRPr lang="en-GB" dirty="0"/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 tasks: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main_begin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-&gt;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rgbToGrayscale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 convolve2d (1) -&gt; convolve2d (2) -&gt;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combthreshold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-&gt;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main_end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main_begin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-&gt;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rgbToGrayscale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-&gt; convolve2d (1) -&gt; convolve2d (3) -&gt;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combthreshold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-&gt;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main_end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E7D63-10AB-B58B-E912-21AC903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statistics</a:t>
            </a:r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238875" y="184689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17 communication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 regular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 special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Calls to </a:t>
            </a:r>
            <a:r>
              <a:rPr lang="en-GB" dirty="0" err="1"/>
              <a:t>math.h</a:t>
            </a:r>
            <a:r>
              <a:rPr lang="en-GB" dirty="0"/>
              <a:t> functions: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Calls to external functions (e.g., </a:t>
            </a:r>
            <a:r>
              <a:rPr lang="en-GB" dirty="0" err="1"/>
              <a:t>printf</a:t>
            </a:r>
            <a:r>
              <a:rPr lang="en-GB" dirty="0"/>
              <a:t>): 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A9C04-42CD-2D8A-26CA-87965506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2</a:t>
            </a:fld>
            <a:endParaRPr lang="en-GB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9EA00F-E895-D6A9-FC85-937B5C1A94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242125"/>
              </p:ext>
            </p:extLst>
          </p:nvPr>
        </p:nvGraphicFramePr>
        <p:xfrm>
          <a:off x="5596128" y="3429000"/>
          <a:ext cx="6496812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215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Size of largest clusters (in tasks)</a:t>
            </a:r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238875" y="184689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cluster consists of tasks possibly to implement in hardware </a:t>
            </a:r>
          </a:p>
          <a:p>
            <a:endParaRPr lang="en-GB" dirty="0"/>
          </a:p>
          <a:p>
            <a:r>
              <a:rPr lang="en-GB" dirty="0"/>
              <a:t>Maximum size here is 8 (all tasks can form a cluster, except for </a:t>
            </a:r>
            <a:r>
              <a:rPr lang="en-GB" dirty="0" err="1"/>
              <a:t>main_begin</a:t>
            </a:r>
            <a:r>
              <a:rPr lang="en-GB" dirty="0"/>
              <a:t>  and </a:t>
            </a:r>
            <a:r>
              <a:rPr lang="en-GB" dirty="0" err="1"/>
              <a:t>main_end</a:t>
            </a:r>
            <a:r>
              <a:rPr lang="en-GB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A9C04-42CD-2D8A-26CA-87965506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9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usage (read or write)</a:t>
            </a:r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238875" y="184689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image_rgb</a:t>
            </a:r>
            <a:r>
              <a:rPr lang="en-GB" dirty="0"/>
              <a:t>: 2</a:t>
            </a:r>
          </a:p>
          <a:p>
            <a:r>
              <a:rPr lang="en-GB" dirty="0" err="1"/>
              <a:t>image_gray</a:t>
            </a:r>
            <a:r>
              <a:rPr lang="en-GB" dirty="0"/>
              <a:t>: 3</a:t>
            </a:r>
          </a:p>
          <a:p>
            <a:r>
              <a:rPr lang="en-GB" dirty="0"/>
              <a:t>filter: 7</a:t>
            </a:r>
          </a:p>
          <a:p>
            <a:r>
              <a:rPr lang="en-GB" dirty="0"/>
              <a:t>output: 6</a:t>
            </a:r>
          </a:p>
          <a:p>
            <a:r>
              <a:rPr lang="en-GB" dirty="0" err="1"/>
              <a:t>temp_buf</a:t>
            </a:r>
            <a:r>
              <a:rPr lang="en-GB" dirty="0"/>
              <a:t>: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4A9C04-42CD-2D8A-26CA-87965506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71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to array production</a:t>
            </a:r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310884" y="1722338"/>
            <a:ext cx="19187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rgbToGrayscale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image_rgb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1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image_gray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1</a:t>
            </a:r>
          </a:p>
          <a:p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convolve2d (1):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image_gray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2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output: 1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filter: 2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convolve2d (2):</a:t>
            </a:r>
          </a:p>
          <a:p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image_gray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2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output: 2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filter: 3</a:t>
            </a:r>
          </a:p>
          <a:p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convolve2d (3):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output: 2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temp_buf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1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filter: 4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GB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E7D63-10AB-B58B-E912-21AC903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7C347-0355-E8EC-B206-9393CBAFF569}"/>
              </a:ext>
            </a:extLst>
          </p:cNvPr>
          <p:cNvSpPr txBox="1"/>
          <p:nvPr/>
        </p:nvSpPr>
        <p:spPr>
          <a:xfrm>
            <a:off x="8956548" y="1690688"/>
            <a:ext cx="31363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combthreshold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image_gray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3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output: 2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temp_buf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2</a:t>
            </a:r>
          </a:p>
          <a:p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set_smooth_filter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filter: 1</a:t>
            </a:r>
          </a:p>
          <a:p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set_vert_filter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filter: 2</a:t>
            </a:r>
          </a:p>
          <a:p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set_horiz_filter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- filter: 3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3279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to array consumption</a:t>
            </a:r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310884" y="1722338"/>
            <a:ext cx="19187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u="none" strike="noStrike" dirty="0" err="1">
                <a:effectLst/>
                <a:latin typeface="Calibri" panose="020F0502020204030204" pitchFamily="34" charset="0"/>
              </a:rPr>
              <a:t>rgbToGrayscale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: 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</a:rPr>
              <a:t>image_rgb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: 0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</a:rPr>
              <a:t>image_gray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: 2</a:t>
            </a:r>
          </a:p>
          <a:p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convolve2d (1):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</a:rPr>
              <a:t>image_gray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: 0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output: 2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filter: 0</a:t>
            </a:r>
          </a:p>
          <a:p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convolve2d (2):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</a:rPr>
              <a:t>image_gray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: 1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output: 0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filter: 0</a:t>
            </a:r>
          </a:p>
          <a:p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convolve2d (3):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output: 0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</a:rPr>
              <a:t>temp_buf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: 1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filter: 0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GB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E7D63-10AB-B58B-E912-21AC903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7C347-0355-E8EC-B206-9393CBAFF569}"/>
              </a:ext>
            </a:extLst>
          </p:cNvPr>
          <p:cNvSpPr txBox="1"/>
          <p:nvPr/>
        </p:nvSpPr>
        <p:spPr>
          <a:xfrm>
            <a:off x="8956548" y="1690688"/>
            <a:ext cx="31363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u="none" strike="noStrike" dirty="0" err="1">
                <a:effectLst/>
                <a:latin typeface="Calibri" panose="020F0502020204030204" pitchFamily="34" charset="0"/>
              </a:rPr>
              <a:t>combthreshold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: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</a:rPr>
              <a:t>image_gray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: 0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output: 1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</a:t>
            </a:r>
            <a:r>
              <a:rPr lang="en-GB" sz="1600" b="0" i="0" u="none" strike="noStrike" dirty="0" err="1">
                <a:effectLst/>
                <a:latin typeface="Calibri" panose="020F0502020204030204" pitchFamily="34" charset="0"/>
              </a:rPr>
              <a:t>temp_buf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: 0</a:t>
            </a:r>
          </a:p>
          <a:p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 err="1">
                <a:effectLst/>
                <a:latin typeface="Calibri" panose="020F0502020204030204" pitchFamily="34" charset="0"/>
              </a:rPr>
              <a:t>set_smooth_filter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: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filter: 3</a:t>
            </a:r>
          </a:p>
          <a:p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 err="1">
                <a:effectLst/>
                <a:latin typeface="Calibri" panose="020F0502020204030204" pitchFamily="34" charset="0"/>
              </a:rPr>
              <a:t>set_vert_filter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: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filter: 2</a:t>
            </a:r>
          </a:p>
          <a:p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 err="1">
                <a:effectLst/>
                <a:latin typeface="Calibri" panose="020F0502020204030204" pitchFamily="34" charset="0"/>
              </a:rPr>
              <a:t>set_horiz_filter</a:t>
            </a: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:</a:t>
            </a:r>
            <a:br>
              <a:rPr lang="en-GB" sz="1600" b="0" i="0" u="none" strike="noStrike" dirty="0">
                <a:effectLst/>
                <a:latin typeface="Calibri" panose="020F0502020204030204" pitchFamily="34" charset="0"/>
              </a:rPr>
            </a:br>
            <a:r>
              <a:rPr lang="en-GB" sz="1600" b="0" i="0" u="none" strike="noStrike" dirty="0">
                <a:effectLst/>
                <a:latin typeface="Calibri" panose="020F0502020204030204" pitchFamily="34" charset="0"/>
              </a:rPr>
              <a:t>    - filter: 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2309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Producer-consumer relations</a:t>
            </a:r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219444" y="184689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effectLst/>
                <a:latin typeface="Calibri" panose="020F0502020204030204" pitchFamily="34" charset="0"/>
              </a:rPr>
              <a:t>Number of consumer-producer relations between tasks (i.e., one task produces results in the same order as the following task consumes them)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</a:rPr>
              <a:t>There are none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E7D63-10AB-B58B-E912-21AC903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32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using/calling resources not supported by hardware</a:t>
            </a:r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219444" y="1846898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 of tasks that have no available implementation (e.g.,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printf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system calls)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There are none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main_begin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main_end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use them, but they are, by definition, SW tasks)</a:t>
            </a:r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E7D63-10AB-B58B-E912-21AC903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32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B532-F6F3-5F2C-88DE-939AFD56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level parallelism</a:t>
            </a:r>
          </a:p>
        </p:txBody>
      </p:sp>
      <p:pic>
        <p:nvPicPr>
          <p:cNvPr id="8" name="Picture 7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6CE828E-2C10-45DF-DDF6-570BB3C0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1846898"/>
            <a:ext cx="4892040" cy="489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5D83CC-2851-3F0E-7766-4B080CC3557C}"/>
              </a:ext>
            </a:extLst>
          </p:cNvPr>
          <p:cNvSpPr txBox="1"/>
          <p:nvPr/>
        </p:nvSpPr>
        <p:spPr>
          <a:xfrm>
            <a:off x="6219444" y="1846898"/>
            <a:ext cx="571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Pairs of tasks that can be executed in parallel (i.e., have no data dependencies to each other)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convolve2d (2) and convolve2d(3)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rgbToGrayscale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set_smooth_filter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convolve2d (1) and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set_vert_filter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convolve2d (2) and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set_horiz_filter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E7D63-10AB-B58B-E912-21AC9039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27B1-6D8B-416B-BFB8-CCAF8408E6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97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961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Task Graph</vt:lpstr>
      <vt:lpstr>General statistics</vt:lpstr>
      <vt:lpstr>Size of largest clusters (in tasks)</vt:lpstr>
      <vt:lpstr>Array usage (read or write)</vt:lpstr>
      <vt:lpstr>Distance to array production</vt:lpstr>
      <vt:lpstr>Distance to array consumption</vt:lpstr>
      <vt:lpstr>Producer-consumer relations</vt:lpstr>
      <vt:lpstr>Tasks using/calling resources not supported by hardware</vt:lpstr>
      <vt:lpstr>Task level parallelism</vt:lpstr>
      <vt:lpstr>Task exit points</vt:lpstr>
      <vt:lpstr>Conditional tasks</vt:lpstr>
      <vt:lpstr>Task Read/write ratio</vt:lpstr>
      <vt:lpstr>Cost of minimum cut</vt:lpstr>
      <vt:lpstr>Number of tasks per hierarchical level </vt:lpstr>
      <vt:lpstr>Critical path 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usage (read or write)</dc:title>
  <dc:creator>Tiago Lascasas dos Santos</dc:creator>
  <cp:lastModifiedBy>Tiago Lascasas dos Santos</cp:lastModifiedBy>
  <cp:revision>5</cp:revision>
  <dcterms:created xsi:type="dcterms:W3CDTF">2023-06-03T01:00:47Z</dcterms:created>
  <dcterms:modified xsi:type="dcterms:W3CDTF">2023-06-04T22:36:07Z</dcterms:modified>
</cp:coreProperties>
</file>