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A1C4-E264-4829-B261-32C41EF2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A95B5-2C98-421A-A415-E92AB5103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7D57-D598-4C36-857B-EBE38D1F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2688-C910-484C-9D03-ABF86396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13C2-9902-481D-B867-4079BB42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4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91B2-A931-433D-8769-4D329091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9CE31-BAEE-4AEB-8012-DB8E49763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898A-07F9-4486-8B8F-04AF145E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0114-F288-4A50-A7E5-F8B5148F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31DD-787D-41ED-9AE7-9ABAB2F0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8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F57B2-D0D7-48E4-BBA1-241463021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49146-080A-420E-B105-FAD02EB0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2CBA-097E-4807-ADCE-E5C87637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F541-66A2-4C3E-A85B-1755706F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AD01-257E-4020-8370-BB02EC99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47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FC-67A4-417B-BB89-1AF48A95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198A-D87E-4E14-B67A-020889A1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C169-3517-4132-A931-8BF5FA50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639F-E7DD-4542-8B06-D7360AAD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B57E-D3E0-479A-BFB9-3AB7C4B8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6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92D5-0D36-419A-BCC3-E941B6E5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26365-3430-4AF3-9B4E-CC162C73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B7A1-252E-4B8D-BCDA-41F5CCC3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74331-C5C7-4B5B-8865-164C990A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C2EB-8C3B-413D-8021-AEF8AB22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5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4E22-0827-4F10-AA6D-11B5C39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3480-CCDE-46A8-9531-F6B1C0112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290D2-494D-423D-A74C-7EA0EC4F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93DCE-A902-4AEA-A20D-E63EB651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B937E-338C-4B61-90A9-C5F93D49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1FDF9-2A35-4FC5-B028-A7F043E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6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17B9-25B9-4A8D-B164-C95B69E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B988-A6EB-4443-A804-4A50719C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E4975-9117-441A-8A53-7B7198331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92D-54BD-43EB-988F-28D9BB771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DAF64-AF4C-45C1-B0BF-11ED3825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6A103-0000-4A07-BA71-A6EF366A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55D1A-3AD9-4700-AA53-20BA7DA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C98E7-8145-448E-9812-0949BED1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99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D5F1-5A36-45B8-BA0C-D6E169D8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479CC-59C3-4972-A55D-DB2A31D2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7EF0A-A81F-4D7B-9193-EEEDD269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6ADB0-0AC9-4ED2-A41F-89EB21EF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17B91-AD61-4728-8542-EEC5FEEE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F6386-49DC-4F6D-B543-99D3AF4D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EC726-8996-4FB9-82D5-6CE6796D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8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8512-7D2B-489D-A90B-084D95DF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5F16-F2D2-4C66-96F4-F2EC5077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63141-7D1E-49C5-94DE-59DE3C815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E1CBF-7701-4C7D-8781-FC77CD50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B4A0-A263-489E-AC91-D9883D9D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43E9B-33DF-44A9-ABBA-6A18311F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3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6B6C-A353-4F34-9184-D3E7B62B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CE5DB-6A42-4A7E-8AE1-3C1E39C97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10301-3C80-44F8-8C85-F6ED7BB0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4A473-ABA9-4C37-9193-0E40CE2A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3C5E-6CE0-4C11-9BB8-23787923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8D210-09C1-4EA3-A368-FA9D524D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76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28868-257B-4992-85A3-0ED847EA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9A426-9464-4891-B4CA-E323854B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E07AF-BC79-4BC0-8AFE-5597F46C1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10FE-7119-4CAA-B1D0-07AFE68D8831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B487-7715-4E80-A999-A729F47FA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DD2E-1E89-444B-BDFC-DC19155BA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A297-990E-450B-AEA7-CF617A83B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7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EE06510-BF08-4397-9D3A-D1D3FF406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81987"/>
              </p:ext>
            </p:extLst>
          </p:nvPr>
        </p:nvGraphicFramePr>
        <p:xfrm>
          <a:off x="269967" y="1659393"/>
          <a:ext cx="11652066" cy="3539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">
                  <a:extLst>
                    <a:ext uri="{9D8B030D-6E8A-4147-A177-3AD203B41FA5}">
                      <a16:colId xmlns:a16="http://schemas.microsoft.com/office/drawing/2014/main" val="3038463687"/>
                    </a:ext>
                  </a:extLst>
                </a:gridCol>
                <a:gridCol w="3666307">
                  <a:extLst>
                    <a:ext uri="{9D8B030D-6E8A-4147-A177-3AD203B41FA5}">
                      <a16:colId xmlns:a16="http://schemas.microsoft.com/office/drawing/2014/main" val="2129014427"/>
                    </a:ext>
                  </a:extLst>
                </a:gridCol>
                <a:gridCol w="1010195">
                  <a:extLst>
                    <a:ext uri="{9D8B030D-6E8A-4147-A177-3AD203B41FA5}">
                      <a16:colId xmlns:a16="http://schemas.microsoft.com/office/drawing/2014/main" val="1954671639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457414936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124189454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54029683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561718276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val="424131116"/>
                    </a:ext>
                  </a:extLst>
                </a:gridCol>
                <a:gridCol w="3074124">
                  <a:extLst>
                    <a:ext uri="{9D8B030D-6E8A-4147-A177-3AD203B41FA5}">
                      <a16:colId xmlns:a16="http://schemas.microsoft.com/office/drawing/2014/main" val="2282767282"/>
                    </a:ext>
                  </a:extLst>
                </a:gridCol>
              </a:tblGrid>
              <a:tr h="243451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Loads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Stores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Calls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Critical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476930"/>
                  </a:ext>
                </a:extLst>
              </a:tr>
              <a:tr h="347787"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int sum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0-&gt;sum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93885"/>
                  </a:ext>
                </a:extLst>
              </a:tr>
              <a:tr h="765130"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diff = </a:t>
                      </a:r>
                      <a:r>
                        <a:rPr lang="en-GB" sz="1400" dirty="0" err="1">
                          <a:effectLst/>
                          <a:latin typeface="Liberation Sans" panose="020B0604020202020204" pitchFamily="34" charset="0"/>
                        </a:rPr>
                        <a:t>test_vector</a:t>
                      </a:r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[j] - </a:t>
                      </a:r>
                      <a:r>
                        <a:rPr lang="en-GB" sz="1400" dirty="0" err="1">
                          <a:effectLst/>
                          <a:latin typeface="Liberation Sans" panose="020B0604020202020204" pitchFamily="34" charset="0"/>
                        </a:rPr>
                        <a:t>sup_vectors</a:t>
                      </a:r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[j][</a:t>
                      </a:r>
                      <a:r>
                        <a:rPr lang="en-GB" sz="1400" dirty="0" err="1">
                          <a:effectLst/>
                          <a:latin typeface="Liberation Sans" panose="020B0604020202020204" pitchFamily="34" charset="0"/>
                        </a:rPr>
                        <a:t>i</a:t>
                      </a:r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22464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j-&gt;test_vector-&gt;--&gt;diff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657382"/>
                  </a:ext>
                </a:extLst>
              </a:tr>
              <a:tr h="452122"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diff = diff * 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22464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diff-&gt;diff-&gt;*-&gt;diff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940649"/>
                  </a:ext>
                </a:extLst>
              </a:tr>
              <a:tr h="452122"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norma = norma + 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22464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norma-&gt;+-&gt;norma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224314"/>
                  </a:ext>
                </a:extLst>
              </a:tr>
              <a:tr h="869466"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effectLst/>
                          <a:latin typeface="Liberation Sans" panose="020B0604020202020204" pitchFamily="34" charset="0"/>
                        </a:rPr>
                        <a:t>sum = sum + (exp(-8 * norma) * sv_coeff[i])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-1-&gt;*-&gt;*-&gt;exp-&gt;*-&gt;+-&gt;sum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923065"/>
                  </a:ext>
                </a:extLst>
              </a:tr>
              <a:tr h="347787"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>
                          <a:effectLst/>
                          <a:latin typeface="Liberation Sans" panose="020B0604020202020204" pitchFamily="34" charset="0"/>
                        </a:rPr>
                        <a:t>norma</a:t>
                      </a:r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>
                          <a:effectLst/>
                          <a:latin typeface="Liberation Sans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Liberation Sans" panose="020B0604020202020204" pitchFamily="34" charset="0"/>
                        </a:rPr>
                        <a:t>0-&gt;</a:t>
                      </a:r>
                      <a:r>
                        <a:rPr lang="en-GB" sz="1400" dirty="0" err="1">
                          <a:effectLst/>
                          <a:latin typeface="Liberation Sans" panose="020B0604020202020204" pitchFamily="34" charset="0"/>
                        </a:rPr>
                        <a:t>norma</a:t>
                      </a:r>
                      <a:endParaRPr lang="en-GB" sz="14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868059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A616477A-7318-42FA-8895-E98B9155D407}"/>
              </a:ext>
            </a:extLst>
          </p:cNvPr>
          <p:cNvSpPr txBox="1">
            <a:spLocks/>
          </p:cNvSpPr>
          <p:nvPr/>
        </p:nvSpPr>
        <p:spPr>
          <a:xfrm>
            <a:off x="53993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/>
              <a:t>Metrics extracted from SVM DFG</a:t>
            </a:r>
          </a:p>
        </p:txBody>
      </p:sp>
    </p:spTree>
    <p:extLst>
      <p:ext uri="{BB962C8B-B14F-4D97-AF65-F5344CB8AC3E}">
        <p14:creationId xmlns:p14="http://schemas.microsoft.com/office/powerpoint/2010/main" val="193620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0FEF-63D6-4F73-A7E1-6BE70448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Strategies with no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BD4A-DFC6-4F46-8CBC-804695DE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array as stream</a:t>
            </a:r>
          </a:p>
          <a:p>
            <a:pPr lvl="1"/>
            <a:r>
              <a:rPr lang="en-GB" dirty="0"/>
              <a:t>FIFO interface instead of RAM, can be done when array is accessed sequentially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Vivado</a:t>
            </a:r>
            <a:r>
              <a:rPr lang="en-GB" dirty="0"/>
              <a:t> HLS pragma</a:t>
            </a:r>
          </a:p>
          <a:p>
            <a:endParaRPr lang="en-GB" dirty="0"/>
          </a:p>
          <a:p>
            <a:r>
              <a:rPr lang="en-GB" dirty="0"/>
              <a:t>Replacing functions of </a:t>
            </a:r>
            <a:r>
              <a:rPr lang="en-GB" dirty="0" err="1"/>
              <a:t>math.h</a:t>
            </a:r>
            <a:r>
              <a:rPr lang="en-GB" dirty="0"/>
              <a:t> by their float versions</a:t>
            </a:r>
          </a:p>
          <a:p>
            <a:pPr lvl="1"/>
            <a:r>
              <a:rPr lang="en-GB" dirty="0"/>
              <a:t>Implemented as LARA strategy</a:t>
            </a:r>
          </a:p>
          <a:p>
            <a:pPr lvl="1"/>
            <a:r>
              <a:rPr lang="en-GB" dirty="0"/>
              <a:t>Sqrt can be further optimized using a custom function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44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1D96-970E-4CD0-AA2B-18A55ED7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Strategies with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C382-461C-4A0C-9576-9AC34938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Function </a:t>
            </a:r>
            <a:r>
              <a:rPr lang="en-GB" dirty="0" err="1"/>
              <a:t>inlining</a:t>
            </a:r>
            <a:endParaRPr lang="en-GB" dirty="0"/>
          </a:p>
          <a:p>
            <a:pPr lvl="1"/>
            <a:r>
              <a:rPr lang="en-GB" dirty="0"/>
              <a:t>Finding each call and estimated number of times it is called</a:t>
            </a:r>
          </a:p>
          <a:p>
            <a:pPr lvl="1"/>
            <a:r>
              <a:rPr lang="en-GB" dirty="0"/>
              <a:t>Build DFG of the call function, if possible</a:t>
            </a:r>
          </a:p>
          <a:p>
            <a:pPr lvl="1"/>
            <a:r>
              <a:rPr lang="en-GB" dirty="0"/>
              <a:t>Choose whether it can be </a:t>
            </a:r>
            <a:r>
              <a:rPr lang="en-GB" dirty="0" err="1"/>
              <a:t>inlined</a:t>
            </a:r>
            <a:r>
              <a:rPr lang="en-GB" dirty="0"/>
              <a:t> without spending too many resources</a:t>
            </a:r>
          </a:p>
          <a:p>
            <a:r>
              <a:rPr lang="en-GB" dirty="0"/>
              <a:t>Loop unrolling</a:t>
            </a:r>
          </a:p>
          <a:p>
            <a:pPr lvl="1"/>
            <a:r>
              <a:rPr lang="en-GB" dirty="0"/>
              <a:t>Go through loop nests and choose the right place to unroll (child loops will also be unrolled), plus the factor</a:t>
            </a:r>
          </a:p>
          <a:p>
            <a:pPr lvl="1"/>
            <a:r>
              <a:rPr lang="en-GB" dirty="0"/>
              <a:t>Heuristic based on loads and stores</a:t>
            </a:r>
          </a:p>
          <a:p>
            <a:r>
              <a:rPr lang="en-GB" dirty="0"/>
              <a:t>Pipelining code regions</a:t>
            </a:r>
          </a:p>
          <a:p>
            <a:pPr lvl="1"/>
            <a:r>
              <a:rPr lang="en-GB" dirty="0"/>
              <a:t>Look through code regions (e.g. loop bodies)</a:t>
            </a:r>
          </a:p>
          <a:p>
            <a:pPr lvl="1"/>
            <a:r>
              <a:rPr lang="en-GB" dirty="0"/>
              <a:t>Use number of operations and critical path to decide where to pipeline without exploding in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310539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283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Liberation Sans</vt:lpstr>
      <vt:lpstr>Office Theme</vt:lpstr>
      <vt:lpstr>PowerPoint Presentation</vt:lpstr>
      <vt:lpstr>Strategies with no heuristics</vt:lpstr>
      <vt:lpstr>Strategies with heuristics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</dc:creator>
  <cp:lastModifiedBy>Tiago</cp:lastModifiedBy>
  <cp:revision>3</cp:revision>
  <dcterms:created xsi:type="dcterms:W3CDTF">2020-05-17T23:41:50Z</dcterms:created>
  <dcterms:modified xsi:type="dcterms:W3CDTF">2020-05-18T00:01:01Z</dcterms:modified>
</cp:coreProperties>
</file>