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75" r:id="rId4"/>
    <p:sldId id="268" r:id="rId5"/>
    <p:sldId id="270" r:id="rId6"/>
    <p:sldId id="271" r:id="rId7"/>
    <p:sldId id="272" r:id="rId8"/>
    <p:sldId id="273" r:id="rId9"/>
    <p:sldId id="274" r:id="rId10"/>
    <p:sldId id="257" r:id="rId11"/>
    <p:sldId id="258" r:id="rId12"/>
    <p:sldId id="260" r:id="rId13"/>
    <p:sldId id="261" r:id="rId14"/>
    <p:sldId id="264" r:id="rId15"/>
    <p:sldId id="262" r:id="rId16"/>
    <p:sldId id="263" r:id="rId17"/>
    <p:sldId id="265" r:id="rId18"/>
    <p:sldId id="266" r:id="rId19"/>
    <p:sldId id="259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eknh/GOOW/HMW+f0CIOXsW7aQ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6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customschemas.google.com/relationships/presentationmetadata" Target="metadata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54278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1543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ed4ec45f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eed4ec45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156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ed4ec45f5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eed4ec45f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817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90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21" name="Google Shape;2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24010" y="284004"/>
            <a:ext cx="2656479" cy="46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l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86" name="Google Shape;86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24010" y="284004"/>
            <a:ext cx="2656479" cy="46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xto e Título Vertical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28" name="Google Shape;2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24010" y="284004"/>
            <a:ext cx="2656479" cy="46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Conteúdo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35" name="Google Shape;3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24010" y="284004"/>
            <a:ext cx="2656479" cy="46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uas Partes de Conteúdo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43" name="Google Shape;4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24010" y="284004"/>
            <a:ext cx="2656479" cy="46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53" name="Google Shape;5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24010" y="284004"/>
            <a:ext cx="2656479" cy="46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mente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59" name="Google Shape;5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24010" y="284004"/>
            <a:ext cx="2656479" cy="46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71" name="Google Shape;7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24010" y="284004"/>
            <a:ext cx="2656479" cy="46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79" name="Google Shape;7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24010" y="284004"/>
            <a:ext cx="2656479" cy="46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4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09081BB-4957-870C-EDC5-A761D975477B}"/>
              </a:ext>
            </a:extLst>
          </p:cNvPr>
          <p:cNvSpPr txBox="1"/>
          <p:nvPr/>
        </p:nvSpPr>
        <p:spPr>
          <a:xfrm>
            <a:off x="3875388" y="4206737"/>
            <a:ext cx="357179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i="1" dirty="0">
                <a:solidFill>
                  <a:srgbClr val="1B65B5"/>
                </a:solidFill>
                <a:cs typeface="Calibri"/>
              </a:rPr>
              <a:t>Discentes:</a:t>
            </a:r>
          </a:p>
          <a:p>
            <a:r>
              <a:rPr lang="pt-BR" sz="2800" i="1" dirty="0">
                <a:solidFill>
                  <a:srgbClr val="1B65B5"/>
                </a:solidFill>
                <a:cs typeface="Calibri"/>
              </a:rPr>
              <a:t>- Tony </a:t>
            </a:r>
            <a:r>
              <a:rPr lang="pt-BR" sz="2800" i="1" dirty="0" err="1">
                <a:solidFill>
                  <a:srgbClr val="1B65B5"/>
                </a:solidFill>
                <a:cs typeface="Calibri"/>
              </a:rPr>
              <a:t>Cleriston</a:t>
            </a:r>
            <a:br>
              <a:rPr lang="pt-BR" sz="2800" i="1" dirty="0">
                <a:solidFill>
                  <a:srgbClr val="1B65B5"/>
                </a:solidFill>
                <a:cs typeface="Calibri"/>
              </a:rPr>
            </a:br>
            <a:r>
              <a:rPr lang="pt-BR" sz="2800" i="1" dirty="0">
                <a:solidFill>
                  <a:srgbClr val="1B65B5"/>
                </a:solidFill>
                <a:cs typeface="Calibri"/>
              </a:rPr>
              <a:t>- José Roberto</a:t>
            </a:r>
            <a:br>
              <a:rPr lang="pt-BR" sz="2800" i="1" dirty="0">
                <a:solidFill>
                  <a:srgbClr val="1B65B5"/>
                </a:solidFill>
                <a:cs typeface="Calibri"/>
              </a:rPr>
            </a:br>
            <a:r>
              <a:rPr lang="pt-BR" sz="2800" i="1" dirty="0">
                <a:solidFill>
                  <a:srgbClr val="1B65B5"/>
                </a:solidFill>
                <a:cs typeface="Calibri"/>
              </a:rPr>
              <a:t>- Pedro Romeiro</a:t>
            </a:r>
            <a:br>
              <a:rPr lang="pt-BR" sz="2800" i="1" dirty="0">
                <a:solidFill>
                  <a:srgbClr val="1B65B5"/>
                </a:solidFill>
                <a:cs typeface="Calibri"/>
              </a:rPr>
            </a:br>
            <a:r>
              <a:rPr lang="pt-BR" sz="2800" i="1" dirty="0">
                <a:solidFill>
                  <a:srgbClr val="1B65B5"/>
                </a:solidFill>
                <a:cs typeface="Calibri"/>
              </a:rPr>
              <a:t>- Tiago Lima</a:t>
            </a:r>
            <a:endParaRPr lang="pt-BR" sz="2800" i="1" dirty="0">
              <a:solidFill>
                <a:srgbClr val="1B65B5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F935E9-3358-3465-9358-26ABD3B672F3}"/>
              </a:ext>
            </a:extLst>
          </p:cNvPr>
          <p:cNvSpPr txBox="1"/>
          <p:nvPr/>
        </p:nvSpPr>
        <p:spPr>
          <a:xfrm>
            <a:off x="3762961" y="2651263"/>
            <a:ext cx="488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1B65B5"/>
                </a:solidFill>
              </a:rPr>
              <a:t>Selector’s Cut</a:t>
            </a:r>
            <a:endParaRPr lang="pt-BR" sz="4800" b="1" dirty="0">
              <a:solidFill>
                <a:srgbClr val="1B65B5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4C7CBF-CB80-100C-A9C9-339030F7C6E4}"/>
              </a:ext>
            </a:extLst>
          </p:cNvPr>
          <p:cNvSpPr txBox="1"/>
          <p:nvPr/>
        </p:nvSpPr>
        <p:spPr>
          <a:xfrm>
            <a:off x="1077438" y="4206737"/>
            <a:ext cx="2413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solidFill>
                  <a:srgbClr val="1B65B5"/>
                </a:solidFill>
                <a:cs typeface="Calibri"/>
              </a:rPr>
              <a:t>Docente:</a:t>
            </a:r>
            <a:endParaRPr lang="pt-BR" sz="1600" b="1" i="1" dirty="0">
              <a:solidFill>
                <a:srgbClr val="1B65B5"/>
              </a:solidFill>
              <a:cs typeface="Calibri"/>
            </a:endParaRPr>
          </a:p>
          <a:p>
            <a:r>
              <a:rPr lang="pt-BR" sz="2800" i="1" dirty="0">
                <a:solidFill>
                  <a:srgbClr val="1B65B5"/>
                </a:solidFill>
                <a:cs typeface="Calibri"/>
              </a:rPr>
              <a:t>-Gean Paulo</a:t>
            </a:r>
            <a:endParaRPr lang="pt-BR" sz="1400" i="1" dirty="0">
              <a:solidFill>
                <a:srgbClr val="1B65B5"/>
              </a:solidFill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4168765-C943-3AA4-F307-24372EEE8912}"/>
              </a:ext>
            </a:extLst>
          </p:cNvPr>
          <p:cNvSpPr txBox="1"/>
          <p:nvPr/>
        </p:nvSpPr>
        <p:spPr>
          <a:xfrm>
            <a:off x="9233940" y="2618826"/>
            <a:ext cx="29580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cs typeface="Calibri"/>
              </a:rPr>
              <a:t>- 1 Título </a:t>
            </a:r>
          </a:p>
          <a:p>
            <a:br>
              <a:rPr lang="pt-BR" sz="2400" b="1" dirty="0">
                <a:cs typeface="Calibri"/>
              </a:rPr>
            </a:br>
            <a:r>
              <a:rPr lang="pt-BR" sz="2400" b="1" dirty="0">
                <a:cs typeface="Calibri"/>
              </a:rPr>
              <a:t>- 1 Subtítulo // Rounds</a:t>
            </a:r>
          </a:p>
          <a:p>
            <a:br>
              <a:rPr lang="pt-BR" sz="2400" b="1" dirty="0">
                <a:cs typeface="Calibri"/>
              </a:rPr>
            </a:br>
            <a:r>
              <a:rPr lang="pt-BR" sz="2400" b="1" dirty="0">
                <a:cs typeface="Calibri"/>
              </a:rPr>
              <a:t>- 2 </a:t>
            </a:r>
            <a:r>
              <a:rPr lang="pt-BR" sz="2400" b="1" dirty="0" err="1">
                <a:cs typeface="Calibri"/>
              </a:rPr>
              <a:t>Label</a:t>
            </a:r>
            <a:r>
              <a:rPr lang="pt-BR" sz="2400" b="1" dirty="0">
                <a:cs typeface="Calibri"/>
              </a:rPr>
              <a:t>(Mutável)</a:t>
            </a:r>
          </a:p>
          <a:p>
            <a:br>
              <a:rPr lang="pt-BR" sz="2400" b="1" dirty="0">
                <a:cs typeface="Calibri"/>
              </a:rPr>
            </a:br>
            <a:r>
              <a:rPr lang="pt-BR" sz="2400" b="1" dirty="0">
                <a:cs typeface="Calibri"/>
              </a:rPr>
              <a:t>- 2 Button</a:t>
            </a:r>
            <a:r>
              <a:rPr lang="pt-BR" sz="2400" b="1" dirty="0">
                <a:ea typeface="+mn-lt"/>
                <a:cs typeface="+mn-lt"/>
              </a:rPr>
              <a:t>(Janelas)</a:t>
            </a:r>
            <a:endParaRPr lang="pt-BR" sz="2400" b="1" dirty="0">
              <a:cs typeface="Calibri"/>
            </a:endParaRP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1E20586-B574-EC02-E1C7-52C1491C3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27" y="944860"/>
            <a:ext cx="8205672" cy="565625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E3A3F15-A791-2F8B-4FB8-D63409035FEB}"/>
              </a:ext>
            </a:extLst>
          </p:cNvPr>
          <p:cNvSpPr txBox="1"/>
          <p:nvPr/>
        </p:nvSpPr>
        <p:spPr>
          <a:xfrm>
            <a:off x="2648111" y="288914"/>
            <a:ext cx="47971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rgbClr val="1B65B5"/>
                </a:solidFill>
                <a:cs typeface="Calibri"/>
              </a:rPr>
              <a:t>Interface</a:t>
            </a:r>
            <a:r>
              <a:rPr lang="pt-BR" sz="3200" b="1" dirty="0">
                <a:solidFill>
                  <a:srgbClr val="1B65B5"/>
                </a:solidFill>
                <a:cs typeface="Calibri"/>
              </a:rPr>
              <a:t> </a:t>
            </a:r>
            <a:r>
              <a:rPr lang="pt-BR" sz="4000" b="1" dirty="0">
                <a:solidFill>
                  <a:srgbClr val="1B65B5"/>
                </a:solidFill>
                <a:cs typeface="Calibri"/>
              </a:rPr>
              <a:t>Principal</a:t>
            </a:r>
            <a:endParaRPr lang="pt-BR" sz="3200" b="1" dirty="0">
              <a:solidFill>
                <a:srgbClr val="1B65B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5" descr="Texto, Carta&#10;&#10;Descrição gerada automaticamente">
            <a:extLst>
              <a:ext uri="{FF2B5EF4-FFF2-40B4-BE49-F238E27FC236}">
                <a16:creationId xmlns:a16="http://schemas.microsoft.com/office/drawing/2014/main" id="{D6E5EA3B-2DF2-3757-20DB-9709E7411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341" y="3668842"/>
            <a:ext cx="6615659" cy="2582976"/>
          </a:xfrm>
          <a:prstGeom prst="rect">
            <a:avLst/>
          </a:prstGeom>
        </p:spPr>
      </p:pic>
      <p:pic>
        <p:nvPicPr>
          <p:cNvPr id="3" name="Imagem 4" descr="Tabela&#10;&#10;Descrição gerada automaticamente">
            <a:extLst>
              <a:ext uri="{FF2B5EF4-FFF2-40B4-BE49-F238E27FC236}">
                <a16:creationId xmlns:a16="http://schemas.microsoft.com/office/drawing/2014/main" id="{C47FB5F6-2C39-4C87-1C8C-659B29847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25" y="186606"/>
            <a:ext cx="5291527" cy="64791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57F3241-3F54-446D-FF1C-F8E82BF4B3E4}"/>
              </a:ext>
            </a:extLst>
          </p:cNvPr>
          <p:cNvSpPr txBox="1"/>
          <p:nvPr/>
        </p:nvSpPr>
        <p:spPr>
          <a:xfrm>
            <a:off x="4497048" y="606182"/>
            <a:ext cx="6615659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b="1" dirty="0">
                <a:solidFill>
                  <a:srgbClr val="1B65B5"/>
                </a:solidFill>
                <a:cs typeface="Calibri"/>
              </a:rPr>
              <a:t>Array </a:t>
            </a:r>
          </a:p>
          <a:p>
            <a:pPr algn="ctr"/>
            <a:r>
              <a:rPr lang="pt-BR" sz="6000" b="1" dirty="0">
                <a:solidFill>
                  <a:srgbClr val="1B65B5"/>
                </a:solidFill>
                <a:cs typeface="Calibri"/>
              </a:rPr>
              <a:t>e </a:t>
            </a:r>
          </a:p>
          <a:p>
            <a:pPr algn="ctr"/>
            <a:r>
              <a:rPr lang="pt-BR" sz="6000" b="1" dirty="0">
                <a:solidFill>
                  <a:srgbClr val="1B65B5"/>
                </a:solidFill>
                <a:cs typeface="Calibri"/>
              </a:rPr>
              <a:t>Aleatoriedade</a:t>
            </a:r>
            <a:br>
              <a:rPr lang="pt-BR" dirty="0">
                <a:cs typeface="Calibri"/>
              </a:rPr>
            </a:br>
            <a:endParaRPr lang="pt-BR" dirty="0"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175414E-E11A-4DA6-57E6-374834E881B9}"/>
              </a:ext>
            </a:extLst>
          </p:cNvPr>
          <p:cNvSpPr/>
          <p:nvPr/>
        </p:nvSpPr>
        <p:spPr>
          <a:xfrm>
            <a:off x="1034321" y="1154242"/>
            <a:ext cx="10418164" cy="5226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10" descr="Tabela&#10;&#10;Descrição gerada automaticamente">
            <a:extLst>
              <a:ext uri="{FF2B5EF4-FFF2-40B4-BE49-F238E27FC236}">
                <a16:creationId xmlns:a16="http://schemas.microsoft.com/office/drawing/2014/main" id="{62459C1B-58C4-1C3D-6B49-D7C82FADC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29" y="1255405"/>
            <a:ext cx="10099147" cy="50240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FEC4C7B-E95C-3A85-7A70-8ED9DA385F08}"/>
              </a:ext>
            </a:extLst>
          </p:cNvPr>
          <p:cNvSpPr txBox="1"/>
          <p:nvPr/>
        </p:nvSpPr>
        <p:spPr>
          <a:xfrm>
            <a:off x="3085285" y="-21636"/>
            <a:ext cx="56213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solidFill>
                  <a:srgbClr val="1B65B5"/>
                </a:solidFill>
                <a:cs typeface="Calibri Light"/>
              </a:rPr>
              <a:t>Armazenar uma </a:t>
            </a:r>
            <a:r>
              <a:rPr lang="pt-BR" sz="3600" b="1" dirty="0">
                <a:solidFill>
                  <a:srgbClr val="1B65B5"/>
                </a:solidFill>
              </a:rPr>
              <a:t>imagem </a:t>
            </a:r>
          </a:p>
          <a:p>
            <a:pPr algn="ctr"/>
            <a:r>
              <a:rPr lang="pt-BR" sz="3600" b="1" dirty="0">
                <a:solidFill>
                  <a:srgbClr val="1B65B5"/>
                </a:solidFill>
              </a:rPr>
              <a:t>dentro de uma variável</a:t>
            </a:r>
          </a:p>
        </p:txBody>
      </p:sp>
      <p:pic>
        <p:nvPicPr>
          <p:cNvPr id="10" name="Imagem 9" descr="Tela de computador com imagem de vídeo game&#10;&#10;Descrição gerada automaticamente">
            <a:extLst>
              <a:ext uri="{FF2B5EF4-FFF2-40B4-BE49-F238E27FC236}">
                <a16:creationId xmlns:a16="http://schemas.microsoft.com/office/drawing/2014/main" id="{0FC12EEB-5EA4-98C7-0680-1DE9E829A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20" y="1133490"/>
            <a:ext cx="7180290" cy="5247145"/>
          </a:xfrm>
          <a:prstGeom prst="rect">
            <a:avLst/>
          </a:prstGeom>
        </p:spPr>
      </p:pic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A933BDF8-256E-6CAB-239F-C1F9DD8204A5}"/>
              </a:ext>
            </a:extLst>
          </p:cNvPr>
          <p:cNvSpPr/>
          <p:nvPr/>
        </p:nvSpPr>
        <p:spPr>
          <a:xfrm rot="5563739">
            <a:off x="10928826" y="913069"/>
            <a:ext cx="566336" cy="1083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9B47A310-EF3F-0351-AB4E-4F6250E14706}"/>
              </a:ext>
            </a:extLst>
          </p:cNvPr>
          <p:cNvSpPr/>
          <p:nvPr/>
        </p:nvSpPr>
        <p:spPr>
          <a:xfrm rot="21039492">
            <a:off x="1477154" y="279694"/>
            <a:ext cx="566336" cy="864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7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93F71D0-3618-71F9-7C67-6B31F3AF718A}"/>
              </a:ext>
            </a:extLst>
          </p:cNvPr>
          <p:cNvSpPr/>
          <p:nvPr/>
        </p:nvSpPr>
        <p:spPr>
          <a:xfrm>
            <a:off x="524656" y="455570"/>
            <a:ext cx="5726242" cy="594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7E2F8B82-D4B5-3300-2D7C-FCF41D07D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38" y="566368"/>
            <a:ext cx="5453262" cy="572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3E703883-FA39-C54F-C53B-19DB8E1C2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412" y="4416023"/>
            <a:ext cx="3623466" cy="92333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E4CEEA0-552A-885D-48AC-38B9CD24622E}"/>
              </a:ext>
            </a:extLst>
          </p:cNvPr>
          <p:cNvSpPr txBox="1"/>
          <p:nvPr/>
        </p:nvSpPr>
        <p:spPr>
          <a:xfrm>
            <a:off x="6990412" y="2241030"/>
            <a:ext cx="46769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b="1" dirty="0">
                <a:solidFill>
                  <a:srgbClr val="1B65B5"/>
                </a:solidFill>
                <a:cs typeface="Calibri"/>
              </a:rPr>
              <a:t>Confrontos</a:t>
            </a:r>
            <a:endParaRPr lang="pt-BR" sz="4400" b="1" dirty="0">
              <a:solidFill>
                <a:srgbClr val="1B65B5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210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>
            <a:extLst>
              <a:ext uri="{FF2B5EF4-FFF2-40B4-BE49-F238E27FC236}">
                <a16:creationId xmlns:a16="http://schemas.microsoft.com/office/drawing/2014/main" id="{7D5CA346-1F45-DD1C-0DCB-E29379D3C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38" y="1169569"/>
            <a:ext cx="11797259" cy="56884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8980A8E-A15C-17F1-8758-A1DF7F4AD15B}"/>
              </a:ext>
            </a:extLst>
          </p:cNvPr>
          <p:cNvSpPr txBox="1"/>
          <p:nvPr/>
        </p:nvSpPr>
        <p:spPr>
          <a:xfrm>
            <a:off x="5641466" y="984903"/>
            <a:ext cx="9392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800" b="1" dirty="0">
                <a:cs typeface="Calibri"/>
              </a:rPr>
              <a:t>65/80</a:t>
            </a:r>
            <a:endParaRPr lang="pt-BR" sz="18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2EDC48-6874-4445-686A-62BDAF77D507}"/>
              </a:ext>
            </a:extLst>
          </p:cNvPr>
          <p:cNvSpPr txBox="1"/>
          <p:nvPr/>
        </p:nvSpPr>
        <p:spPr>
          <a:xfrm>
            <a:off x="2740811" y="2236856"/>
            <a:ext cx="8718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800" b="1" dirty="0">
                <a:cs typeface="Calibri"/>
              </a:rPr>
              <a:t>49/64</a:t>
            </a:r>
            <a:endParaRPr lang="pt-BR" sz="18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B0882E8-92D8-933D-429A-61E9FCDA3932}"/>
              </a:ext>
            </a:extLst>
          </p:cNvPr>
          <p:cNvSpPr txBox="1"/>
          <p:nvPr/>
        </p:nvSpPr>
        <p:spPr>
          <a:xfrm>
            <a:off x="1531029" y="3351949"/>
            <a:ext cx="9357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800" b="1" dirty="0">
                <a:cs typeface="Calibri"/>
              </a:rPr>
              <a:t>33/48</a:t>
            </a:r>
            <a:endParaRPr lang="pt-BR" sz="18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7FCBEF8-3007-45D8-8EB7-84407E8AB4A2}"/>
              </a:ext>
            </a:extLst>
          </p:cNvPr>
          <p:cNvSpPr txBox="1"/>
          <p:nvPr/>
        </p:nvSpPr>
        <p:spPr>
          <a:xfrm>
            <a:off x="988708" y="4461249"/>
            <a:ext cx="794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800" b="1" dirty="0">
                <a:cs typeface="Calibri"/>
              </a:rPr>
              <a:t>17/32</a:t>
            </a:r>
            <a:endParaRPr lang="pt-BR" sz="18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D3358E6-7B67-3C5D-8698-D14CFC41EC94}"/>
              </a:ext>
            </a:extLst>
          </p:cNvPr>
          <p:cNvSpPr txBox="1"/>
          <p:nvPr/>
        </p:nvSpPr>
        <p:spPr>
          <a:xfrm>
            <a:off x="1438841" y="208137"/>
            <a:ext cx="840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1B65B5"/>
                </a:solidFill>
              </a:rPr>
              <a:t>Chaveamento dos vencedores</a:t>
            </a:r>
          </a:p>
        </p:txBody>
      </p:sp>
    </p:spTree>
    <p:extLst>
      <p:ext uri="{BB962C8B-B14F-4D97-AF65-F5344CB8AC3E}">
        <p14:creationId xmlns:p14="http://schemas.microsoft.com/office/powerpoint/2010/main" val="3016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30C3F28-A457-F4A7-86DB-832D1252978A}"/>
              </a:ext>
            </a:extLst>
          </p:cNvPr>
          <p:cNvSpPr/>
          <p:nvPr/>
        </p:nvSpPr>
        <p:spPr>
          <a:xfrm>
            <a:off x="6012611" y="-4312"/>
            <a:ext cx="186906" cy="6857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Interface gráfica do usuário, Texto, Aplicativo, Word&#10;&#10;Descrição gerada automaticamente">
            <a:extLst>
              <a:ext uri="{FF2B5EF4-FFF2-40B4-BE49-F238E27FC236}">
                <a16:creationId xmlns:a16="http://schemas.microsoft.com/office/drawing/2014/main" id="{6958DB53-049A-88D0-0D7B-C18C28CE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423" y="1805067"/>
            <a:ext cx="5696488" cy="441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 descr="Interface gráfica do usuário, Texto, Aplicativo, Word&#10;&#10;Descrição gerada automaticamente">
            <a:extLst>
              <a:ext uri="{FF2B5EF4-FFF2-40B4-BE49-F238E27FC236}">
                <a16:creationId xmlns:a16="http://schemas.microsoft.com/office/drawing/2014/main" id="{821D2251-A90C-B0AC-9379-FDBB45DB0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27" y="1805067"/>
            <a:ext cx="5393178" cy="447554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E189C0B-EAB2-0C7D-F0FA-B80081BD1417}"/>
              </a:ext>
            </a:extLst>
          </p:cNvPr>
          <p:cNvSpPr txBox="1"/>
          <p:nvPr/>
        </p:nvSpPr>
        <p:spPr>
          <a:xfrm>
            <a:off x="352125" y="636389"/>
            <a:ext cx="56604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b="1" dirty="0">
                <a:solidFill>
                  <a:srgbClr val="1B65B5"/>
                </a:solidFill>
                <a:cs typeface="Calibri"/>
              </a:rPr>
              <a:t>Selecionando a </a:t>
            </a:r>
            <a:br>
              <a:rPr lang="pt-BR" sz="3600" b="1" dirty="0">
                <a:solidFill>
                  <a:srgbClr val="1B65B5"/>
                </a:solidFill>
                <a:cs typeface="Calibri"/>
              </a:rPr>
            </a:br>
            <a:r>
              <a:rPr lang="pt-BR" sz="3600" b="1" dirty="0">
                <a:solidFill>
                  <a:srgbClr val="1B65B5"/>
                </a:solidFill>
                <a:cs typeface="Calibri"/>
              </a:rPr>
              <a:t>Imagem da Esquerda</a:t>
            </a:r>
            <a:endParaRPr lang="pt-BR" sz="1050" b="1" dirty="0">
              <a:solidFill>
                <a:srgbClr val="1B65B5"/>
              </a:solidFill>
              <a:cs typeface="Calibri" panose="020F0502020204030204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876B36-527A-EBDA-DDBB-7F907E961142}"/>
              </a:ext>
            </a:extLst>
          </p:cNvPr>
          <p:cNvSpPr txBox="1"/>
          <p:nvPr/>
        </p:nvSpPr>
        <p:spPr>
          <a:xfrm>
            <a:off x="6386423" y="636389"/>
            <a:ext cx="574806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b="1" dirty="0">
                <a:solidFill>
                  <a:srgbClr val="1B65B5"/>
                </a:solidFill>
              </a:rPr>
              <a:t>Selecionando a Imagem da Direita</a:t>
            </a:r>
            <a:endParaRPr lang="pt-BR" sz="3600" dirty="0">
              <a:solidFill>
                <a:srgbClr val="1B65B5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51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DFDB004-1CAD-94C0-2092-7D4E18485211}"/>
              </a:ext>
            </a:extLst>
          </p:cNvPr>
          <p:cNvSpPr/>
          <p:nvPr/>
        </p:nvSpPr>
        <p:spPr>
          <a:xfrm>
            <a:off x="6730584" y="704538"/>
            <a:ext cx="5461416" cy="257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824B2B0-A195-35A9-5C79-786EC9FA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83" y="529404"/>
            <a:ext cx="5684808" cy="1325563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solidFill>
                  <a:srgbClr val="1B65B5"/>
                </a:solidFill>
                <a:latin typeface="+mj-lt"/>
                <a:cs typeface="Calibri Light"/>
              </a:rPr>
              <a:t>Passando Array Para Outros JFrame</a:t>
            </a:r>
            <a:endParaRPr lang="pt-BR" sz="4000" b="1" dirty="0">
              <a:solidFill>
                <a:srgbClr val="1B65B5"/>
              </a:solidFill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E54C197-766E-8C02-9C49-018E38FBFADE}"/>
              </a:ext>
            </a:extLst>
          </p:cNvPr>
          <p:cNvSpPr/>
          <p:nvPr/>
        </p:nvSpPr>
        <p:spPr>
          <a:xfrm>
            <a:off x="3049976" y="2539582"/>
            <a:ext cx="57511" cy="431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884DDEB-A9E2-8684-E8A5-2767EAA2D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03" y="4512038"/>
            <a:ext cx="2466041" cy="19887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E14083-6030-7A04-E713-99C8EDB9CBDC}"/>
              </a:ext>
            </a:extLst>
          </p:cNvPr>
          <p:cNvSpPr txBox="1"/>
          <p:nvPr/>
        </p:nvSpPr>
        <p:spPr>
          <a:xfrm>
            <a:off x="116550" y="2536448"/>
            <a:ext cx="3184746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200" b="1" dirty="0">
                <a:cs typeface="Calibri"/>
              </a:rPr>
              <a:t>Criando Java </a:t>
            </a:r>
            <a:r>
              <a:rPr lang="pt-BR" sz="2200" b="1" dirty="0" err="1">
                <a:cs typeface="Calibri"/>
              </a:rPr>
              <a:t>Class</a:t>
            </a:r>
            <a:br>
              <a:rPr lang="pt-BR" sz="2200" b="1" dirty="0">
                <a:cs typeface="Calibri"/>
              </a:rPr>
            </a:br>
            <a:r>
              <a:rPr lang="pt-BR" sz="2200" b="1" dirty="0">
                <a:cs typeface="Calibri"/>
              </a:rPr>
              <a:t> com variáveis</a:t>
            </a:r>
            <a:br>
              <a:rPr lang="pt-BR" sz="2200" b="1" dirty="0">
                <a:cs typeface="Calibri"/>
              </a:rPr>
            </a:br>
            <a:r>
              <a:rPr lang="pt-BR" sz="2200" b="1" dirty="0">
                <a:cs typeface="Calibri"/>
              </a:rPr>
              <a:t> </a:t>
            </a:r>
            <a:r>
              <a:rPr lang="pt-BR" sz="2200" b="1" dirty="0" err="1">
                <a:cs typeface="Calibri"/>
              </a:rPr>
              <a:t>private</a:t>
            </a:r>
            <a:r>
              <a:rPr lang="pt-BR" sz="2200" b="1" dirty="0">
                <a:cs typeface="Calibri"/>
              </a:rPr>
              <a:t> e seus métodos</a:t>
            </a:r>
            <a:br>
              <a:rPr lang="pt-BR" sz="2200" b="1" dirty="0">
                <a:cs typeface="Calibri"/>
              </a:rPr>
            </a:br>
            <a:r>
              <a:rPr lang="pt-BR" sz="2200" b="1" dirty="0">
                <a:cs typeface="Calibri"/>
              </a:rPr>
              <a:t> </a:t>
            </a:r>
            <a:r>
              <a:rPr lang="pt-BR" sz="2200" b="1" dirty="0" err="1">
                <a:cs typeface="Calibri"/>
              </a:rPr>
              <a:t>Getter</a:t>
            </a:r>
            <a:r>
              <a:rPr lang="pt-BR" sz="2200" b="1" dirty="0">
                <a:cs typeface="Calibri"/>
              </a:rPr>
              <a:t> e </a:t>
            </a:r>
            <a:r>
              <a:rPr lang="pt-BR" sz="2200" b="1" dirty="0" err="1">
                <a:cs typeface="Calibri"/>
              </a:rPr>
              <a:t>Setter</a:t>
            </a:r>
            <a:endParaRPr lang="pt-BR" sz="2200" b="1" dirty="0"/>
          </a:p>
        </p:txBody>
      </p:sp>
      <p:pic>
        <p:nvPicPr>
          <p:cNvPr id="8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53656960-3173-88ED-6D8E-A254A2A18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520" y="3298382"/>
            <a:ext cx="4204338" cy="353467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E394161-FA9C-7375-F890-4BBBCAA54735}"/>
              </a:ext>
            </a:extLst>
          </p:cNvPr>
          <p:cNvSpPr txBox="1"/>
          <p:nvPr/>
        </p:nvSpPr>
        <p:spPr>
          <a:xfrm>
            <a:off x="4050079" y="2649788"/>
            <a:ext cx="20459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1st Round</a:t>
            </a:r>
            <a:endParaRPr lang="pt-BR" sz="2800" b="1" dirty="0"/>
          </a:p>
        </p:txBody>
      </p:sp>
      <p:sp>
        <p:nvSpPr>
          <p:cNvPr id="10" name="Seta: Dobrada 9">
            <a:extLst>
              <a:ext uri="{FF2B5EF4-FFF2-40B4-BE49-F238E27FC236}">
                <a16:creationId xmlns:a16="http://schemas.microsoft.com/office/drawing/2014/main" id="{CFFC71B5-6650-5464-F16E-34576BFB71ED}"/>
              </a:ext>
            </a:extLst>
          </p:cNvPr>
          <p:cNvSpPr/>
          <p:nvPr/>
        </p:nvSpPr>
        <p:spPr>
          <a:xfrm rot="-5400000" flipV="1">
            <a:off x="8086736" y="3420061"/>
            <a:ext cx="2089861" cy="263295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1" name="Imagem 10" descr="Texto, Carta&#10;&#10;Descrição gerada automaticamente">
            <a:extLst>
              <a:ext uri="{FF2B5EF4-FFF2-40B4-BE49-F238E27FC236}">
                <a16:creationId xmlns:a16="http://schemas.microsoft.com/office/drawing/2014/main" id="{60015085-4FA4-DF0B-B6FB-1394D36BE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783" y="821537"/>
            <a:ext cx="5289705" cy="234485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6EB2FC-2A77-8FC2-EA22-EAB2603128C9}"/>
              </a:ext>
            </a:extLst>
          </p:cNvPr>
          <p:cNvSpPr txBox="1"/>
          <p:nvPr/>
        </p:nvSpPr>
        <p:spPr>
          <a:xfrm>
            <a:off x="9800678" y="1854967"/>
            <a:ext cx="2299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cs typeface="Calibri"/>
              </a:rPr>
              <a:t>Vencedor 1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01692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1" descr="Texto&#10;&#10;Descrição gerada automaticamente">
            <a:extLst>
              <a:ext uri="{FF2B5EF4-FFF2-40B4-BE49-F238E27FC236}">
                <a16:creationId xmlns:a16="http://schemas.microsoft.com/office/drawing/2014/main" id="{0F96330A-D2B4-5FD6-836B-855426E1C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349" y="2038662"/>
            <a:ext cx="3210301" cy="37740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92AD511-D864-CD39-A665-8960DDA6032D}"/>
              </a:ext>
            </a:extLst>
          </p:cNvPr>
          <p:cNvSpPr txBox="1"/>
          <p:nvPr/>
        </p:nvSpPr>
        <p:spPr>
          <a:xfrm>
            <a:off x="2829058" y="520599"/>
            <a:ext cx="5606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rgbClr val="1B65B5"/>
                </a:solidFill>
              </a:rPr>
              <a:t>Progress Bar</a:t>
            </a:r>
          </a:p>
        </p:txBody>
      </p:sp>
      <p:pic>
        <p:nvPicPr>
          <p:cNvPr id="7" name="Imagem 6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10146F29-2CB3-CF7F-B37F-E20D4D211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846" y="1528996"/>
            <a:ext cx="5587248" cy="510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DCBC8-64DB-68C9-80DF-B2772F7D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70" y="0"/>
            <a:ext cx="8320790" cy="131189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400" b="1" dirty="0">
                <a:solidFill>
                  <a:srgbClr val="1B65B5"/>
                </a:solidFill>
                <a:latin typeface="+mj-lt"/>
              </a:rPr>
              <a:t>Link para Google </a:t>
            </a:r>
            <a:r>
              <a:rPr lang="pt-BR" sz="4400" b="1" dirty="0" err="1">
                <a:solidFill>
                  <a:srgbClr val="1B65B5"/>
                </a:solidFill>
                <a:latin typeface="+mj-lt"/>
              </a:rPr>
              <a:t>Forms</a:t>
            </a:r>
            <a:r>
              <a:rPr lang="pt-BR" sz="4400" b="1" dirty="0">
                <a:solidFill>
                  <a:srgbClr val="1B65B5"/>
                </a:solidFill>
                <a:latin typeface="+mj-lt"/>
              </a:rPr>
              <a:t> e possíveis melhorias ao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31091A-63D4-A9CF-EF12-B5C4B20B5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377" y="5916093"/>
            <a:ext cx="8875426" cy="941907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1B65B5"/>
                </a:solidFill>
              </a:rPr>
              <a:t>https://docs.google.com/forms/d/e/1FAIpQLSeGtq1GBAXvlCsArEKqcI-HLcHPNqtrgfEJcFE4Irv9faBHpg/viewform?usp=sf_link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7DE3D29-72A8-58D9-EBE8-CC85FF847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237" y="1344527"/>
            <a:ext cx="5019723" cy="453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0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11" name="Google Shape;111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4D12F72-2EE9-A642-B213-080378CEC80E}"/>
              </a:ext>
            </a:extLst>
          </p:cNvPr>
          <p:cNvSpPr/>
          <p:nvPr/>
        </p:nvSpPr>
        <p:spPr>
          <a:xfrm>
            <a:off x="2249879" y="1911561"/>
            <a:ext cx="7644619" cy="492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A6C28C6-C1FC-D657-A132-5F785C460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67" y="1967116"/>
            <a:ext cx="7555042" cy="48137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E9716E-2DD4-6ECE-6271-47AF0185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67" y="411373"/>
            <a:ext cx="10515600" cy="1500188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solidFill>
                  <a:srgbClr val="1B65B5"/>
                </a:solidFill>
                <a:latin typeface="+mj-lt"/>
              </a:rPr>
              <a:t>Armazenamento de Variáveis do Game inicial</a:t>
            </a:r>
          </a:p>
        </p:txBody>
      </p:sp>
    </p:spTree>
    <p:extLst>
      <p:ext uri="{BB962C8B-B14F-4D97-AF65-F5344CB8AC3E}">
        <p14:creationId xmlns:p14="http://schemas.microsoft.com/office/powerpoint/2010/main" val="72426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3EF9CAC-EC05-49C9-F4E3-27DB073C08BB}"/>
              </a:ext>
            </a:extLst>
          </p:cNvPr>
          <p:cNvSpPr/>
          <p:nvPr/>
        </p:nvSpPr>
        <p:spPr>
          <a:xfrm>
            <a:off x="644577" y="1289155"/>
            <a:ext cx="10957809" cy="445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A3EFD9-D83B-4CCF-2A72-4BFE7613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9463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solidFill>
                  <a:srgbClr val="1B65B5"/>
                </a:solidFill>
                <a:latin typeface="+mj-lt"/>
              </a:rPr>
              <a:t>Imagens do Player</a:t>
            </a:r>
          </a:p>
        </p:txBody>
      </p:sp>
      <p:pic>
        <p:nvPicPr>
          <p:cNvPr id="5" name="Imagem 4" descr="Texto, Carta&#10;&#10;Descrição gerada automaticamente">
            <a:extLst>
              <a:ext uri="{FF2B5EF4-FFF2-40B4-BE49-F238E27FC236}">
                <a16:creationId xmlns:a16="http://schemas.microsoft.com/office/drawing/2014/main" id="{701E05FE-86F9-1BA2-8841-8DD7D0304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7" y="1510259"/>
            <a:ext cx="10592533" cy="405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3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7DA5BB1-6B11-EB48-48D8-685623049CE3}"/>
              </a:ext>
            </a:extLst>
          </p:cNvPr>
          <p:cNvSpPr/>
          <p:nvPr/>
        </p:nvSpPr>
        <p:spPr>
          <a:xfrm>
            <a:off x="2968052" y="1049310"/>
            <a:ext cx="5966086" cy="530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600267-0880-C1A3-6399-7FA5A0E1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68" y="227585"/>
            <a:ext cx="10515600" cy="697357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solidFill>
                  <a:srgbClr val="1B65B5"/>
                </a:solidFill>
                <a:latin typeface="+mj-lt"/>
              </a:rPr>
              <a:t>Ao pressionar as teclas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6D3FAE7-CA4C-248A-70F5-D99D6551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173" y="1233018"/>
            <a:ext cx="5370142" cy="49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5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3483EB3-F08A-FC3C-6572-12D4B51E5BFF}"/>
              </a:ext>
            </a:extLst>
          </p:cNvPr>
          <p:cNvSpPr/>
          <p:nvPr/>
        </p:nvSpPr>
        <p:spPr>
          <a:xfrm>
            <a:off x="1131758" y="1768839"/>
            <a:ext cx="10515600" cy="3372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E650DA-86CD-6D75-73F6-C4C8C580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58" y="270684"/>
            <a:ext cx="10515600" cy="808610"/>
          </a:xfrm>
        </p:spPr>
        <p:txBody>
          <a:bodyPr>
            <a:noAutofit/>
          </a:bodyPr>
          <a:lstStyle/>
          <a:p>
            <a:pPr algn="ctr"/>
            <a:r>
              <a:rPr lang="pt-BR" sz="4400" b="1" dirty="0">
                <a:solidFill>
                  <a:srgbClr val="1B65B5"/>
                </a:solidFill>
                <a:latin typeface="+mj-lt"/>
              </a:rPr>
              <a:t>Funções</a:t>
            </a:r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F086B3A-1369-778B-D2F9-ED7DA7E06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004" y="1989944"/>
            <a:ext cx="9820981" cy="28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7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88AD371-0ED8-BAAF-E6DB-AC6ACF803554}"/>
              </a:ext>
            </a:extLst>
          </p:cNvPr>
          <p:cNvSpPr/>
          <p:nvPr/>
        </p:nvSpPr>
        <p:spPr>
          <a:xfrm>
            <a:off x="2773179" y="1888762"/>
            <a:ext cx="6655633" cy="3102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F050B4-5A06-CB57-25ED-8D3F935F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8292"/>
            <a:ext cx="10515600" cy="68999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1B65B5"/>
                </a:solidFill>
                <a:latin typeface="+mj-lt"/>
              </a:rPr>
              <a:t>Posição default do player</a:t>
            </a:r>
          </a:p>
        </p:txBody>
      </p:sp>
      <p:pic>
        <p:nvPicPr>
          <p:cNvPr id="7" name="Imagem 6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914100C0-5230-CAA0-F637-E4D798CF9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779" y="2082529"/>
            <a:ext cx="6126442" cy="269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6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D6A0771-5D3B-3D58-0243-8F1C1CFCC7DD}"/>
              </a:ext>
            </a:extLst>
          </p:cNvPr>
          <p:cNvSpPr/>
          <p:nvPr/>
        </p:nvSpPr>
        <p:spPr>
          <a:xfrm>
            <a:off x="584616" y="2353456"/>
            <a:ext cx="11212643" cy="2203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0F2D3C-A54D-272D-15F5-66DED64E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58" y="104931"/>
            <a:ext cx="10515600" cy="889885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 err="1">
                <a:solidFill>
                  <a:srgbClr val="1B65B5"/>
                </a:solidFill>
                <a:latin typeface="+mj-lt"/>
              </a:rPr>
              <a:t>Screen</a:t>
            </a:r>
            <a:r>
              <a:rPr lang="pt-BR" sz="4400" b="1" dirty="0">
                <a:solidFill>
                  <a:srgbClr val="1B65B5"/>
                </a:solidFill>
                <a:latin typeface="+mj-lt"/>
              </a:rPr>
              <a:t> Settings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346EF00-730B-6B20-997D-3AC65F04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4" y="2516473"/>
            <a:ext cx="10868293" cy="18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762A154-40E7-11A4-6132-1BB681FA0E2B}"/>
              </a:ext>
            </a:extLst>
          </p:cNvPr>
          <p:cNvSpPr/>
          <p:nvPr/>
        </p:nvSpPr>
        <p:spPr>
          <a:xfrm>
            <a:off x="1304145" y="2173574"/>
            <a:ext cx="9998439" cy="272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00F27E4-BB3A-5D93-9514-2EEDA15ACF02}"/>
              </a:ext>
            </a:extLst>
          </p:cNvPr>
          <p:cNvSpPr txBox="1">
            <a:spLocks/>
          </p:cNvSpPr>
          <p:nvPr/>
        </p:nvSpPr>
        <p:spPr>
          <a:xfrm>
            <a:off x="666958" y="104931"/>
            <a:ext cx="10515600" cy="88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400" b="1" dirty="0">
                <a:solidFill>
                  <a:srgbClr val="1B65B5"/>
                </a:solidFill>
                <a:latin typeface="+mj-lt"/>
              </a:rPr>
              <a:t>World Settings</a:t>
            </a:r>
          </a:p>
        </p:txBody>
      </p:sp>
      <p:pic>
        <p:nvPicPr>
          <p:cNvPr id="6" name="Imagem 5" descr="Texto&#10;&#10;Descrição gerada automaticamente com confiança baixa">
            <a:extLst>
              <a:ext uri="{FF2B5EF4-FFF2-40B4-BE49-F238E27FC236}">
                <a16:creationId xmlns:a16="http://schemas.microsoft.com/office/drawing/2014/main" id="{D08F9566-1FE9-057A-5C60-35FB35F84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762" y="2371959"/>
            <a:ext cx="9534763" cy="231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8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9E2FFAB-D440-24AE-FE5E-B0D5067A3068}"/>
              </a:ext>
            </a:extLst>
          </p:cNvPr>
          <p:cNvSpPr/>
          <p:nvPr/>
        </p:nvSpPr>
        <p:spPr>
          <a:xfrm>
            <a:off x="2233534" y="1214203"/>
            <a:ext cx="7749914" cy="5096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B69AB8-3909-2372-ED76-BC7AC3AA77A0}"/>
              </a:ext>
            </a:extLst>
          </p:cNvPr>
          <p:cNvSpPr txBox="1">
            <a:spLocks/>
          </p:cNvSpPr>
          <p:nvPr/>
        </p:nvSpPr>
        <p:spPr>
          <a:xfrm>
            <a:off x="666958" y="104931"/>
            <a:ext cx="10515600" cy="88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400" b="1" dirty="0">
                <a:solidFill>
                  <a:srgbClr val="1B65B5"/>
                </a:solidFill>
                <a:latin typeface="+mj-lt"/>
              </a:rPr>
              <a:t>Classe </a:t>
            </a:r>
            <a:r>
              <a:rPr lang="pt-BR" sz="4400" b="1" dirty="0" err="1">
                <a:solidFill>
                  <a:srgbClr val="1B65B5"/>
                </a:solidFill>
                <a:latin typeface="+mj-lt"/>
              </a:rPr>
              <a:t>Main</a:t>
            </a:r>
            <a:endParaRPr lang="pt-BR" sz="4400" b="1" dirty="0">
              <a:solidFill>
                <a:srgbClr val="1B65B5"/>
              </a:solidFill>
              <a:latin typeface="+mj-lt"/>
            </a:endParaRPr>
          </a:p>
        </p:txBody>
      </p:sp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FFB421C-B95E-0C2E-6A44-1D1BF9D82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60" y="1392881"/>
            <a:ext cx="7091480" cy="473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3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89</Words>
  <Application>Microsoft Office PowerPoint</Application>
  <PresentationFormat>Widescreen</PresentationFormat>
  <Paragraphs>39</Paragraphs>
  <Slides>19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Apresentação do PowerPoint</vt:lpstr>
      <vt:lpstr>Armazenamento de Variáveis do Game inicial</vt:lpstr>
      <vt:lpstr>Imagens do Player</vt:lpstr>
      <vt:lpstr>Ao pressionar as teclas</vt:lpstr>
      <vt:lpstr>Funções</vt:lpstr>
      <vt:lpstr>Posição default do player</vt:lpstr>
      <vt:lpstr>Screen Settings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Passando Array Para Outros JFrame</vt:lpstr>
      <vt:lpstr>Apresentação do PowerPoint</vt:lpstr>
      <vt:lpstr>Link para Google Forms e possíveis melhorias ao projeto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 Pinheiro Perez</dc:creator>
  <cp:lastModifiedBy>Tony Cleriston</cp:lastModifiedBy>
  <cp:revision>8</cp:revision>
  <dcterms:created xsi:type="dcterms:W3CDTF">2018-03-16T20:00:05Z</dcterms:created>
  <dcterms:modified xsi:type="dcterms:W3CDTF">2022-10-26T09:03:10Z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0x0101002A1445E795DC05448FCBC16339C8B39C</vt:lpwstr>
  </property>
</Properties>
</file>