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Lins" userId="b5a75147a953e6f7" providerId="LiveId" clId="{A7DA4F40-CAE7-4455-A94A-FEEEA484CFD8}"/>
    <pc:docChg chg="modSld">
      <pc:chgData name="Tiago Lins" userId="b5a75147a953e6f7" providerId="LiveId" clId="{A7DA4F40-CAE7-4455-A94A-FEEEA484CFD8}" dt="2023-08-11T22:33:35.083" v="27" actId="20577"/>
      <pc:docMkLst>
        <pc:docMk/>
      </pc:docMkLst>
      <pc:sldChg chg="modSp mod">
        <pc:chgData name="Tiago Lins" userId="b5a75147a953e6f7" providerId="LiveId" clId="{A7DA4F40-CAE7-4455-A94A-FEEEA484CFD8}" dt="2023-08-11T22:33:35.083" v="27" actId="20577"/>
        <pc:sldMkLst>
          <pc:docMk/>
          <pc:sldMk cId="2402042904" sldId="256"/>
        </pc:sldMkLst>
        <pc:spChg chg="mod">
          <ac:chgData name="Tiago Lins" userId="b5a75147a953e6f7" providerId="LiveId" clId="{A7DA4F40-CAE7-4455-A94A-FEEEA484CFD8}" dt="2023-08-11T22:33:35.083" v="27" actId="20577"/>
          <ac:spMkLst>
            <pc:docMk/>
            <pc:sldMk cId="2402042904" sldId="256"/>
            <ac:spMk id="2" creationId="{15A8C37A-CA26-433F-AFFD-A09352315A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260A-6F68-4194-B969-AC5CDE0E2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7D424-8DA9-4BDC-A79C-95DBCCF69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A5539-565B-4888-A8AA-BB754137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B986-7E58-4E94-A854-05B76C0A396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06AF-E84B-480A-92BD-790240CA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ED3D-2475-48EB-A2E3-2F5F2A91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6366-EEB0-4363-A0AA-E1A8A2A3D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6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FC5-27A8-48C3-B304-56112BA4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A9ADE-528B-4C23-B50E-F4E2C55B7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3ADA-2BA4-459D-B997-4CE9D086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B986-7E58-4E94-A854-05B76C0A396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1247-9399-48AE-828D-176D3186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4929-917C-4666-82DB-43629502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6366-EEB0-4363-A0AA-E1A8A2A3D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98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DDBD8-D812-4539-839F-1C4623B5D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37E7E-2B31-4C02-A9E6-10C64F9EA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AB96-412A-4D6E-BC14-1908EBF5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B986-7E58-4E94-A854-05B76C0A396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32D8-AF39-443C-AABA-CA29626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D035-4DA7-497F-A137-7E13FA81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6366-EEB0-4363-A0AA-E1A8A2A3D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30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7F0A-8252-4313-B95D-DFEA03B8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02FB-A217-4B3F-93F3-4BFEF15E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8ADB-34CE-4376-8F33-E5F8FD53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B986-7E58-4E94-A854-05B76C0A396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942F-F253-4C0B-9940-78FD01EF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9FE7-9871-404E-ADB2-4DC07019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6366-EEB0-4363-A0AA-E1A8A2A3D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6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8B6F-D867-400B-B2FF-0E33F828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97640-0C3D-4539-824E-2DB0A4CF1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0DA5-52AB-40C9-B276-26AAB9B4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B986-7E58-4E94-A854-05B76C0A396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836C-9AB7-43CF-B25E-A7F784F7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ADF64-37EA-46CD-833D-14527C05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6366-EEB0-4363-A0AA-E1A8A2A3D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2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069D-25F4-4147-874C-DF424FA5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E33B-F655-4375-946D-AC7DDA79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A0BEC-3B07-4D41-99B6-513F06904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734C7-AE62-476E-9172-DEBC5BA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B986-7E58-4E94-A854-05B76C0A396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03B13-E663-4562-85DA-928ED2B5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E238C-3B95-44D7-939E-8316F525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6366-EEB0-4363-A0AA-E1A8A2A3D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18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F1BA-D4BE-4B1A-92DE-8EC69E20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94D07-E989-4087-AC55-98A40431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276FC-62D5-44A0-89D1-FF5321244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63AB1-3FBB-4E4B-B8DD-C14CEEE62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1AB98-261F-4AEC-99EF-5EE2D5BB7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AF00C-3C40-4F09-8951-A0203966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B986-7E58-4E94-A854-05B76C0A396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4B244-02D5-476E-B6AA-5803AF03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45AB2-559A-49A9-80BF-E5BB99BE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6366-EEB0-4363-A0AA-E1A8A2A3D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03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7E57-41B2-4EC5-9DFD-7C058FAC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FD73B-C0F3-4F6D-9A03-E5C5B577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B986-7E58-4E94-A854-05B76C0A396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0F02B-02DC-49F5-A495-BB948F7E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B5BD9-EC7A-46DB-85A2-28519C98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6366-EEB0-4363-A0AA-E1A8A2A3D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08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89082-F8C5-4D8F-8687-C17842F6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B986-7E58-4E94-A854-05B76C0A396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7F65C-7BFF-4A18-9CF7-D73BE002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E6F9-7877-48E6-AAD9-4763E323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6366-EEB0-4363-A0AA-E1A8A2A3D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27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927C-4182-44D8-A74B-B330528B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77F5-B467-4BB1-A727-0FF2CB29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B3188-6A2B-4EF0-8731-E7319FE9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F6E2-D110-49A1-BA06-1E9D7874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B986-7E58-4E94-A854-05B76C0A396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3F29-CE85-4979-B8BF-A2EE5A0C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BDF2-382B-44CA-A645-D3A7A298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6366-EEB0-4363-A0AA-E1A8A2A3D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8F49-2C8C-42BC-BFD5-41C66791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AB636-8467-4053-9CC9-A4878A7A4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6AEC6-ED3B-4F95-B9FA-B41CB934F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E9334-0581-4D8A-A5F8-1BB48BDE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B986-7E58-4E94-A854-05B76C0A396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6922C-9628-4732-9278-5497D62D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57E96-F8FD-4821-A905-2C5F81E5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6366-EEB0-4363-A0AA-E1A8A2A3D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85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6DD10-5880-42C6-8934-CC5D7DBC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6909C-C830-49AC-A5D7-87BCC379B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6D16-760A-4D6F-82AE-05945E8B1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B986-7E58-4E94-A854-05B76C0A396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AFCB-63C4-4A47-BFE1-D71D84D5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28DF-7356-4E77-8156-1AF96AEDA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6366-EEB0-4363-A0AA-E1A8A2A3D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72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C37A-CA26-433F-AFFD-A09352315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Salary Predictions Project</a:t>
            </a:r>
            <a:br>
              <a:rPr lang="en-CA" dirty="0"/>
            </a:br>
            <a:r>
              <a:rPr lang="en-CA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F5CA5-9D32-40D2-9E6A-1BC948738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Tiago Fernandes </a:t>
            </a:r>
            <a:r>
              <a:rPr lang="en-CA" dirty="0" err="1"/>
              <a:t>Lins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204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9DDF-3997-41CC-A92C-CC066E5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"/>
            <a:ext cx="10515600" cy="1325563"/>
          </a:xfrm>
        </p:spPr>
        <p:txBody>
          <a:bodyPr/>
          <a:lstStyle/>
          <a:p>
            <a:r>
              <a:rPr lang="en-CA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2377-0DED-46EF-9297-E8F6BAE48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1356213"/>
            <a:ext cx="2514600" cy="5305108"/>
          </a:xfrm>
        </p:spPr>
        <p:txBody>
          <a:bodyPr>
            <a:normAutofit/>
          </a:bodyPr>
          <a:lstStyle/>
          <a:p>
            <a:r>
              <a:rPr lang="en-CA" sz="2000" dirty="0"/>
              <a:t>Salary distribution among males and females appear similar, but there tends to be more high outliers for males </a:t>
            </a:r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Data points from United states and India appear to have a more observable effect on salary</a:t>
            </a:r>
          </a:p>
          <a:p>
            <a:endParaRPr lang="en-CA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DEBF82-BA16-4605-B232-F904E100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637" y="4088502"/>
            <a:ext cx="8664023" cy="257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EEAD695-43FA-4BAB-89E9-3046A756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03" y="1420109"/>
            <a:ext cx="8814490" cy="24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4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4EB0-0AAB-4156-9419-CBC604D5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8368-E129-4F62-9A81-9FE8B3EC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3" y="1478756"/>
            <a:ext cx="6255025" cy="2125835"/>
          </a:xfrm>
        </p:spPr>
        <p:txBody>
          <a:bodyPr>
            <a:normAutofit/>
          </a:bodyPr>
          <a:lstStyle/>
          <a:p>
            <a:r>
              <a:rPr lang="en-CA" sz="2000" dirty="0"/>
              <a:t>Interesting trends for tools, techniques and experience for data scientists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BD8BFA-3139-4DA2-BA03-A1025945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913" y="378185"/>
            <a:ext cx="5257800" cy="274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3DB1E06-42DA-4EBC-899C-1169147EE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61" y="3689300"/>
            <a:ext cx="5159652" cy="256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82CD748-12BA-4D9A-B8E6-E65887188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4" y="2541673"/>
            <a:ext cx="6769944" cy="355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C1BC6A-B4D8-47E2-8F5E-8F5D8B5AA9DC}"/>
              </a:ext>
            </a:extLst>
          </p:cNvPr>
          <p:cNvSpPr txBox="1">
            <a:spLocks/>
          </p:cNvSpPr>
          <p:nvPr/>
        </p:nvSpPr>
        <p:spPr>
          <a:xfrm>
            <a:off x="391962" y="6406545"/>
            <a:ext cx="6255025" cy="1427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/>
              <a:t>Different career pathways based on age and experience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2AB5E4-89A4-4A44-B856-1CBE5A2EFB9E}"/>
              </a:ext>
            </a:extLst>
          </p:cNvPr>
          <p:cNvSpPr txBox="1">
            <a:spLocks/>
          </p:cNvSpPr>
          <p:nvPr/>
        </p:nvSpPr>
        <p:spPr>
          <a:xfrm>
            <a:off x="6907061" y="3138742"/>
            <a:ext cx="5159652" cy="72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/>
              <a:t>Python most commonly used, but no obvious relationship with salary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6A1BB2-2F6E-45E1-BCD2-44A946D70C19}"/>
              </a:ext>
            </a:extLst>
          </p:cNvPr>
          <p:cNvSpPr txBox="1">
            <a:spLocks/>
          </p:cNvSpPr>
          <p:nvPr/>
        </p:nvSpPr>
        <p:spPr>
          <a:xfrm>
            <a:off x="7032348" y="6131804"/>
            <a:ext cx="5159652" cy="72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/>
              <a:t>High percentage of time exploring model insights related to higher median salary </a:t>
            </a:r>
          </a:p>
        </p:txBody>
      </p:sp>
    </p:spTree>
    <p:extLst>
      <p:ext uri="{BB962C8B-B14F-4D97-AF65-F5344CB8AC3E}">
        <p14:creationId xmlns:p14="http://schemas.microsoft.com/office/powerpoint/2010/main" val="222282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19CB-8594-4767-AA5D-04369370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Importance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FA192E-9084-4B34-B82E-4FBF7E2E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40" y="320637"/>
            <a:ext cx="4919507" cy="342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2F84B90-9B23-4190-B0DE-18DC89D3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004" y="3896139"/>
            <a:ext cx="3676543" cy="286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832DB4-FA20-4E11-AF6C-DE87E2A7A0CF}"/>
              </a:ext>
            </a:extLst>
          </p:cNvPr>
          <p:cNvSpPr txBox="1"/>
          <p:nvPr/>
        </p:nvSpPr>
        <p:spPr>
          <a:xfrm>
            <a:off x="489098" y="1424763"/>
            <a:ext cx="49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Evaluated through multiple tests: correlation plots,</a:t>
            </a:r>
          </a:p>
          <a:p>
            <a:r>
              <a:rPr lang="en-CA" dirty="0"/>
              <a:t>F-test with salary data, LASSO and decision trees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9EF4D9B-5A22-4FBB-B3A2-C735E4A92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083304"/>
              </p:ext>
            </p:extLst>
          </p:nvPr>
        </p:nvGraphicFramePr>
        <p:xfrm>
          <a:off x="489097" y="2106290"/>
          <a:ext cx="4919507" cy="4386585"/>
        </p:xfrm>
        <a:graphic>
          <a:graphicData uri="http://schemas.openxmlformats.org/drawingml/2006/table">
            <a:tbl>
              <a:tblPr/>
              <a:tblGrid>
                <a:gridCol w="1614971">
                  <a:extLst>
                    <a:ext uri="{9D8B030D-6E8A-4147-A177-3AD203B41FA5}">
                      <a16:colId xmlns:a16="http://schemas.microsoft.com/office/drawing/2014/main" val="3160412872"/>
                    </a:ext>
                  </a:extLst>
                </a:gridCol>
                <a:gridCol w="3304536">
                  <a:extLst>
                    <a:ext uri="{9D8B030D-6E8A-4147-A177-3AD203B41FA5}">
                      <a16:colId xmlns:a16="http://schemas.microsoft.com/office/drawing/2014/main" val="2395096126"/>
                    </a:ext>
                  </a:extLst>
                </a:gridCol>
              </a:tblGrid>
              <a:tr h="46621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importance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7603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16076.78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country_United</a:t>
                      </a: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States of America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8974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6913.296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age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0733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6706.105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role_experience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143117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5460.469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title_Chief</a:t>
                      </a: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Officer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1629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4236.274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ML_incorporation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20546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3412.384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country_Switzerland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3574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3308.995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ML_years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67071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3024.864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title_Manager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45712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3001.495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industry_Accounting</a:t>
                      </a: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/Finance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5678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2917.384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country_Australia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3858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8FCFA3D-632A-4027-A950-7C4EDA2DE7CF}"/>
              </a:ext>
            </a:extLst>
          </p:cNvPr>
          <p:cNvSpPr txBox="1"/>
          <p:nvPr/>
        </p:nvSpPr>
        <p:spPr>
          <a:xfrm>
            <a:off x="376453" y="6492875"/>
            <a:ext cx="6753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Top 10 feature by LASSO with their respective regression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39281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8449-C972-4C89-B85F-917D24DF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regression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CC71D5-579D-4E93-AB7A-551B9AC08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000" dirty="0"/>
                  <a:t>Univariate feature selection combined with feature engineering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/>
                  <a:t> are included and used for training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CC71D5-579D-4E93-AB7A-551B9AC08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2AC03AF-1B36-43D0-AB54-DF826F1D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22" y="2930525"/>
            <a:ext cx="5201012" cy="32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7067B2-93D9-4E11-9804-C648977F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30525"/>
            <a:ext cx="56578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85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416D-35FC-45DD-A47A-F51883F5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regression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0D7B4-FB82-42F8-9233-4460E9B14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360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CA" sz="2000" dirty="0"/>
                  <a:t>Hyperparameter tuning</a:t>
                </a:r>
              </a:p>
              <a:p>
                <a:r>
                  <a:rPr lang="en-CA" sz="2000" dirty="0"/>
                  <a:t>Slight reduction of overfit,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000" dirty="0"/>
                  <a:t> still low generally</a:t>
                </a:r>
              </a:p>
              <a:p>
                <a:r>
                  <a:rPr lang="en-CA" sz="2000" dirty="0"/>
                  <a:t>K-NN showed lowest score overall, Random Forest showed highest training score</a:t>
                </a:r>
              </a:p>
              <a:p>
                <a:endParaRPr lang="en-CA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0D7B4-FB82-42F8-9233-4460E9B14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3602"/>
                <a:ext cx="10515600" cy="4351338"/>
              </a:xfr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F3819434-640F-4BC1-8639-9639D6DB6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397874"/>
            <a:ext cx="5198165" cy="25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075B7E-5227-4334-A42F-0B168F8C8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4909"/>
            <a:ext cx="59055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25562B-16E7-4F69-8E2F-356D86B5B81E}"/>
              </a:ext>
            </a:extLst>
          </p:cNvPr>
          <p:cNvSpPr/>
          <p:nvPr/>
        </p:nvSpPr>
        <p:spPr>
          <a:xfrm>
            <a:off x="2233198" y="5465900"/>
            <a:ext cx="500270" cy="1152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2A16CF-E7E4-4818-9B2D-8079CB8F0E93}"/>
              </a:ext>
            </a:extLst>
          </p:cNvPr>
          <p:cNvSpPr/>
          <p:nvPr/>
        </p:nvSpPr>
        <p:spPr>
          <a:xfrm>
            <a:off x="3054365" y="5464468"/>
            <a:ext cx="500270" cy="1152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D758DF-ACD9-4796-96F5-2608109E44F2}"/>
              </a:ext>
            </a:extLst>
          </p:cNvPr>
          <p:cNvSpPr/>
          <p:nvPr/>
        </p:nvSpPr>
        <p:spPr>
          <a:xfrm>
            <a:off x="3875532" y="5479957"/>
            <a:ext cx="500270" cy="1152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7A76D5-3306-49EC-AC9F-F2351CEF7B5D}"/>
              </a:ext>
            </a:extLst>
          </p:cNvPr>
          <p:cNvSpPr/>
          <p:nvPr/>
        </p:nvSpPr>
        <p:spPr>
          <a:xfrm>
            <a:off x="357911" y="5577445"/>
            <a:ext cx="960578" cy="926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Input features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DA41EE-EDB2-4DE6-ABA8-2BF04A9C5CD3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1318489" y="6040616"/>
            <a:ext cx="914709" cy="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1E80CA-FE26-4B5A-9BDF-5B2BBB46C60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83423" y="6039183"/>
            <a:ext cx="270942" cy="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E97103-4C1B-4E26-A6CE-4CE534E1B2D5}"/>
              </a:ext>
            </a:extLst>
          </p:cNvPr>
          <p:cNvCxnSpPr>
            <a:cxnSpLocks/>
          </p:cNvCxnSpPr>
          <p:nvPr/>
        </p:nvCxnSpPr>
        <p:spPr>
          <a:xfrm>
            <a:off x="3566904" y="6061440"/>
            <a:ext cx="270942" cy="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ED56F7-14D8-4B08-864F-605F9CCFE301}"/>
              </a:ext>
            </a:extLst>
          </p:cNvPr>
          <p:cNvCxnSpPr>
            <a:cxnSpLocks/>
          </p:cNvCxnSpPr>
          <p:nvPr/>
        </p:nvCxnSpPr>
        <p:spPr>
          <a:xfrm>
            <a:off x="4367464" y="6081316"/>
            <a:ext cx="270942" cy="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574E71E-1827-4A05-B7C6-D5DD86946CE1}"/>
              </a:ext>
            </a:extLst>
          </p:cNvPr>
          <p:cNvSpPr/>
          <p:nvPr/>
        </p:nvSpPr>
        <p:spPr>
          <a:xfrm>
            <a:off x="4635152" y="5626193"/>
            <a:ext cx="960578" cy="926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7DD18-B9D4-4B63-84B9-F979AC127152}"/>
              </a:ext>
            </a:extLst>
          </p:cNvPr>
          <p:cNvSpPr txBox="1"/>
          <p:nvPr/>
        </p:nvSpPr>
        <p:spPr>
          <a:xfrm>
            <a:off x="2014330" y="6616717"/>
            <a:ext cx="10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B2A70-3A50-4D87-B95E-0CB88E527B88}"/>
              </a:ext>
            </a:extLst>
          </p:cNvPr>
          <p:cNvSpPr txBox="1"/>
          <p:nvPr/>
        </p:nvSpPr>
        <p:spPr>
          <a:xfrm>
            <a:off x="2573972" y="6583679"/>
            <a:ext cx="2256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Hidden layers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7381C-7DA2-4E13-9D24-BF3AB21C3CD6}"/>
              </a:ext>
            </a:extLst>
          </p:cNvPr>
          <p:cNvSpPr txBox="1"/>
          <p:nvPr/>
        </p:nvSpPr>
        <p:spPr>
          <a:xfrm>
            <a:off x="2054805" y="5052910"/>
            <a:ext cx="2256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Optimized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97340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230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Salary Predictions Project Summary</vt:lpstr>
      <vt:lpstr>Data Visualization</vt:lpstr>
      <vt:lpstr>Data visualization</vt:lpstr>
      <vt:lpstr>Feature Importance</vt:lpstr>
      <vt:lpstr>Training regression algorithms</vt:lpstr>
      <vt:lpstr>Training regression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TFL</dc:creator>
  <cp:lastModifiedBy>Tiago Lins</cp:lastModifiedBy>
  <cp:revision>16</cp:revision>
  <dcterms:created xsi:type="dcterms:W3CDTF">2019-03-23T16:41:52Z</dcterms:created>
  <dcterms:modified xsi:type="dcterms:W3CDTF">2023-08-11T22:33:39Z</dcterms:modified>
</cp:coreProperties>
</file>