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0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A90-6592-4C28-BE28-5C8E919AFF41}" type="datetimeFigureOut">
              <a:rPr lang="pt-BR" smtClean="0"/>
              <a:pPr/>
              <a:t>20/01/2013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5040-D008-41EE-A565-E0978F828E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A90-6592-4C28-BE28-5C8E919AFF41}" type="datetimeFigureOut">
              <a:rPr lang="pt-BR" smtClean="0"/>
              <a:pPr/>
              <a:t>20/01/2013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5040-D008-41EE-A565-E0978F828E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A90-6592-4C28-BE28-5C8E919AFF41}" type="datetimeFigureOut">
              <a:rPr lang="pt-BR" smtClean="0"/>
              <a:pPr/>
              <a:t>20/01/2013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5040-D008-41EE-A565-E0978F828E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A90-6592-4C28-BE28-5C8E919AFF41}" type="datetimeFigureOut">
              <a:rPr lang="pt-BR" smtClean="0"/>
              <a:pPr/>
              <a:t>20/01/2013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5040-D008-41EE-A565-E0978F828E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A90-6592-4C28-BE28-5C8E919AFF41}" type="datetimeFigureOut">
              <a:rPr lang="pt-BR" smtClean="0"/>
              <a:pPr/>
              <a:t>20/01/2013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5040-D008-41EE-A565-E0978F828E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A90-6592-4C28-BE28-5C8E919AFF41}" type="datetimeFigureOut">
              <a:rPr lang="pt-BR" smtClean="0"/>
              <a:pPr/>
              <a:t>20/01/2013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5040-D008-41EE-A565-E0978F828E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A90-6592-4C28-BE28-5C8E919AFF41}" type="datetimeFigureOut">
              <a:rPr lang="pt-BR" smtClean="0"/>
              <a:pPr/>
              <a:t>20/01/2013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5040-D008-41EE-A565-E0978F828E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A90-6592-4C28-BE28-5C8E919AFF41}" type="datetimeFigureOut">
              <a:rPr lang="pt-BR" smtClean="0"/>
              <a:pPr/>
              <a:t>20/01/2013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5040-D008-41EE-A565-E0978F828E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A90-6592-4C28-BE28-5C8E919AFF41}" type="datetimeFigureOut">
              <a:rPr lang="pt-BR" smtClean="0"/>
              <a:pPr/>
              <a:t>20/01/2013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5040-D008-41EE-A565-E0978F828E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A90-6592-4C28-BE28-5C8E919AFF41}" type="datetimeFigureOut">
              <a:rPr lang="pt-BR" smtClean="0"/>
              <a:pPr/>
              <a:t>20/01/2013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5040-D008-41EE-A565-E0978F828E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A90-6592-4C28-BE28-5C8E919AFF41}" type="datetimeFigureOut">
              <a:rPr lang="pt-BR" smtClean="0"/>
              <a:pPr/>
              <a:t>20/01/2013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5085040-D008-41EE-A565-E0978F828E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417A90-6592-4C28-BE28-5C8E919AFF41}" type="datetimeFigureOut">
              <a:rPr lang="pt-BR" smtClean="0"/>
              <a:pPr/>
              <a:t>20/01/2013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085040-D008-41EE-A565-E0978F828EFB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dirty="0" smtClean="0"/>
              <a:t>Trabalho</a:t>
            </a:r>
            <a:r>
              <a:rPr lang="en-US" sz="4400" dirty="0" smtClean="0"/>
              <a:t> </a:t>
            </a:r>
            <a:r>
              <a:rPr lang="en-US" sz="4400" dirty="0" smtClean="0"/>
              <a:t>I de </a:t>
            </a:r>
            <a:r>
              <a:rPr lang="pt-BR" sz="4400" dirty="0" smtClean="0"/>
              <a:t>Estrutura</a:t>
            </a:r>
            <a:r>
              <a:rPr lang="en-US" sz="4400" dirty="0" smtClean="0"/>
              <a:t> </a:t>
            </a:r>
            <a:r>
              <a:rPr lang="en-US" sz="4400" dirty="0" smtClean="0"/>
              <a:t>de Dados</a:t>
            </a:r>
            <a:br>
              <a:rPr lang="en-US" sz="4400" dirty="0" smtClean="0"/>
            </a:br>
            <a:r>
              <a:rPr lang="en-US" sz="4400" dirty="0" smtClean="0"/>
              <a:t>Forma </a:t>
            </a:r>
            <a:r>
              <a:rPr lang="pt-BR" sz="4400" dirty="0" smtClean="0"/>
              <a:t>Infixa</a:t>
            </a:r>
            <a:r>
              <a:rPr lang="en-US" sz="4400" dirty="0" smtClean="0"/>
              <a:t> </a:t>
            </a:r>
            <a:r>
              <a:rPr lang="en-US" sz="4400" dirty="0" smtClean="0"/>
              <a:t>e </a:t>
            </a:r>
            <a:r>
              <a:rPr lang="en-US" sz="4400" dirty="0" smtClean="0"/>
              <a:t>Posfixa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Alunos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Tiago L. P. de Pádua - 12/1042457</a:t>
            </a:r>
          </a:p>
          <a:p>
            <a:r>
              <a:rPr lang="pt-BR" dirty="0">
                <a:solidFill>
                  <a:schemeClr val="tx1"/>
                </a:solidFill>
              </a:rPr>
              <a:t>Ronaldo S. Ferreira Jr. - 09/48721</a:t>
            </a:r>
          </a:p>
          <a:p>
            <a:r>
              <a:rPr lang="pt-BR" dirty="0">
                <a:solidFill>
                  <a:schemeClr val="tx1"/>
                </a:solidFill>
              </a:rPr>
              <a:t>Alex Leite - 05/97694</a:t>
            </a:r>
          </a:p>
          <a:p>
            <a:r>
              <a:rPr lang="pt-BR" dirty="0">
                <a:solidFill>
                  <a:schemeClr val="tx1"/>
                </a:solidFill>
              </a:rPr>
              <a:t>Professor:</a:t>
            </a:r>
          </a:p>
          <a:p>
            <a:r>
              <a:rPr lang="pt-BR" dirty="0">
                <a:solidFill>
                  <a:schemeClr val="tx1"/>
                </a:solidFill>
              </a:rPr>
              <a:t>Eduardo A. P. </a:t>
            </a:r>
            <a:r>
              <a:rPr lang="pt-BR" dirty="0">
                <a:solidFill>
                  <a:schemeClr val="tx1"/>
                </a:solidFill>
              </a:rPr>
              <a:t>Alchieri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cálculo</a:t>
            </a:r>
            <a:r>
              <a:rPr lang="en-US" dirty="0" smtClean="0"/>
              <a:t> de </a:t>
            </a:r>
            <a:r>
              <a:rPr lang="en-US" dirty="0" err="1" smtClean="0"/>
              <a:t>complexidade</a:t>
            </a:r>
            <a:r>
              <a:rPr lang="en-US" dirty="0" smtClean="0"/>
              <a:t>,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encontrado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O(n) = n, </a:t>
            </a:r>
            <a:r>
              <a:rPr lang="en-US" dirty="0" err="1" smtClean="0"/>
              <a:t>onde</a:t>
            </a:r>
            <a:r>
              <a:rPr lang="en-US" dirty="0" smtClean="0"/>
              <a:t> n é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pilha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existem</a:t>
            </a:r>
            <a:r>
              <a:rPr lang="en-US" dirty="0" smtClean="0"/>
              <a:t> loops </a:t>
            </a:r>
            <a:r>
              <a:rPr lang="en-US" dirty="0" err="1" smtClean="0"/>
              <a:t>aninhados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Avaliação</a:t>
            </a:r>
            <a:r>
              <a:rPr lang="en-US" dirty="0" smtClean="0"/>
              <a:t> das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aritméticas</a:t>
            </a:r>
            <a:r>
              <a:rPr lang="en-US" dirty="0" smtClean="0"/>
              <a:t> </a:t>
            </a:r>
            <a:r>
              <a:rPr lang="en-US" dirty="0" err="1" smtClean="0"/>
              <a:t>numéricas</a:t>
            </a:r>
            <a:r>
              <a:rPr lang="en-US" dirty="0" smtClean="0"/>
              <a:t>, se </a:t>
            </a:r>
            <a:r>
              <a:rPr lang="en-US" dirty="0" err="1" smtClean="0"/>
              <a:t>dá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-a-</a:t>
            </a:r>
            <a:r>
              <a:rPr lang="en-US" dirty="0" err="1" smtClean="0"/>
              <a:t>dois</a:t>
            </a:r>
            <a:r>
              <a:rPr lang="en-US" dirty="0" smtClean="0"/>
              <a:t>, </a:t>
            </a:r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encontrado</a:t>
            </a:r>
            <a:r>
              <a:rPr lang="en-US" dirty="0" smtClean="0"/>
              <a:t> o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matemático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B C *</a:t>
            </a:r>
          </a:p>
          <a:p>
            <a:pPr lvl="2"/>
            <a:r>
              <a:rPr lang="en-US" dirty="0" smtClean="0"/>
              <a:t>Valor nº 1 = A</a:t>
            </a:r>
          </a:p>
          <a:p>
            <a:pPr lvl="2"/>
            <a:r>
              <a:rPr lang="en-US" dirty="0" smtClean="0"/>
              <a:t>Valor nº 2 = B</a:t>
            </a:r>
          </a:p>
          <a:p>
            <a:pPr lvl="3"/>
            <a:r>
              <a:rPr lang="en-US" dirty="0" smtClean="0"/>
              <a:t>Valor nº 1 = A*B</a:t>
            </a:r>
          </a:p>
          <a:p>
            <a:pPr lvl="3"/>
            <a:r>
              <a:rPr lang="en-US" dirty="0" smtClean="0"/>
              <a:t>Valor nº 2 = C</a:t>
            </a:r>
          </a:p>
          <a:p>
            <a:pPr lvl="4"/>
            <a:r>
              <a:rPr lang="en-US" dirty="0" err="1" smtClean="0"/>
              <a:t>Retorna</a:t>
            </a:r>
            <a:r>
              <a:rPr lang="en-US" dirty="0" smtClean="0"/>
              <a:t> Valor nº 1 * Valor nº 2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utilização de pilhas é recomendável para processar expressões aritméticas, realizando a conversão de sua forma </a:t>
            </a:r>
            <a:r>
              <a:rPr lang="pt-BR" dirty="0" err="1" smtClean="0"/>
              <a:t>infixa</a:t>
            </a:r>
            <a:r>
              <a:rPr lang="pt-BR" dirty="0" smtClean="0"/>
              <a:t> para </a:t>
            </a:r>
            <a:r>
              <a:rPr lang="pt-BR" dirty="0" err="1" smtClean="0"/>
              <a:t>posfixa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en-US" dirty="0" smtClean="0"/>
              <a:t>A forma </a:t>
            </a:r>
            <a:r>
              <a:rPr lang="en-US" dirty="0" err="1" smtClean="0"/>
              <a:t>posfixa</a:t>
            </a:r>
            <a:r>
              <a:rPr lang="en-US" dirty="0" smtClean="0"/>
              <a:t> é </a:t>
            </a:r>
            <a:r>
              <a:rPr lang="en-US" dirty="0" err="1" smtClean="0"/>
              <a:t>computacionalmente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eficaz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forma </a:t>
            </a:r>
            <a:r>
              <a:rPr lang="en-US" dirty="0" err="1" smtClean="0"/>
              <a:t>infixa</a:t>
            </a:r>
            <a:r>
              <a:rPr lang="en-US" dirty="0" smtClean="0"/>
              <a:t> é </a:t>
            </a:r>
            <a:r>
              <a:rPr lang="en-US" dirty="0" err="1" smtClean="0"/>
              <a:t>didadicamente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 </a:t>
            </a:r>
            <a:r>
              <a:rPr lang="en-US" dirty="0" err="1" smtClean="0"/>
              <a:t>Infixa</a:t>
            </a:r>
            <a:r>
              <a:rPr lang="en-US" dirty="0" smtClean="0"/>
              <a:t> e </a:t>
            </a:r>
            <a:r>
              <a:rPr lang="en-US" dirty="0" err="1" smtClean="0"/>
              <a:t>Posfixa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 </a:t>
            </a:r>
            <a:r>
              <a:rPr lang="en-US" dirty="0" err="1" smtClean="0"/>
              <a:t>infixa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Prós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Didadicamente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Visualização</a:t>
            </a:r>
            <a:r>
              <a:rPr lang="en-US" dirty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expressão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r>
              <a:rPr lang="en-US" dirty="0" smtClean="0"/>
              <a:t> de forma </a:t>
            </a:r>
            <a:r>
              <a:rPr lang="en-US" dirty="0" err="1" smtClean="0"/>
              <a:t>instanânea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cérebro</a:t>
            </a:r>
            <a:r>
              <a:rPr lang="en-US" dirty="0" smtClean="0"/>
              <a:t> </a:t>
            </a:r>
            <a:r>
              <a:rPr lang="en-US" dirty="0" err="1" smtClean="0"/>
              <a:t>humano</a:t>
            </a:r>
            <a:r>
              <a:rPr lang="en-US" dirty="0" smtClean="0"/>
              <a:t>.</a:t>
            </a:r>
            <a:endParaRPr lang="pt-BR" dirty="0" smtClean="0"/>
          </a:p>
          <a:p>
            <a:pPr lvl="1"/>
            <a:r>
              <a:rPr lang="en-US" dirty="0" smtClean="0"/>
              <a:t>Contras:</a:t>
            </a:r>
          </a:p>
          <a:p>
            <a:pPr lvl="2"/>
            <a:r>
              <a:rPr lang="en-US" dirty="0" err="1" smtClean="0"/>
              <a:t>Computacionalmente</a:t>
            </a:r>
            <a:r>
              <a:rPr lang="en-US" dirty="0" smtClean="0"/>
              <a:t> </a:t>
            </a:r>
            <a:r>
              <a:rPr lang="en-US" dirty="0" err="1" smtClean="0"/>
              <a:t>ineficiente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Ordem</a:t>
            </a:r>
            <a:r>
              <a:rPr lang="en-US" dirty="0" smtClean="0"/>
              <a:t> das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complexas</a:t>
            </a:r>
            <a:r>
              <a:rPr lang="en-US" dirty="0" smtClean="0"/>
              <a:t> de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implementadas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forma </a:t>
            </a:r>
            <a:r>
              <a:rPr lang="en-US" dirty="0" err="1" smtClean="0"/>
              <a:t>infixa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i="1" dirty="0" smtClean="0"/>
              <a:t>software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5*10 + 85 * (48+9 + 6/2)</a:t>
            </a:r>
          </a:p>
          <a:p>
            <a:pPr lvl="3"/>
            <a:r>
              <a:rPr lang="en-US" dirty="0" err="1" smtClean="0"/>
              <a:t>Ordem</a:t>
            </a:r>
            <a:r>
              <a:rPr lang="en-US" dirty="0" smtClean="0"/>
              <a:t> das </a:t>
            </a:r>
            <a:r>
              <a:rPr lang="en-US" dirty="0" err="1" smtClean="0"/>
              <a:t>operações</a:t>
            </a:r>
            <a:r>
              <a:rPr lang="en-US" dirty="0" smtClean="0"/>
              <a:t>: { (5*10) + {85*[(48+9) + (6/2)]}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 </a:t>
            </a:r>
            <a:r>
              <a:rPr lang="en-US" dirty="0" err="1" smtClean="0"/>
              <a:t>Infixa</a:t>
            </a:r>
            <a:r>
              <a:rPr lang="en-US" dirty="0" smtClean="0"/>
              <a:t> e </a:t>
            </a:r>
            <a:r>
              <a:rPr lang="en-US" dirty="0" err="1" smtClean="0"/>
              <a:t>Posfixa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 </a:t>
            </a:r>
            <a:r>
              <a:rPr lang="en-US" dirty="0" err="1" smtClean="0"/>
              <a:t>posfixa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Prós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Computacionalmente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Disposição</a:t>
            </a:r>
            <a:r>
              <a:rPr lang="en-US" dirty="0" smtClean="0"/>
              <a:t> dos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Pilha</a:t>
            </a:r>
            <a:r>
              <a:rPr lang="en-US" dirty="0" smtClean="0"/>
              <a:t>.</a:t>
            </a:r>
            <a:endParaRPr lang="pt-BR" dirty="0" smtClean="0"/>
          </a:p>
          <a:p>
            <a:pPr lvl="1"/>
            <a:r>
              <a:rPr lang="en-US" dirty="0" smtClean="0"/>
              <a:t>Contras:</a:t>
            </a:r>
          </a:p>
          <a:p>
            <a:pPr lvl="2"/>
            <a:r>
              <a:rPr lang="en-US" dirty="0" err="1" smtClean="0"/>
              <a:t>Cérebro</a:t>
            </a:r>
            <a:r>
              <a:rPr lang="en-US" dirty="0" smtClean="0"/>
              <a:t> </a:t>
            </a:r>
            <a:r>
              <a:rPr lang="en-US" dirty="0" err="1" smtClean="0"/>
              <a:t>humano</a:t>
            </a:r>
            <a:r>
              <a:rPr lang="en-US" dirty="0" smtClean="0"/>
              <a:t> </a:t>
            </a:r>
            <a:r>
              <a:rPr lang="en-US" dirty="0" err="1" smtClean="0"/>
              <a:t>requer</a:t>
            </a:r>
            <a:r>
              <a:rPr lang="en-US" dirty="0" smtClean="0"/>
              <a:t>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detalhado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interpretar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5*10 + 85 * (48+9 + 6/2)</a:t>
            </a:r>
          </a:p>
          <a:p>
            <a:pPr lvl="3"/>
            <a:r>
              <a:rPr lang="en-US" dirty="0" smtClean="0"/>
              <a:t>5 10 * 6 2/ 48 9 + 85 * +</a:t>
            </a:r>
          </a:p>
          <a:p>
            <a:pPr lvl="3"/>
            <a:r>
              <a:rPr lang="en-US" dirty="0" err="1" smtClean="0"/>
              <a:t>Ordem</a:t>
            </a:r>
            <a:r>
              <a:rPr lang="en-US" dirty="0" smtClean="0"/>
              <a:t> das </a:t>
            </a:r>
            <a:r>
              <a:rPr lang="en-US" dirty="0" err="1" smtClean="0"/>
              <a:t>operações</a:t>
            </a:r>
            <a:r>
              <a:rPr lang="en-US" dirty="0" smtClean="0"/>
              <a:t>: (5*10) , [(6/2) + (48+9)] * 85, soma.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Pilhas</a:t>
            </a:r>
            <a:endParaRPr lang="en-US" dirty="0" smtClean="0"/>
          </a:p>
          <a:p>
            <a:pPr lvl="1"/>
            <a:r>
              <a:rPr lang="en-US" dirty="0" smtClean="0"/>
              <a:t>LIFO – </a:t>
            </a:r>
            <a:r>
              <a:rPr lang="en-US" i="1" dirty="0" smtClean="0"/>
              <a:t>Last In - First Out</a:t>
            </a:r>
            <a:r>
              <a:rPr lang="en-US" dirty="0" smtClean="0"/>
              <a:t>, o </a:t>
            </a:r>
            <a:r>
              <a:rPr lang="en-US" dirty="0" err="1" smtClean="0"/>
              <a:t>último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entra</a:t>
            </a:r>
            <a:r>
              <a:rPr lang="en-US" dirty="0" smtClean="0"/>
              <a:t> é o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Empilha</a:t>
            </a:r>
            <a:r>
              <a:rPr lang="en-US" dirty="0" smtClean="0"/>
              <a:t>, </a:t>
            </a:r>
            <a:r>
              <a:rPr lang="en-US" i="1" dirty="0" smtClean="0"/>
              <a:t>push;</a:t>
            </a:r>
          </a:p>
          <a:p>
            <a:pPr lvl="3"/>
            <a:r>
              <a:rPr lang="en-US" dirty="0" err="1" smtClean="0"/>
              <a:t>Desempilha</a:t>
            </a:r>
            <a:r>
              <a:rPr lang="en-US" dirty="0" smtClean="0"/>
              <a:t>, </a:t>
            </a:r>
            <a:r>
              <a:rPr lang="en-US" i="1" dirty="0" smtClean="0"/>
              <a:t>pop</a:t>
            </a:r>
            <a:r>
              <a:rPr lang="en-US" dirty="0" smtClean="0"/>
              <a:t>;</a:t>
            </a:r>
          </a:p>
          <a:p>
            <a:pPr lvl="3"/>
            <a:r>
              <a:rPr lang="en-US" dirty="0" err="1" smtClean="0"/>
              <a:t>getTopo</a:t>
            </a:r>
            <a:r>
              <a:rPr lang="en-US" dirty="0" smtClean="0"/>
              <a:t>( );</a:t>
            </a:r>
          </a:p>
          <a:p>
            <a:pPr lvl="3"/>
            <a:r>
              <a:rPr lang="en-US" dirty="0" err="1" smtClean="0"/>
              <a:t>getTamanho</a:t>
            </a:r>
            <a:r>
              <a:rPr lang="en-US" dirty="0" smtClean="0"/>
              <a:t>( );</a:t>
            </a:r>
          </a:p>
          <a:p>
            <a:pPr lvl="3"/>
            <a:r>
              <a:rPr lang="en-US" dirty="0" err="1" smtClean="0"/>
              <a:t>isVazio</a:t>
            </a:r>
            <a:r>
              <a:rPr lang="en-US" dirty="0" smtClean="0"/>
              <a:t>( 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Push A -&gt; Push B -&gt; Push C -&gt; Pop -&gt; Pop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28800" y="4038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28800" y="3733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828800" y="3429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pt-BR" dirty="0"/>
          </a:p>
        </p:txBody>
      </p:sp>
      <p:cxnSp>
        <p:nvCxnSpPr>
          <p:cNvPr id="8" name="Forma 7"/>
          <p:cNvCxnSpPr>
            <a:endCxn id="4" idx="1"/>
          </p:cNvCxnSpPr>
          <p:nvPr/>
        </p:nvCxnSpPr>
        <p:spPr>
          <a:xfrm rot="16200000" flipH="1">
            <a:off x="876300" y="3238500"/>
            <a:ext cx="1371600" cy="5334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Forma 9"/>
          <p:cNvCxnSpPr>
            <a:endCxn id="5" idx="1"/>
          </p:cNvCxnSpPr>
          <p:nvPr/>
        </p:nvCxnSpPr>
        <p:spPr>
          <a:xfrm rot="5400000">
            <a:off x="1790700" y="2781300"/>
            <a:ext cx="1143000" cy="1066800"/>
          </a:xfrm>
          <a:prstGeom prst="bentConnector4">
            <a:avLst>
              <a:gd name="adj1" fmla="val 43333"/>
              <a:gd name="adj2" fmla="val 12142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endCxn id="6" idx="3"/>
          </p:cNvCxnSpPr>
          <p:nvPr/>
        </p:nvCxnSpPr>
        <p:spPr>
          <a:xfrm rot="10800000" flipV="1">
            <a:off x="3124200" y="2819400"/>
            <a:ext cx="1143000" cy="762000"/>
          </a:xfrm>
          <a:prstGeom prst="bentConnector3">
            <a:avLst>
              <a:gd name="adj1" fmla="val 265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962400" y="5105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962400" y="4800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 rot="18308046">
            <a:off x="4421680" y="3589199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5867400" y="5105401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 rot="18308046">
            <a:off x="6326680" y="3589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pt-BR" dirty="0"/>
          </a:p>
        </p:txBody>
      </p:sp>
      <p:cxnSp>
        <p:nvCxnSpPr>
          <p:cNvPr id="21" name="Forma 20"/>
          <p:cNvCxnSpPr>
            <a:stCxn id="4" idx="2"/>
            <a:endCxn id="14" idx="1"/>
          </p:cNvCxnSpPr>
          <p:nvPr/>
        </p:nvCxnSpPr>
        <p:spPr>
          <a:xfrm rot="16200000" flipH="1">
            <a:off x="2762250" y="4057650"/>
            <a:ext cx="914400" cy="14859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4" idx="3"/>
            <a:endCxn id="17" idx="1"/>
          </p:cNvCxnSpPr>
          <p:nvPr/>
        </p:nvCxnSpPr>
        <p:spPr>
          <a:xfrm>
            <a:off x="5257800" y="5257800"/>
            <a:ext cx="609600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819400" y="4876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257800" y="4876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Pilhas</a:t>
            </a:r>
            <a:r>
              <a:rPr lang="en-US" dirty="0" smtClean="0"/>
              <a:t> e </a:t>
            </a:r>
            <a:r>
              <a:rPr lang="en-US" dirty="0" err="1" smtClean="0"/>
              <a:t>formas</a:t>
            </a:r>
            <a:r>
              <a:rPr lang="en-US" dirty="0" smtClean="0"/>
              <a:t> </a:t>
            </a:r>
            <a:r>
              <a:rPr lang="en-US" dirty="0" err="1" smtClean="0"/>
              <a:t>infixa</a:t>
            </a:r>
            <a:r>
              <a:rPr lang="en-US" dirty="0" smtClean="0"/>
              <a:t> e </a:t>
            </a:r>
            <a:r>
              <a:rPr lang="en-US" dirty="0" err="1" smtClean="0"/>
              <a:t>posfixa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expressão</a:t>
            </a:r>
            <a:r>
              <a:rPr lang="en-US" dirty="0" smtClean="0"/>
              <a:t> </a:t>
            </a:r>
            <a:r>
              <a:rPr lang="en-US" dirty="0" err="1" smtClean="0"/>
              <a:t>infixa</a:t>
            </a:r>
            <a:r>
              <a:rPr lang="en-US" dirty="0" smtClean="0"/>
              <a:t> A*B + C/D:</a:t>
            </a:r>
          </a:p>
          <a:p>
            <a:pPr lvl="1"/>
            <a:r>
              <a:rPr lang="en-US" dirty="0" err="1" smtClean="0"/>
              <a:t>Infixa</a:t>
            </a:r>
            <a:r>
              <a:rPr lang="en-US" dirty="0" smtClean="0"/>
              <a:t> é </a:t>
            </a:r>
            <a:r>
              <a:rPr lang="en-US" dirty="0" err="1" smtClean="0"/>
              <a:t>fácil</a:t>
            </a:r>
            <a:r>
              <a:rPr lang="en-US" dirty="0" smtClean="0"/>
              <a:t> de </a:t>
            </a:r>
            <a:r>
              <a:rPr lang="en-US" dirty="0" err="1" smtClean="0"/>
              <a:t>visualizar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ordem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1º - A*B. (</a:t>
            </a:r>
            <a:r>
              <a:rPr lang="en-US" dirty="0" err="1" smtClean="0"/>
              <a:t>pegue</a:t>
            </a:r>
            <a:r>
              <a:rPr lang="en-US" dirty="0" smtClean="0"/>
              <a:t> A e B e </a:t>
            </a:r>
            <a:r>
              <a:rPr lang="en-US" dirty="0" err="1" smtClean="0"/>
              <a:t>multiplique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2º - C/D. (</a:t>
            </a:r>
            <a:r>
              <a:rPr lang="en-US" dirty="0" err="1" smtClean="0"/>
              <a:t>pegue</a:t>
            </a:r>
            <a:r>
              <a:rPr lang="en-US" dirty="0" smtClean="0"/>
              <a:t> C e D e </a:t>
            </a:r>
            <a:r>
              <a:rPr lang="en-US" dirty="0" err="1" smtClean="0"/>
              <a:t>divida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3º Soma dos </a:t>
            </a:r>
            <a:r>
              <a:rPr lang="en-US" dirty="0" err="1" smtClean="0"/>
              <a:t>resultados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Forma </a:t>
            </a:r>
            <a:r>
              <a:rPr lang="en-US" dirty="0" err="1" smtClean="0"/>
              <a:t>posfixa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 B * C D / +</a:t>
            </a:r>
          </a:p>
          <a:p>
            <a:pPr lvl="2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matemático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fatores</a:t>
            </a:r>
            <a:r>
              <a:rPr lang="en-US" dirty="0" smtClean="0"/>
              <a:t> e </a:t>
            </a:r>
            <a:r>
              <a:rPr lang="en-US" dirty="0" err="1" smtClean="0"/>
              <a:t>parcelas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expressão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Ao</a:t>
            </a:r>
            <a:r>
              <a:rPr lang="en-US" dirty="0" smtClean="0"/>
              <a:t> se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pilha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expressão</a:t>
            </a:r>
            <a:r>
              <a:rPr lang="en-US" dirty="0" smtClean="0"/>
              <a:t>,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ocorrer</a:t>
            </a:r>
            <a:r>
              <a:rPr lang="en-US" dirty="0" smtClean="0"/>
              <a:t> um </a:t>
            </a:r>
            <a:r>
              <a:rPr lang="en-US" i="1" dirty="0" smtClean="0"/>
              <a:t>pop</a:t>
            </a:r>
            <a:r>
              <a:rPr lang="en-US" dirty="0" smtClean="0"/>
              <a:t> e </a:t>
            </a:r>
            <a:r>
              <a:rPr lang="en-US" dirty="0" err="1" smtClean="0"/>
              <a:t>houver</a:t>
            </a:r>
            <a:r>
              <a:rPr lang="en-US" dirty="0" smtClean="0"/>
              <a:t> um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matemático</a:t>
            </a:r>
            <a:r>
              <a:rPr lang="en-US" dirty="0" smtClean="0"/>
              <a:t>, </a:t>
            </a:r>
            <a:r>
              <a:rPr lang="en-US" dirty="0" err="1" smtClean="0"/>
              <a:t>deve</a:t>
            </a:r>
            <a:r>
              <a:rPr lang="en-US" dirty="0" smtClean="0"/>
              <a:t> se </a:t>
            </a:r>
            <a:r>
              <a:rPr lang="en-US" dirty="0" err="1" smtClean="0"/>
              <a:t>realizar</a:t>
            </a:r>
            <a:r>
              <a:rPr lang="en-US" dirty="0" smtClean="0"/>
              <a:t> a </a:t>
            </a:r>
            <a:r>
              <a:rPr lang="en-US" dirty="0" err="1" smtClean="0"/>
              <a:t>operação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desempilhados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Pilhas</a:t>
            </a:r>
            <a:r>
              <a:rPr lang="en-US" dirty="0" smtClean="0"/>
              <a:t> e </a:t>
            </a:r>
            <a:r>
              <a:rPr lang="en-US" dirty="0" err="1" smtClean="0"/>
              <a:t>formas</a:t>
            </a:r>
            <a:r>
              <a:rPr lang="en-US" dirty="0" smtClean="0"/>
              <a:t> </a:t>
            </a:r>
            <a:r>
              <a:rPr lang="en-US" dirty="0" err="1" smtClean="0"/>
              <a:t>infixa</a:t>
            </a:r>
            <a:r>
              <a:rPr lang="en-US" dirty="0" smtClean="0"/>
              <a:t> e </a:t>
            </a:r>
            <a:r>
              <a:rPr lang="en-US" dirty="0" err="1" smtClean="0"/>
              <a:t>posfixa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Push + -&gt; Push / -&gt; Push D -&gt; Push C -&gt; Push * -&gt; Push B-&gt; Push A 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28800" y="4038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28800" y="3733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828800" y="3429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18288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18288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18288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18288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4267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* B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42672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/ D</a:t>
            </a:r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6400800" y="52578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A*B + C / D</a:t>
            </a:r>
            <a:endParaRPr lang="pt-BR" dirty="0"/>
          </a:p>
        </p:txBody>
      </p:sp>
      <p:cxnSp>
        <p:nvCxnSpPr>
          <p:cNvPr id="32" name="Conector de seta reta 31"/>
          <p:cNvCxnSpPr>
            <a:stCxn id="27" idx="3"/>
            <a:endCxn id="28" idx="1"/>
          </p:cNvCxnSpPr>
          <p:nvPr/>
        </p:nvCxnSpPr>
        <p:spPr>
          <a:xfrm>
            <a:off x="3124200" y="5410200"/>
            <a:ext cx="1143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8" idx="3"/>
            <a:endCxn id="30" idx="1"/>
          </p:cNvCxnSpPr>
          <p:nvPr/>
        </p:nvCxnSpPr>
        <p:spPr>
          <a:xfrm>
            <a:off x="5562600" y="5410200"/>
            <a:ext cx="838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JAVA, </a:t>
            </a:r>
            <a:r>
              <a:rPr lang="en-US" dirty="0" err="1" smtClean="0"/>
              <a:t>javac</a:t>
            </a:r>
            <a:r>
              <a:rPr lang="en-US" dirty="0" smtClean="0"/>
              <a:t> 1.6.0_37</a:t>
            </a:r>
          </a:p>
          <a:p>
            <a:r>
              <a:rPr lang="en-US" dirty="0" smtClean="0"/>
              <a:t>IDE </a:t>
            </a:r>
            <a:r>
              <a:rPr lang="en-US" dirty="0" err="1" smtClean="0"/>
              <a:t>utilizada</a:t>
            </a:r>
            <a:r>
              <a:rPr lang="en-US" dirty="0" smtClean="0"/>
              <a:t>: </a:t>
            </a:r>
            <a:r>
              <a:rPr lang="en-US" dirty="0" err="1" smtClean="0"/>
              <a:t>Netbeans</a:t>
            </a:r>
            <a:r>
              <a:rPr lang="en-US" dirty="0" smtClean="0"/>
              <a:t> 7.0.1</a:t>
            </a:r>
          </a:p>
          <a:p>
            <a:pPr lvl="1"/>
            <a:r>
              <a:rPr lang="pt-BR" dirty="0" smtClean="0"/>
              <a:t>As seguintes classes foram criadas:</a:t>
            </a:r>
          </a:p>
          <a:p>
            <a:pPr lvl="2"/>
            <a:r>
              <a:rPr lang="pt-BR" dirty="0" smtClean="0"/>
              <a:t>Elemento.</a:t>
            </a:r>
            <a:r>
              <a:rPr lang="pt-BR" dirty="0" err="1" smtClean="0"/>
              <a:t>java</a:t>
            </a:r>
            <a:endParaRPr lang="pt-BR" dirty="0" smtClean="0"/>
          </a:p>
          <a:p>
            <a:pPr lvl="2"/>
            <a:r>
              <a:rPr lang="pt-BR" dirty="0" smtClean="0"/>
              <a:t>Pilha.</a:t>
            </a:r>
            <a:r>
              <a:rPr lang="pt-BR" dirty="0" err="1" smtClean="0"/>
              <a:t>java</a:t>
            </a:r>
            <a:endParaRPr lang="pt-BR" dirty="0" smtClean="0"/>
          </a:p>
          <a:p>
            <a:pPr lvl="2"/>
            <a:r>
              <a:rPr lang="pt-BR" dirty="0" err="1" smtClean="0"/>
              <a:t>PilhaVaziaException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 smtClean="0"/>
          </a:p>
          <a:p>
            <a:pPr lvl="2"/>
            <a:r>
              <a:rPr lang="pt-BR" dirty="0" err="1" smtClean="0"/>
              <a:t>ExpressaoAritmetica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 smtClean="0"/>
          </a:p>
          <a:p>
            <a:pPr lvl="2"/>
            <a:r>
              <a:rPr lang="pt-BR" dirty="0" err="1" smtClean="0"/>
              <a:t>ExpressaoGUI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 smtClean="0"/>
          </a:p>
          <a:p>
            <a:pPr lvl="2"/>
            <a:r>
              <a:rPr lang="pt-BR" dirty="0" err="1" smtClean="0"/>
              <a:t>ProcessadorException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macro.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600450" y="2400300"/>
            <a:ext cx="1066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Início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181350" y="3019425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Captura</a:t>
            </a:r>
            <a:r>
              <a:rPr lang="en-US" sz="1600" dirty="0" smtClean="0"/>
              <a:t> </a:t>
            </a:r>
            <a:r>
              <a:rPr lang="en-US" sz="1600" dirty="0" err="1" smtClean="0"/>
              <a:t>expressão</a:t>
            </a:r>
            <a:r>
              <a:rPr lang="en-US" sz="1600" dirty="0" smtClean="0"/>
              <a:t> </a:t>
            </a:r>
            <a:r>
              <a:rPr lang="en-US" sz="1600" dirty="0" err="1" smtClean="0"/>
              <a:t>matemática</a:t>
            </a:r>
            <a:endParaRPr lang="pt-BR" sz="1600" dirty="0"/>
          </a:p>
        </p:txBody>
      </p:sp>
      <p:sp>
        <p:nvSpPr>
          <p:cNvPr id="6" name="Losango 5"/>
          <p:cNvSpPr/>
          <p:nvPr/>
        </p:nvSpPr>
        <p:spPr>
          <a:xfrm>
            <a:off x="3257550" y="3867150"/>
            <a:ext cx="1752600" cy="762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É </a:t>
            </a:r>
            <a:r>
              <a:rPr lang="en-US" sz="1400" dirty="0" err="1" smtClean="0"/>
              <a:t>válida</a:t>
            </a:r>
            <a:r>
              <a:rPr lang="en-US" sz="1400" dirty="0" smtClean="0"/>
              <a:t>?</a:t>
            </a:r>
            <a:endParaRPr lang="pt-BR" sz="1400" dirty="0"/>
          </a:p>
        </p:txBody>
      </p:sp>
      <p:sp>
        <p:nvSpPr>
          <p:cNvPr id="7" name="Retângulo 6"/>
          <p:cNvSpPr/>
          <p:nvPr/>
        </p:nvSpPr>
        <p:spPr>
          <a:xfrm>
            <a:off x="1524000" y="35814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Erro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3181350" y="4943475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Definir</a:t>
            </a:r>
            <a:r>
              <a:rPr lang="en-US" sz="1600" dirty="0" smtClean="0"/>
              <a:t> </a:t>
            </a:r>
            <a:r>
              <a:rPr lang="en-US" sz="1600" dirty="0" err="1" smtClean="0"/>
              <a:t>ordem</a:t>
            </a:r>
            <a:r>
              <a:rPr lang="en-US" sz="1600" dirty="0" smtClean="0"/>
              <a:t> de </a:t>
            </a:r>
            <a:r>
              <a:rPr lang="en-US" sz="1600" dirty="0" err="1" smtClean="0"/>
              <a:t>operações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3181350" y="57912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Empilhar</a:t>
            </a:r>
            <a:r>
              <a:rPr lang="en-US" sz="1600" dirty="0" smtClean="0"/>
              <a:t> dados</a:t>
            </a:r>
            <a:endParaRPr lang="pt-BR" sz="1600" dirty="0"/>
          </a:p>
        </p:txBody>
      </p:sp>
      <p:sp>
        <p:nvSpPr>
          <p:cNvPr id="10" name="Retângulo 9"/>
          <p:cNvSpPr/>
          <p:nvPr/>
        </p:nvSpPr>
        <p:spPr>
          <a:xfrm>
            <a:off x="6438900" y="22860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Exibir</a:t>
            </a:r>
            <a:r>
              <a:rPr lang="en-US" sz="1600" dirty="0" smtClean="0"/>
              <a:t> forma </a:t>
            </a:r>
            <a:r>
              <a:rPr lang="en-US" sz="1600" dirty="0" err="1" smtClean="0"/>
              <a:t>posfixa</a:t>
            </a:r>
            <a:endParaRPr lang="pt-BR" sz="1600" dirty="0"/>
          </a:p>
        </p:txBody>
      </p:sp>
      <p:sp>
        <p:nvSpPr>
          <p:cNvPr id="11" name="Losango 10"/>
          <p:cNvSpPr/>
          <p:nvPr/>
        </p:nvSpPr>
        <p:spPr>
          <a:xfrm>
            <a:off x="6324600" y="3302000"/>
            <a:ext cx="21336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É </a:t>
            </a:r>
            <a:r>
              <a:rPr lang="en-US" sz="1400" dirty="0" err="1" smtClean="0"/>
              <a:t>expressão</a:t>
            </a:r>
            <a:r>
              <a:rPr lang="en-US" sz="1400" dirty="0" smtClean="0"/>
              <a:t> </a:t>
            </a:r>
            <a:r>
              <a:rPr lang="en-US" sz="1400" dirty="0" err="1" smtClean="0"/>
              <a:t>simbólica</a:t>
            </a:r>
            <a:r>
              <a:rPr lang="en-US" sz="1400" dirty="0" smtClean="0"/>
              <a:t>?</a:t>
            </a:r>
            <a:endParaRPr lang="pt-BR" sz="1400" dirty="0"/>
          </a:p>
        </p:txBody>
      </p:sp>
      <p:sp>
        <p:nvSpPr>
          <p:cNvPr id="12" name="Retângulo 11"/>
          <p:cNvSpPr/>
          <p:nvPr/>
        </p:nvSpPr>
        <p:spPr>
          <a:xfrm>
            <a:off x="6438900" y="47752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Calcular</a:t>
            </a:r>
            <a:r>
              <a:rPr lang="en-US" sz="1600" dirty="0" smtClean="0"/>
              <a:t> </a:t>
            </a:r>
            <a:r>
              <a:rPr lang="en-US" sz="1600" dirty="0" err="1" smtClean="0"/>
              <a:t>resultado</a:t>
            </a:r>
            <a:r>
              <a:rPr lang="en-US" sz="1600" dirty="0" smtClean="0"/>
              <a:t> </a:t>
            </a:r>
            <a:r>
              <a:rPr lang="en-US" sz="1600" dirty="0" err="1" smtClean="0"/>
              <a:t>numérico</a:t>
            </a:r>
            <a:endParaRPr lang="pt-BR" sz="1600" dirty="0"/>
          </a:p>
        </p:txBody>
      </p:sp>
      <p:sp>
        <p:nvSpPr>
          <p:cNvPr id="13" name="Retângulo 12"/>
          <p:cNvSpPr/>
          <p:nvPr/>
        </p:nvSpPr>
        <p:spPr>
          <a:xfrm>
            <a:off x="6438900" y="57912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Exibir</a:t>
            </a:r>
            <a:r>
              <a:rPr lang="en-US" sz="1600" dirty="0" smtClean="0"/>
              <a:t> </a:t>
            </a:r>
            <a:r>
              <a:rPr lang="en-US" sz="1600" dirty="0" err="1" smtClean="0"/>
              <a:t>resultado</a:t>
            </a:r>
            <a:r>
              <a:rPr lang="en-US" sz="1600" dirty="0" smtClean="0"/>
              <a:t> </a:t>
            </a:r>
            <a:r>
              <a:rPr lang="en-US" sz="1600" dirty="0" err="1" smtClean="0"/>
              <a:t>numérico</a:t>
            </a:r>
            <a:endParaRPr lang="pt-BR" sz="1600" dirty="0"/>
          </a:p>
        </p:txBody>
      </p:sp>
      <p:cxnSp>
        <p:nvCxnSpPr>
          <p:cNvPr id="15" name="Conector de seta reta 14"/>
          <p:cNvCxnSpPr>
            <a:stCxn id="4" idx="2"/>
            <a:endCxn id="5" idx="0"/>
          </p:cNvCxnSpPr>
          <p:nvPr/>
        </p:nvCxnSpPr>
        <p:spPr>
          <a:xfrm rot="5400000">
            <a:off x="3976688" y="2862262"/>
            <a:ext cx="314325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5" idx="2"/>
            <a:endCxn id="6" idx="0"/>
          </p:cNvCxnSpPr>
          <p:nvPr/>
        </p:nvCxnSpPr>
        <p:spPr>
          <a:xfrm rot="5400000">
            <a:off x="3976688" y="3709987"/>
            <a:ext cx="314325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2"/>
            <a:endCxn id="8" idx="0"/>
          </p:cNvCxnSpPr>
          <p:nvPr/>
        </p:nvCxnSpPr>
        <p:spPr>
          <a:xfrm rot="5400000">
            <a:off x="3976688" y="4786312"/>
            <a:ext cx="314325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8" idx="2"/>
            <a:endCxn id="9" idx="0"/>
          </p:cNvCxnSpPr>
          <p:nvPr/>
        </p:nvCxnSpPr>
        <p:spPr>
          <a:xfrm rot="5400000">
            <a:off x="3976688" y="5634037"/>
            <a:ext cx="314325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0" idx="2"/>
            <a:endCxn id="11" idx="0"/>
          </p:cNvCxnSpPr>
          <p:nvPr/>
        </p:nvCxnSpPr>
        <p:spPr>
          <a:xfrm rot="5400000">
            <a:off x="7150100" y="3060700"/>
            <a:ext cx="482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1" idx="2"/>
            <a:endCxn id="12" idx="0"/>
          </p:cNvCxnSpPr>
          <p:nvPr/>
        </p:nvCxnSpPr>
        <p:spPr>
          <a:xfrm rot="5400000">
            <a:off x="7150100" y="4533900"/>
            <a:ext cx="482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12" idx="2"/>
            <a:endCxn id="13" idx="0"/>
          </p:cNvCxnSpPr>
          <p:nvPr/>
        </p:nvCxnSpPr>
        <p:spPr>
          <a:xfrm rot="5400000">
            <a:off x="7150100" y="5549900"/>
            <a:ext cx="482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orma 28"/>
          <p:cNvCxnSpPr>
            <a:stCxn id="9" idx="2"/>
            <a:endCxn id="10" idx="3"/>
          </p:cNvCxnSpPr>
          <p:nvPr/>
        </p:nvCxnSpPr>
        <p:spPr>
          <a:xfrm rot="5400000" flipH="1" flipV="1">
            <a:off x="4352925" y="2333625"/>
            <a:ext cx="3771900" cy="4210050"/>
          </a:xfrm>
          <a:prstGeom prst="bentConnector4">
            <a:avLst>
              <a:gd name="adj1" fmla="val -6061"/>
              <a:gd name="adj2" fmla="val 10543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13" idx="1"/>
            <a:endCxn id="5" idx="3"/>
          </p:cNvCxnSpPr>
          <p:nvPr/>
        </p:nvCxnSpPr>
        <p:spPr>
          <a:xfrm rot="10800000">
            <a:off x="5086350" y="3286126"/>
            <a:ext cx="1352550" cy="277177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11" idx="1"/>
          </p:cNvCxnSpPr>
          <p:nvPr/>
        </p:nvCxnSpPr>
        <p:spPr>
          <a:xfrm rot="10800000" flipV="1">
            <a:off x="5715000" y="3797300"/>
            <a:ext cx="609600" cy="12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Forma 34"/>
          <p:cNvCxnSpPr>
            <a:stCxn id="6" idx="1"/>
            <a:endCxn id="7" idx="2"/>
          </p:cNvCxnSpPr>
          <p:nvPr/>
        </p:nvCxnSpPr>
        <p:spPr>
          <a:xfrm rot="10800000">
            <a:off x="1981200" y="3962400"/>
            <a:ext cx="1276350" cy="28575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Forma 36"/>
          <p:cNvCxnSpPr>
            <a:stCxn id="7" idx="0"/>
            <a:endCxn id="5" idx="1"/>
          </p:cNvCxnSpPr>
          <p:nvPr/>
        </p:nvCxnSpPr>
        <p:spPr>
          <a:xfrm rot="5400000" flipH="1" flipV="1">
            <a:off x="2433638" y="2833688"/>
            <a:ext cx="295275" cy="120015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114800" y="45720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sim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362200" y="389786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não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791200" y="34290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sim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391400" y="434340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não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</TotalTime>
  <Words>591</Words>
  <Application>Microsoft Office PowerPoint</Application>
  <PresentationFormat>Apresentação na tela (4:3)</PresentationFormat>
  <Paragraphs>119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Fluxo</vt:lpstr>
      <vt:lpstr>Trabalho I de Estrutura de Dados Forma Infixa e Posfixa</vt:lpstr>
      <vt:lpstr>Forma Infixa e Posfixa</vt:lpstr>
      <vt:lpstr>Forma Infixa e Posfixa</vt:lpstr>
      <vt:lpstr>Pilhas</vt:lpstr>
      <vt:lpstr>Pilhas</vt:lpstr>
      <vt:lpstr>Pilhas e formas infixa e posfixa</vt:lpstr>
      <vt:lpstr>Pilhas e formas infixa e posfixa</vt:lpstr>
      <vt:lpstr>Implementação do Trabalho</vt:lpstr>
      <vt:lpstr>Implementação do Trabalho</vt:lpstr>
      <vt:lpstr>Implementação do Trabalho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I de Estrutura de Dados Forma Infixa e Posfixa</dc:title>
  <dc:creator>Sony</dc:creator>
  <cp:lastModifiedBy>Sony</cp:lastModifiedBy>
  <cp:revision>22</cp:revision>
  <dcterms:created xsi:type="dcterms:W3CDTF">2013-01-20T14:38:52Z</dcterms:created>
  <dcterms:modified xsi:type="dcterms:W3CDTF">2013-01-20T16:53:25Z</dcterms:modified>
</cp:coreProperties>
</file>