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6"/>
  </p:notesMasterIdLst>
  <p:handoutMasterIdLst>
    <p:handoutMasterId r:id="rId17"/>
  </p:handoutMasterIdLst>
  <p:sldIdLst>
    <p:sldId id="257" r:id="rId3"/>
    <p:sldId id="258" r:id="rId4"/>
    <p:sldId id="259" r:id="rId5"/>
    <p:sldId id="260" r:id="rId6"/>
    <p:sldId id="261" r:id="rId7"/>
    <p:sldId id="262" r:id="rId8"/>
    <p:sldId id="263" r:id="rId9"/>
    <p:sldId id="265" r:id="rId10"/>
    <p:sldId id="267" r:id="rId11"/>
    <p:sldId id="268" r:id="rId12"/>
    <p:sldId id="269" r:id="rId13"/>
    <p:sldId id="270"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4" d="100"/>
          <a:sy n="74" d="100"/>
        </p:scale>
        <p:origin x="58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3/26/2014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3/26/2014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pPr/>
              <a:t>3/26/2014</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pPr/>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3/26/2014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3E0FA9E5-6744-4841-888F-9E7CC0C2B7EC}" type="datetimeFigureOut">
              <a:rPr lang="en-US" smtClean="0"/>
              <a:pPr/>
              <a:t>3/26/2014</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Sistema de </a:t>
            </a:r>
            <a:r>
              <a:rPr lang="en-US" dirty="0" err="1"/>
              <a:t>g</a:t>
            </a:r>
            <a:r>
              <a:rPr lang="en-US" dirty="0" err="1" smtClean="0"/>
              <a:t>estão</a:t>
            </a:r>
            <a:r>
              <a:rPr lang="en-US" dirty="0" smtClean="0"/>
              <a:t> para  </a:t>
            </a:r>
            <a:r>
              <a:rPr lang="en-US" dirty="0" err="1" smtClean="0"/>
              <a:t>profissionais</a:t>
            </a:r>
            <a:r>
              <a:rPr lang="en-US" dirty="0" smtClean="0"/>
              <a:t> </a:t>
            </a:r>
            <a:r>
              <a:rPr lang="en-US" dirty="0" err="1"/>
              <a:t>a</a:t>
            </a:r>
            <a:r>
              <a:rPr lang="en-US" dirty="0" err="1" smtClean="0"/>
              <a:t>utônomos</a:t>
            </a:r>
            <a:endParaRPr lang="en-US" dirty="0" smtClean="0"/>
          </a:p>
          <a:p>
            <a:endParaRPr lang="en-US" dirty="0"/>
          </a:p>
        </p:txBody>
      </p:sp>
      <p:sp>
        <p:nvSpPr>
          <p:cNvPr id="4" name="Title 3"/>
          <p:cNvSpPr>
            <a:spLocks noGrp="1"/>
          </p:cNvSpPr>
          <p:nvPr>
            <p:ph type="ctrTitle"/>
          </p:nvPr>
        </p:nvSpPr>
        <p:spPr/>
        <p:txBody>
          <a:bodyPr/>
          <a:lstStyle/>
          <a:p>
            <a:r>
              <a:rPr lang="en-US" dirty="0" smtClean="0"/>
              <a:t> </a:t>
            </a:r>
            <a:endParaRPr lang="en-US" dirty="0"/>
          </a:p>
        </p:txBody>
      </p:sp>
      <p:pic>
        <p:nvPicPr>
          <p:cNvPr id="2" name="Picture 1"/>
          <p:cNvPicPr>
            <a:picLocks noChangeAspect="1"/>
          </p:cNvPicPr>
          <p:nvPr/>
        </p:nvPicPr>
        <p:blipFill>
          <a:blip r:embed="rId3"/>
          <a:stretch>
            <a:fillRect/>
          </a:stretch>
        </p:blipFill>
        <p:spPr>
          <a:xfrm>
            <a:off x="1065212" y="1515865"/>
            <a:ext cx="1948824" cy="1709936"/>
          </a:xfrm>
          <a:prstGeom prst="rect">
            <a:avLst/>
          </a:prstGeom>
        </p:spPr>
      </p:pic>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nSpc>
                <a:spcPct val="150000"/>
              </a:lnSpc>
            </a:pPr>
            <a:r>
              <a:rPr lang="pt-BR" dirty="0" smtClean="0"/>
              <a:t>Participação no mercado</a:t>
            </a:r>
          </a:p>
          <a:p>
            <a:pPr lvl="1">
              <a:lnSpc>
                <a:spcPct val="150000"/>
              </a:lnSpc>
            </a:pPr>
            <a:r>
              <a:rPr lang="pt-BR" dirty="0" smtClean="0"/>
              <a:t>Apesar de existirem soluções semelhantes no mercado, elas não são voltadas especificamente aos profissionais autônomos e, portanto, espera-se que a inserção do </a:t>
            </a:r>
            <a:r>
              <a:rPr lang="pt-BR" dirty="0" err="1" smtClean="0"/>
              <a:t>PumpMeUp</a:t>
            </a:r>
            <a:r>
              <a:rPr lang="pt-BR" dirty="0" smtClean="0"/>
              <a:t> no mercado:</a:t>
            </a:r>
          </a:p>
          <a:p>
            <a:pPr lvl="2">
              <a:lnSpc>
                <a:spcPct val="150000"/>
              </a:lnSpc>
            </a:pPr>
            <a:r>
              <a:rPr lang="pt-BR" dirty="0" smtClean="0"/>
              <a:t>não enfrente concorrência imediata;</a:t>
            </a:r>
          </a:p>
          <a:p>
            <a:pPr lvl="2">
              <a:lnSpc>
                <a:spcPct val="150000"/>
              </a:lnSpc>
            </a:pPr>
            <a:r>
              <a:rPr lang="pt-BR" dirty="0" smtClean="0"/>
              <a:t>seja beneficiado pelo conhecimento que as pessoas têm das outras soluções;</a:t>
            </a:r>
          </a:p>
          <a:p>
            <a:pPr lvl="2">
              <a:lnSpc>
                <a:spcPct val="150000"/>
              </a:lnSpc>
            </a:pPr>
            <a:r>
              <a:rPr lang="pt-BR" dirty="0" smtClean="0"/>
              <a:t>atraia aqueles que conhecem os benefícios de um sistema de gestão mas que achavam muito caro ou complicado demais.</a:t>
            </a:r>
          </a:p>
          <a:p>
            <a:pPr lvl="1"/>
            <a:endParaRPr lang="pt-BR" dirty="0" smtClean="0"/>
          </a:p>
          <a:p>
            <a:pPr lvl="1"/>
            <a:endParaRPr lang="pt-BR" dirty="0" smtClean="0"/>
          </a:p>
        </p:txBody>
      </p:sp>
      <p:sp>
        <p:nvSpPr>
          <p:cNvPr id="3" name="Título 2"/>
          <p:cNvSpPr>
            <a:spLocks noGrp="1"/>
          </p:cNvSpPr>
          <p:nvPr>
            <p:ph type="title"/>
          </p:nvPr>
        </p:nvSpPr>
        <p:spPr/>
        <p:txBody>
          <a:bodyPr/>
          <a:lstStyle/>
          <a:p>
            <a:r>
              <a:rPr lang="pt-BR" dirty="0" smtClean="0"/>
              <a:t>Marketing</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85000" lnSpcReduction="10000"/>
          </a:bodyPr>
          <a:lstStyle/>
          <a:p>
            <a:pPr>
              <a:lnSpc>
                <a:spcPct val="150000"/>
              </a:lnSpc>
            </a:pPr>
            <a:r>
              <a:rPr lang="pt-BR" dirty="0" smtClean="0"/>
              <a:t>Fases da venda</a:t>
            </a:r>
          </a:p>
          <a:p>
            <a:pPr lvl="1">
              <a:lnSpc>
                <a:spcPct val="150000"/>
              </a:lnSpc>
            </a:pPr>
            <a:r>
              <a:rPr lang="pt-BR" dirty="0" smtClean="0"/>
              <a:t>Pré-venda – pode-se permitir o uso limitado do sistema por um determinado período para que o cliente em potencial verifique as vantagens</a:t>
            </a:r>
          </a:p>
          <a:p>
            <a:pPr lvl="1">
              <a:lnSpc>
                <a:spcPct val="150000"/>
              </a:lnSpc>
            </a:pPr>
            <a:r>
              <a:rPr lang="pt-BR" dirty="0" smtClean="0"/>
              <a:t>Venda – </a:t>
            </a:r>
            <a:r>
              <a:rPr lang="pt-BR" dirty="0" smtClean="0"/>
              <a:t>o sistema será via web, não necessitando de instalação, o cliente pagará uma taxa mensal para o uso do mesmo.</a:t>
            </a:r>
            <a:endParaRPr lang="pt-BR" dirty="0" smtClean="0"/>
          </a:p>
          <a:p>
            <a:pPr lvl="1">
              <a:lnSpc>
                <a:spcPct val="150000"/>
              </a:lnSpc>
            </a:pPr>
            <a:r>
              <a:rPr lang="pt-BR" dirty="0" smtClean="0"/>
              <a:t>Pós-venda – suporte através de fórum e atualização gratuita (menos no lançamento de uma nova versão</a:t>
            </a:r>
            <a:r>
              <a:rPr lang="pt-BR" dirty="0" smtClean="0"/>
              <a:t>). Optando por planos premium o usuário poderá abrir tickets de suporte diretamente com a equipe PumpMeUp.</a:t>
            </a:r>
            <a:endParaRPr lang="pt-BR" dirty="0" smtClean="0"/>
          </a:p>
          <a:p>
            <a:r>
              <a:rPr lang="pt-BR" dirty="0" smtClean="0"/>
              <a:t>Benchmarking</a:t>
            </a:r>
          </a:p>
          <a:p>
            <a:pPr lvl="1"/>
            <a:r>
              <a:rPr lang="pt-BR" dirty="0" smtClean="0"/>
              <a:t>Envolverá a análise de sucessos em diversas áreas: desenvolvimento de sistemas de gestão e de aplicativos para celular; de estratégias de venda e fidelização; entre outras.</a:t>
            </a:r>
          </a:p>
          <a:p>
            <a:pPr lvl="1"/>
            <a:endParaRPr lang="pt-BR" dirty="0" smtClean="0"/>
          </a:p>
          <a:p>
            <a:pPr lvl="1"/>
            <a:endParaRPr lang="pt-BR" dirty="0" smtClean="0"/>
          </a:p>
          <a:p>
            <a:endParaRPr lang="pt-BR" dirty="0" smtClean="0"/>
          </a:p>
        </p:txBody>
      </p:sp>
      <p:sp>
        <p:nvSpPr>
          <p:cNvPr id="3" name="Título 2"/>
          <p:cNvSpPr>
            <a:spLocks noGrp="1"/>
          </p:cNvSpPr>
          <p:nvPr>
            <p:ph type="title"/>
          </p:nvPr>
        </p:nvSpPr>
        <p:spPr/>
        <p:txBody>
          <a:bodyPr/>
          <a:lstStyle/>
          <a:p>
            <a:r>
              <a:rPr lang="pt-BR" dirty="0" smtClean="0"/>
              <a:t>Marketing</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r>
              <a:rPr lang="pt-BR" dirty="0" err="1" smtClean="0"/>
              <a:t>Potencialização</a:t>
            </a:r>
            <a:r>
              <a:rPr lang="pt-BR" dirty="0" smtClean="0"/>
              <a:t> da entrada do </a:t>
            </a:r>
            <a:r>
              <a:rPr lang="pt-BR" dirty="0" err="1" smtClean="0"/>
              <a:t>PumpMeUp</a:t>
            </a:r>
            <a:r>
              <a:rPr lang="pt-BR" dirty="0" smtClean="0"/>
              <a:t> no mercado</a:t>
            </a:r>
          </a:p>
          <a:p>
            <a:pPr lvl="1"/>
            <a:r>
              <a:rPr lang="pt-BR" dirty="0" smtClean="0"/>
              <a:t>Google Ads, divulgação </a:t>
            </a:r>
            <a:r>
              <a:rPr lang="pt-BR" dirty="0" smtClean="0"/>
              <a:t>do produto em sites voltados aos profissionais </a:t>
            </a:r>
            <a:r>
              <a:rPr lang="pt-BR" dirty="0" smtClean="0"/>
              <a:t>autônomos </a:t>
            </a:r>
            <a:r>
              <a:rPr lang="pt-BR" dirty="0" smtClean="0"/>
              <a:t>entre outros locais visíveis ao público alvo.</a:t>
            </a:r>
          </a:p>
          <a:p>
            <a:pPr lvl="1"/>
            <a:r>
              <a:rPr lang="pt-BR" dirty="0" smtClean="0"/>
              <a:t>Elaboração de um fórum para discussão sobre o uso do sistema e também para permitir integração e troca de conhecimento entre os usuários</a:t>
            </a:r>
            <a:r>
              <a:rPr lang="pt-BR" dirty="0" smtClean="0"/>
              <a:t>. O fórum será moderado pela própria equipe PumpMeUp.</a:t>
            </a:r>
            <a:endParaRPr lang="pt-BR" dirty="0" smtClean="0"/>
          </a:p>
          <a:p>
            <a:r>
              <a:rPr lang="pt-BR" dirty="0" smtClean="0"/>
              <a:t>Previsões de curto e longo prazo</a:t>
            </a:r>
          </a:p>
          <a:p>
            <a:pPr lvl="1"/>
            <a:r>
              <a:rPr lang="pt-BR" dirty="0" smtClean="0"/>
              <a:t>Por se tratar de um sistema individual, mais do que a fidelização, espera-se que, a longo prazo, os próprios clientes possam fazer a divulgação do sistema.</a:t>
            </a:r>
          </a:p>
          <a:p>
            <a:r>
              <a:rPr lang="pt-BR" dirty="0" smtClean="0"/>
              <a:t>Definição dos objetivos</a:t>
            </a:r>
          </a:p>
          <a:p>
            <a:pPr lvl="1"/>
            <a:r>
              <a:rPr lang="pt-BR" dirty="0" smtClean="0"/>
              <a:t>Através deste sistema, busca-se alcançar o sucesso em uma área com grande potencial ainda inexplorado.</a:t>
            </a:r>
          </a:p>
          <a:p>
            <a:pPr lvl="1"/>
            <a:r>
              <a:rPr lang="pt-BR" dirty="0" smtClean="0"/>
              <a:t>Espera-se também conseguir o reconhecimento da marca para impulsionar o lançamento de eventuais novos sistemas.</a:t>
            </a:r>
          </a:p>
          <a:p>
            <a:endParaRPr lang="pt-BR" dirty="0"/>
          </a:p>
        </p:txBody>
      </p:sp>
      <p:sp>
        <p:nvSpPr>
          <p:cNvPr id="3" name="Título 2"/>
          <p:cNvSpPr>
            <a:spLocks noGrp="1"/>
          </p:cNvSpPr>
          <p:nvPr>
            <p:ph type="title"/>
          </p:nvPr>
        </p:nvSpPr>
        <p:spPr/>
        <p:txBody>
          <a:bodyPr/>
          <a:lstStyle/>
          <a:p>
            <a:r>
              <a:rPr lang="pt-BR" dirty="0" smtClean="0"/>
              <a:t>Marketing</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p:txBody>
      </p:sp>
      <p:sp>
        <p:nvSpPr>
          <p:cNvPr id="2" name="Title 1"/>
          <p:cNvSpPr>
            <a:spLocks noGrp="1"/>
          </p:cNvSpPr>
          <p:nvPr>
            <p:ph type="title"/>
          </p:nvPr>
        </p:nvSpPr>
        <p:spPr/>
        <p:txBody>
          <a:bodyPr/>
          <a:lstStyle/>
          <a:p>
            <a:r>
              <a:rPr lang="en-US" sz="7200" dirty="0" smtClean="0"/>
              <a:t>Obrigado</a:t>
            </a:r>
            <a:endParaRPr lang="en-US" dirty="0"/>
          </a:p>
        </p:txBody>
      </p:sp>
    </p:spTree>
    <p:extLst>
      <p:ext uri="{BB962C8B-B14F-4D97-AF65-F5344CB8AC3E}">
        <p14:creationId xmlns:p14="http://schemas.microsoft.com/office/powerpoint/2010/main" val="237478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 </a:t>
            </a:r>
            <a:r>
              <a:rPr lang="en-US" dirty="0" err="1" smtClean="0"/>
              <a:t>PumpMeUp</a:t>
            </a:r>
            <a:r>
              <a:rPr lang="en-US" dirty="0" smtClean="0"/>
              <a:t> é um </a:t>
            </a:r>
            <a:r>
              <a:rPr lang="en-US" dirty="0" err="1" smtClean="0"/>
              <a:t>sistema</a:t>
            </a:r>
            <a:r>
              <a:rPr lang="en-US" dirty="0" smtClean="0"/>
              <a:t> de </a:t>
            </a:r>
            <a:r>
              <a:rPr lang="en-US" dirty="0" err="1" smtClean="0"/>
              <a:t>gestão</a:t>
            </a:r>
            <a:r>
              <a:rPr lang="en-US" dirty="0" smtClean="0"/>
              <a:t> </a:t>
            </a:r>
            <a:r>
              <a:rPr lang="en-US" dirty="0" err="1" smtClean="0"/>
              <a:t>em</a:t>
            </a:r>
            <a:r>
              <a:rPr lang="en-US" dirty="0" smtClean="0"/>
              <a:t> </a:t>
            </a:r>
            <a:r>
              <a:rPr lang="en-US" dirty="0" err="1" smtClean="0"/>
              <a:t>nuvem</a:t>
            </a:r>
            <a:r>
              <a:rPr lang="en-US" dirty="0" smtClean="0"/>
              <a:t> </a:t>
            </a:r>
            <a:r>
              <a:rPr lang="en-US" dirty="0" err="1" smtClean="0"/>
              <a:t>focado</a:t>
            </a:r>
            <a:r>
              <a:rPr lang="en-US" dirty="0" smtClean="0"/>
              <a:t> </a:t>
            </a:r>
            <a:r>
              <a:rPr lang="en-US" dirty="0" err="1" smtClean="0"/>
              <a:t>em</a:t>
            </a:r>
            <a:r>
              <a:rPr lang="en-US" dirty="0" smtClean="0"/>
              <a:t> </a:t>
            </a:r>
            <a:r>
              <a:rPr lang="en-US" dirty="0" err="1" smtClean="0"/>
              <a:t>profissionais</a:t>
            </a:r>
            <a:r>
              <a:rPr lang="en-US" dirty="0" smtClean="0"/>
              <a:t> </a:t>
            </a:r>
            <a:r>
              <a:rPr lang="en-US" dirty="0" err="1" smtClean="0"/>
              <a:t>autônomos</a:t>
            </a:r>
            <a:r>
              <a:rPr lang="en-US" dirty="0" smtClean="0"/>
              <a:t> </a:t>
            </a:r>
            <a:r>
              <a:rPr lang="en-US" dirty="0" err="1" smtClean="0"/>
              <a:t>que</a:t>
            </a:r>
            <a:r>
              <a:rPr lang="en-US" dirty="0" smtClean="0"/>
              <a:t> </a:t>
            </a:r>
            <a:r>
              <a:rPr lang="en-US" dirty="0" err="1" smtClean="0"/>
              <a:t>precisam</a:t>
            </a:r>
            <a:r>
              <a:rPr lang="en-US" dirty="0" smtClean="0"/>
              <a:t> </a:t>
            </a:r>
            <a:r>
              <a:rPr lang="en-US" dirty="0" err="1" smtClean="0"/>
              <a:t>organizar</a:t>
            </a:r>
            <a:r>
              <a:rPr lang="en-US" dirty="0" smtClean="0"/>
              <a:t>:</a:t>
            </a:r>
          </a:p>
          <a:p>
            <a:pPr lvl="1"/>
            <a:r>
              <a:rPr lang="en-US" dirty="0" smtClean="0"/>
              <a:t>Agenda de </a:t>
            </a:r>
            <a:r>
              <a:rPr lang="en-US" dirty="0" err="1" smtClean="0"/>
              <a:t>compromissos</a:t>
            </a:r>
            <a:r>
              <a:rPr lang="en-US" dirty="0" smtClean="0"/>
              <a:t> e </a:t>
            </a:r>
            <a:r>
              <a:rPr lang="en-US" dirty="0" err="1" smtClean="0"/>
              <a:t>Tarefas</a:t>
            </a:r>
            <a:endParaRPr lang="en-US" dirty="0" smtClean="0"/>
          </a:p>
          <a:p>
            <a:pPr lvl="1"/>
            <a:r>
              <a:rPr lang="en-US" dirty="0" err="1" smtClean="0"/>
              <a:t>Clientes</a:t>
            </a:r>
            <a:r>
              <a:rPr lang="en-US" dirty="0" smtClean="0"/>
              <a:t> e </a:t>
            </a:r>
            <a:r>
              <a:rPr lang="en-US" dirty="0" err="1" smtClean="0"/>
              <a:t>Fornecedores</a:t>
            </a:r>
            <a:endParaRPr lang="en-US" dirty="0"/>
          </a:p>
          <a:p>
            <a:pPr lvl="1"/>
            <a:r>
              <a:rPr lang="en-US" dirty="0" err="1" smtClean="0"/>
              <a:t>Inventário</a:t>
            </a:r>
            <a:r>
              <a:rPr lang="en-US" dirty="0" smtClean="0"/>
              <a:t> de </a:t>
            </a:r>
            <a:r>
              <a:rPr lang="en-US" dirty="0" err="1" smtClean="0"/>
              <a:t>Produtos</a:t>
            </a:r>
            <a:endParaRPr lang="en-US" dirty="0" smtClean="0"/>
          </a:p>
          <a:p>
            <a:pPr lvl="1"/>
            <a:r>
              <a:rPr lang="en-US" dirty="0" err="1" smtClean="0"/>
              <a:t>Documentos</a:t>
            </a:r>
            <a:r>
              <a:rPr lang="en-US" dirty="0" smtClean="0"/>
              <a:t> e </a:t>
            </a:r>
            <a:r>
              <a:rPr lang="en-US" dirty="0" err="1" smtClean="0"/>
              <a:t>Projetos</a:t>
            </a:r>
            <a:endParaRPr lang="en-US" dirty="0" smtClean="0"/>
          </a:p>
          <a:p>
            <a:pPr lvl="1"/>
            <a:r>
              <a:rPr lang="en-US" dirty="0" err="1" smtClean="0"/>
              <a:t>Recibos</a:t>
            </a:r>
            <a:r>
              <a:rPr lang="en-US" dirty="0" smtClean="0"/>
              <a:t> / </a:t>
            </a:r>
            <a:r>
              <a:rPr lang="en-US" dirty="0" err="1" smtClean="0"/>
              <a:t>Notas</a:t>
            </a:r>
            <a:r>
              <a:rPr lang="en-US" dirty="0" smtClean="0"/>
              <a:t> </a:t>
            </a:r>
            <a:r>
              <a:rPr lang="en-US" dirty="0" err="1" smtClean="0"/>
              <a:t>Ficais</a:t>
            </a:r>
            <a:endParaRPr lang="en-US" dirty="0" smtClean="0"/>
          </a:p>
          <a:p>
            <a:pPr lvl="1"/>
            <a:r>
              <a:rPr lang="en-US" dirty="0" err="1" smtClean="0"/>
              <a:t>Financeiro</a:t>
            </a:r>
            <a:r>
              <a:rPr lang="en-US" dirty="0" smtClean="0"/>
              <a:t> (</a:t>
            </a:r>
            <a:r>
              <a:rPr lang="en-US" dirty="0" err="1" smtClean="0"/>
              <a:t>receitas</a:t>
            </a:r>
            <a:r>
              <a:rPr lang="en-US" dirty="0" smtClean="0"/>
              <a:t> e </a:t>
            </a:r>
            <a:r>
              <a:rPr lang="en-US" dirty="0" err="1" smtClean="0"/>
              <a:t>despesas</a:t>
            </a:r>
            <a:r>
              <a:rPr lang="en-US" dirty="0" smtClean="0"/>
              <a:t>)</a:t>
            </a:r>
            <a:r>
              <a:rPr lang="en-US" dirty="0" smtClean="0"/>
              <a:t> </a:t>
            </a:r>
            <a:endParaRPr lang="en-US" dirty="0" smtClean="0"/>
          </a:p>
          <a:p>
            <a:pPr lvl="1"/>
            <a:endParaRPr lang="en-US" dirty="0" smtClean="0"/>
          </a:p>
          <a:p>
            <a:endParaRPr lang="en-US" dirty="0"/>
          </a:p>
        </p:txBody>
      </p:sp>
      <p:sp>
        <p:nvSpPr>
          <p:cNvPr id="2" name="Title 1"/>
          <p:cNvSpPr>
            <a:spLocks noGrp="1"/>
          </p:cNvSpPr>
          <p:nvPr>
            <p:ph type="title"/>
          </p:nvPr>
        </p:nvSpPr>
        <p:spPr/>
        <p:txBody>
          <a:bodyPr/>
          <a:lstStyle/>
          <a:p>
            <a:r>
              <a:rPr lang="en-US" dirty="0" smtClean="0"/>
              <a:t>O </a:t>
            </a:r>
            <a:r>
              <a:rPr lang="en-US" dirty="0" err="1" smtClean="0"/>
              <a:t>que</a:t>
            </a:r>
            <a:r>
              <a:rPr lang="en-US" dirty="0" smtClean="0"/>
              <a:t> </a:t>
            </a:r>
            <a:r>
              <a:rPr lang="en-US" dirty="0" err="1" smtClean="0"/>
              <a:t>será</a:t>
            </a:r>
            <a:r>
              <a:rPr lang="en-US" dirty="0" smtClean="0"/>
              <a:t> </a:t>
            </a:r>
            <a:r>
              <a:rPr lang="en-US" dirty="0" err="1" smtClean="0"/>
              <a:t>feito</a:t>
            </a:r>
            <a:r>
              <a:rPr lang="en-US" dirty="0" smtClean="0"/>
              <a:t>?</a:t>
            </a: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Os</a:t>
            </a:r>
            <a:r>
              <a:rPr lang="en-US" dirty="0" smtClean="0"/>
              <a:t> </a:t>
            </a:r>
            <a:r>
              <a:rPr lang="en-US" dirty="0" err="1" smtClean="0"/>
              <a:t>sistemas</a:t>
            </a:r>
            <a:r>
              <a:rPr lang="en-US" dirty="0" smtClean="0"/>
              <a:t> </a:t>
            </a:r>
            <a:r>
              <a:rPr lang="en-US" dirty="0" err="1" smtClean="0"/>
              <a:t>atuais</a:t>
            </a:r>
            <a:r>
              <a:rPr lang="en-US" dirty="0" smtClean="0"/>
              <a:t> de </a:t>
            </a:r>
            <a:r>
              <a:rPr lang="en-US" dirty="0" err="1" smtClean="0"/>
              <a:t>gestão</a:t>
            </a:r>
            <a:r>
              <a:rPr lang="en-US" dirty="0" smtClean="0"/>
              <a:t> </a:t>
            </a:r>
            <a:r>
              <a:rPr lang="en-US" dirty="0" err="1" smtClean="0"/>
              <a:t>não</a:t>
            </a:r>
            <a:r>
              <a:rPr lang="en-US" dirty="0" smtClean="0"/>
              <a:t> </a:t>
            </a:r>
            <a:r>
              <a:rPr lang="en-US" dirty="0" err="1" smtClean="0"/>
              <a:t>focam</a:t>
            </a:r>
            <a:r>
              <a:rPr lang="en-US" dirty="0" smtClean="0"/>
              <a:t> </a:t>
            </a:r>
            <a:r>
              <a:rPr lang="en-US" dirty="0" err="1" smtClean="0"/>
              <a:t>diretamente</a:t>
            </a:r>
            <a:r>
              <a:rPr lang="en-US" dirty="0" smtClean="0"/>
              <a:t> o </a:t>
            </a:r>
            <a:r>
              <a:rPr lang="en-US" dirty="0" err="1" smtClean="0"/>
              <a:t>público</a:t>
            </a:r>
            <a:r>
              <a:rPr lang="en-US" dirty="0" smtClean="0"/>
              <a:t> dos </a:t>
            </a:r>
            <a:r>
              <a:rPr lang="en-US" dirty="0" err="1" smtClean="0"/>
              <a:t>profissionais</a:t>
            </a:r>
            <a:r>
              <a:rPr lang="en-US" dirty="0" smtClean="0"/>
              <a:t> </a:t>
            </a:r>
            <a:r>
              <a:rPr lang="en-US" dirty="0" err="1" smtClean="0"/>
              <a:t>autônomos</a:t>
            </a:r>
            <a:r>
              <a:rPr lang="en-US" dirty="0" smtClean="0"/>
              <a:t>, </a:t>
            </a:r>
            <a:r>
              <a:rPr lang="en-US" dirty="0" err="1" smtClean="0"/>
              <a:t>estes</a:t>
            </a:r>
            <a:r>
              <a:rPr lang="en-US" dirty="0" smtClean="0"/>
              <a:t> </a:t>
            </a:r>
            <a:r>
              <a:rPr lang="en-US" dirty="0" err="1" smtClean="0"/>
              <a:t>então</a:t>
            </a:r>
            <a:r>
              <a:rPr lang="en-US" dirty="0" smtClean="0"/>
              <a:t>, </a:t>
            </a:r>
            <a:r>
              <a:rPr lang="en-US" dirty="0" err="1" smtClean="0"/>
              <a:t>devem</a:t>
            </a:r>
            <a:r>
              <a:rPr lang="en-US" dirty="0" smtClean="0"/>
              <a:t> </a:t>
            </a:r>
            <a:r>
              <a:rPr lang="en-US" dirty="0" err="1" smtClean="0"/>
              <a:t>adquirir</a:t>
            </a:r>
            <a:r>
              <a:rPr lang="en-US" dirty="0" smtClean="0"/>
              <a:t> </a:t>
            </a:r>
            <a:r>
              <a:rPr lang="en-US" dirty="0" err="1" smtClean="0"/>
              <a:t>soluções</a:t>
            </a:r>
            <a:r>
              <a:rPr lang="en-US" dirty="0" smtClean="0"/>
              <a:t> </a:t>
            </a:r>
            <a:r>
              <a:rPr lang="en-US" dirty="0" err="1" smtClean="0"/>
              <a:t>comerciais</a:t>
            </a:r>
            <a:r>
              <a:rPr lang="en-US" dirty="0" smtClean="0"/>
              <a:t> </a:t>
            </a:r>
            <a:r>
              <a:rPr lang="en-US" dirty="0" err="1" smtClean="0"/>
              <a:t>caras</a:t>
            </a:r>
            <a:r>
              <a:rPr lang="en-US" dirty="0" smtClean="0"/>
              <a:t>  e com </a:t>
            </a:r>
            <a:r>
              <a:rPr lang="en-US" dirty="0" err="1" smtClean="0"/>
              <a:t>muitas</a:t>
            </a:r>
            <a:r>
              <a:rPr lang="en-US" dirty="0" smtClean="0"/>
              <a:t> </a:t>
            </a:r>
            <a:r>
              <a:rPr lang="en-US" dirty="0" err="1" smtClean="0"/>
              <a:t>funcionalidades</a:t>
            </a:r>
            <a:r>
              <a:rPr lang="en-US" dirty="0" smtClean="0"/>
              <a:t> </a:t>
            </a:r>
            <a:r>
              <a:rPr lang="en-US" dirty="0" err="1" smtClean="0"/>
              <a:t>que</a:t>
            </a:r>
            <a:r>
              <a:rPr lang="en-US" dirty="0" smtClean="0"/>
              <a:t> </a:t>
            </a:r>
            <a:r>
              <a:rPr lang="en-US" dirty="0" err="1" smtClean="0"/>
              <a:t>nunca</a:t>
            </a:r>
            <a:r>
              <a:rPr lang="en-US" dirty="0" smtClean="0"/>
              <a:t> </a:t>
            </a:r>
            <a:r>
              <a:rPr lang="en-US" dirty="0" err="1" smtClean="0"/>
              <a:t>precisarão</a:t>
            </a:r>
            <a:r>
              <a:rPr lang="en-US" dirty="0" smtClean="0"/>
              <a:t>;</a:t>
            </a:r>
          </a:p>
          <a:p>
            <a:endParaRPr lang="en-US" dirty="0"/>
          </a:p>
        </p:txBody>
      </p:sp>
      <p:sp>
        <p:nvSpPr>
          <p:cNvPr id="2" name="Title 1"/>
          <p:cNvSpPr>
            <a:spLocks noGrp="1"/>
          </p:cNvSpPr>
          <p:nvPr>
            <p:ph type="title"/>
          </p:nvPr>
        </p:nvSpPr>
        <p:spPr/>
        <p:txBody>
          <a:bodyPr/>
          <a:lstStyle/>
          <a:p>
            <a:r>
              <a:rPr lang="en-US" dirty="0" err="1" smtClean="0"/>
              <a:t>Porque</a:t>
            </a:r>
            <a:r>
              <a:rPr lang="en-US" dirty="0" smtClean="0"/>
              <a:t> </a:t>
            </a:r>
            <a:r>
              <a:rPr lang="en-US" dirty="0" err="1" smtClean="0"/>
              <a:t>será</a:t>
            </a:r>
            <a:r>
              <a:rPr lang="en-US" dirty="0" smtClean="0"/>
              <a:t> </a:t>
            </a:r>
            <a:r>
              <a:rPr lang="en-US" dirty="0" err="1" smtClean="0"/>
              <a:t>feito</a:t>
            </a:r>
            <a:r>
              <a:rPr lang="en-US" dirty="0" smtClean="0"/>
              <a:t>?</a:t>
            </a: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Esta</a:t>
            </a:r>
            <a:r>
              <a:rPr lang="en-US" dirty="0" smtClean="0"/>
              <a:t> </a:t>
            </a:r>
            <a:r>
              <a:rPr lang="en-US" dirty="0" err="1" smtClean="0"/>
              <a:t>aplicação</a:t>
            </a:r>
            <a:r>
              <a:rPr lang="en-US" dirty="0" smtClean="0"/>
              <a:t> </a:t>
            </a:r>
            <a:r>
              <a:rPr lang="en-US" dirty="0" err="1" smtClean="0"/>
              <a:t>será</a:t>
            </a:r>
            <a:r>
              <a:rPr lang="en-US" dirty="0" smtClean="0"/>
              <a:t> </a:t>
            </a:r>
            <a:r>
              <a:rPr lang="en-US" dirty="0" err="1" smtClean="0"/>
              <a:t>disponibilizada</a:t>
            </a:r>
            <a:r>
              <a:rPr lang="en-US" dirty="0" smtClean="0"/>
              <a:t> </a:t>
            </a:r>
            <a:r>
              <a:rPr lang="en-US" dirty="0" err="1" smtClean="0"/>
              <a:t>na</a:t>
            </a:r>
            <a:r>
              <a:rPr lang="en-US" dirty="0" smtClean="0"/>
              <a:t> internet (</a:t>
            </a:r>
            <a:r>
              <a:rPr lang="en-US" dirty="0" err="1" smtClean="0"/>
              <a:t>nuvem</a:t>
            </a:r>
            <a:r>
              <a:rPr lang="en-US" dirty="0" smtClean="0"/>
              <a:t>) </a:t>
            </a:r>
            <a:r>
              <a:rPr lang="en-US" dirty="0" err="1" smtClean="0"/>
              <a:t>através</a:t>
            </a:r>
            <a:r>
              <a:rPr lang="en-US" dirty="0" smtClean="0"/>
              <a:t> de </a:t>
            </a:r>
            <a:r>
              <a:rPr lang="en-US" dirty="0" err="1" smtClean="0"/>
              <a:t>uma</a:t>
            </a:r>
            <a:r>
              <a:rPr lang="en-US" dirty="0" smtClean="0"/>
              <a:t> taxa mensal </a:t>
            </a:r>
            <a:r>
              <a:rPr lang="en-US" dirty="0" err="1" smtClean="0"/>
              <a:t>paga</a:t>
            </a:r>
            <a:r>
              <a:rPr lang="en-US" dirty="0" smtClean="0"/>
              <a:t> </a:t>
            </a:r>
            <a:r>
              <a:rPr lang="en-US" dirty="0" err="1" smtClean="0"/>
              <a:t>pelo</a:t>
            </a:r>
            <a:r>
              <a:rPr lang="en-US" dirty="0" smtClean="0"/>
              <a:t> </a:t>
            </a:r>
            <a:r>
              <a:rPr lang="en-US" dirty="0" err="1" smtClean="0"/>
              <a:t>usuário</a:t>
            </a:r>
            <a:r>
              <a:rPr lang="en-US" dirty="0" smtClean="0"/>
              <a:t>;</a:t>
            </a:r>
          </a:p>
          <a:p>
            <a:r>
              <a:rPr lang="en-US" dirty="0" err="1" smtClean="0"/>
              <a:t>Aplicativos</a:t>
            </a:r>
            <a:r>
              <a:rPr lang="en-US" dirty="0"/>
              <a:t> </a:t>
            </a:r>
            <a:r>
              <a:rPr lang="en-US" dirty="0" smtClean="0"/>
              <a:t>para tablets e </a:t>
            </a:r>
            <a:r>
              <a:rPr lang="en-US" dirty="0" err="1" smtClean="0"/>
              <a:t>celulares</a:t>
            </a:r>
            <a:r>
              <a:rPr lang="en-US" dirty="0"/>
              <a:t> </a:t>
            </a:r>
            <a:r>
              <a:rPr lang="en-US" dirty="0" err="1" smtClean="0"/>
              <a:t>também</a:t>
            </a:r>
            <a:r>
              <a:rPr lang="en-US" dirty="0" smtClean="0"/>
              <a:t> </a:t>
            </a:r>
            <a:r>
              <a:rPr lang="en-US" dirty="0" err="1" smtClean="0"/>
              <a:t>fará</a:t>
            </a:r>
            <a:r>
              <a:rPr lang="en-US" dirty="0" smtClean="0"/>
              <a:t> parte da </a:t>
            </a:r>
            <a:r>
              <a:rPr lang="en-US" dirty="0" err="1" smtClean="0"/>
              <a:t>solução</a:t>
            </a:r>
            <a:r>
              <a:rPr lang="en-US" dirty="0" smtClean="0"/>
              <a:t>;</a:t>
            </a:r>
          </a:p>
        </p:txBody>
      </p:sp>
      <p:sp>
        <p:nvSpPr>
          <p:cNvPr id="2" name="Title 1"/>
          <p:cNvSpPr>
            <a:spLocks noGrp="1"/>
          </p:cNvSpPr>
          <p:nvPr>
            <p:ph type="title"/>
          </p:nvPr>
        </p:nvSpPr>
        <p:spPr/>
        <p:txBody>
          <a:bodyPr/>
          <a:lstStyle/>
          <a:p>
            <a:r>
              <a:rPr lang="en-US" dirty="0" err="1" smtClean="0"/>
              <a:t>Onde</a:t>
            </a:r>
            <a:r>
              <a:rPr lang="en-US" dirty="0" smtClean="0"/>
              <a:t> </a:t>
            </a:r>
            <a:r>
              <a:rPr lang="en-US" dirty="0" err="1" smtClean="0"/>
              <a:t>será</a:t>
            </a:r>
            <a:r>
              <a:rPr lang="en-US" dirty="0" smtClean="0"/>
              <a:t> </a:t>
            </a:r>
            <a:r>
              <a:rPr lang="en-US" dirty="0" err="1" smtClean="0"/>
              <a:t>feito</a:t>
            </a:r>
            <a:r>
              <a:rPr lang="en-US" dirty="0" smtClean="0"/>
              <a:t>?</a:t>
            </a: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 tempo </a:t>
            </a:r>
            <a:r>
              <a:rPr lang="en-US" dirty="0" err="1" smtClean="0"/>
              <a:t>estimado</a:t>
            </a:r>
            <a:r>
              <a:rPr lang="en-US" dirty="0" smtClean="0"/>
              <a:t> para a </a:t>
            </a:r>
            <a:r>
              <a:rPr lang="en-US" dirty="0" err="1" smtClean="0"/>
              <a:t>conclusão</a:t>
            </a:r>
            <a:r>
              <a:rPr lang="en-US" dirty="0" smtClean="0"/>
              <a:t> </a:t>
            </a:r>
            <a:r>
              <a:rPr lang="en-US" dirty="0" err="1" smtClean="0"/>
              <a:t>deste</a:t>
            </a:r>
            <a:r>
              <a:rPr lang="en-US" dirty="0" smtClean="0"/>
              <a:t> </a:t>
            </a:r>
            <a:r>
              <a:rPr lang="en-US" dirty="0" err="1" smtClean="0"/>
              <a:t>projeto</a:t>
            </a:r>
            <a:r>
              <a:rPr lang="en-US" dirty="0" smtClean="0"/>
              <a:t> é de:</a:t>
            </a:r>
          </a:p>
          <a:p>
            <a:pPr lvl="1"/>
            <a:r>
              <a:rPr lang="en-US" dirty="0" err="1" smtClean="0"/>
              <a:t>Iniciação</a:t>
            </a:r>
            <a:r>
              <a:rPr lang="en-US" dirty="0" smtClean="0"/>
              <a:t> – 1 </a:t>
            </a:r>
            <a:r>
              <a:rPr lang="en-US" dirty="0" err="1" smtClean="0"/>
              <a:t>mês</a:t>
            </a:r>
            <a:endParaRPr lang="en-US" dirty="0" smtClean="0"/>
          </a:p>
          <a:p>
            <a:pPr lvl="1"/>
            <a:r>
              <a:rPr lang="en-US" dirty="0" err="1" smtClean="0"/>
              <a:t>Planejaento</a:t>
            </a:r>
            <a:r>
              <a:rPr lang="en-US" dirty="0" smtClean="0"/>
              <a:t> – 4 </a:t>
            </a:r>
            <a:r>
              <a:rPr lang="en-US" dirty="0" err="1" smtClean="0"/>
              <a:t>meses</a:t>
            </a:r>
            <a:endParaRPr lang="en-US" dirty="0" smtClean="0"/>
          </a:p>
          <a:p>
            <a:pPr lvl="1"/>
            <a:r>
              <a:rPr lang="en-US" dirty="0" err="1" smtClean="0"/>
              <a:t>Execução</a:t>
            </a:r>
            <a:r>
              <a:rPr lang="en-US" dirty="0"/>
              <a:t> </a:t>
            </a:r>
            <a:r>
              <a:rPr lang="en-US" dirty="0" smtClean="0"/>
              <a:t>– 10 </a:t>
            </a:r>
            <a:r>
              <a:rPr lang="en-US" dirty="0" err="1" smtClean="0"/>
              <a:t>meses</a:t>
            </a:r>
            <a:endParaRPr lang="en-US" dirty="0" smtClean="0"/>
          </a:p>
          <a:p>
            <a:pPr lvl="1"/>
            <a:r>
              <a:rPr lang="en-US" dirty="0" err="1" smtClean="0"/>
              <a:t>Monitoramento</a:t>
            </a:r>
            <a:r>
              <a:rPr lang="en-US" dirty="0" smtClean="0"/>
              <a:t> e </a:t>
            </a:r>
            <a:r>
              <a:rPr lang="en-US" dirty="0" err="1" smtClean="0"/>
              <a:t>Controle</a:t>
            </a:r>
            <a:r>
              <a:rPr lang="en-US" dirty="0" smtClean="0"/>
              <a:t> – 3 </a:t>
            </a:r>
            <a:r>
              <a:rPr lang="en-US" dirty="0" err="1" smtClean="0"/>
              <a:t>meses</a:t>
            </a:r>
            <a:endParaRPr lang="en-US" dirty="0" smtClean="0"/>
          </a:p>
          <a:p>
            <a:pPr lvl="1"/>
            <a:r>
              <a:rPr lang="en-US" dirty="0" err="1" smtClean="0"/>
              <a:t>Finalização</a:t>
            </a:r>
            <a:r>
              <a:rPr lang="en-US" dirty="0" smtClean="0"/>
              <a:t> – 4 </a:t>
            </a:r>
            <a:r>
              <a:rPr lang="en-US" dirty="0" err="1" smtClean="0"/>
              <a:t>meses</a:t>
            </a:r>
            <a:endParaRPr lang="en-US" dirty="0"/>
          </a:p>
          <a:p>
            <a:pPr lvl="1"/>
            <a:r>
              <a:rPr lang="en-US" dirty="0" smtClean="0"/>
              <a:t>Bake Period – 2 </a:t>
            </a:r>
            <a:r>
              <a:rPr lang="en-US" dirty="0" err="1" smtClean="0"/>
              <a:t>meses</a:t>
            </a:r>
            <a:endParaRPr lang="en-US" dirty="0" smtClean="0"/>
          </a:p>
        </p:txBody>
      </p:sp>
      <p:sp>
        <p:nvSpPr>
          <p:cNvPr id="2" name="Title 1"/>
          <p:cNvSpPr>
            <a:spLocks noGrp="1"/>
          </p:cNvSpPr>
          <p:nvPr>
            <p:ph type="title"/>
          </p:nvPr>
        </p:nvSpPr>
        <p:spPr/>
        <p:txBody>
          <a:bodyPr/>
          <a:lstStyle/>
          <a:p>
            <a:r>
              <a:rPr lang="en-US" dirty="0" err="1" smtClean="0"/>
              <a:t>Quando</a:t>
            </a:r>
            <a:r>
              <a:rPr lang="en-US" dirty="0" smtClean="0"/>
              <a:t> </a:t>
            </a:r>
            <a:r>
              <a:rPr lang="en-US" dirty="0" err="1" smtClean="0"/>
              <a:t>será</a:t>
            </a:r>
            <a:r>
              <a:rPr lang="en-US" dirty="0" smtClean="0"/>
              <a:t> </a:t>
            </a:r>
            <a:r>
              <a:rPr lang="en-US" dirty="0" err="1" smtClean="0"/>
              <a:t>feito</a:t>
            </a:r>
            <a:r>
              <a:rPr lang="en-US" dirty="0" smtClean="0"/>
              <a:t>?</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Equipe</a:t>
            </a:r>
            <a:r>
              <a:rPr lang="en-US" dirty="0" smtClean="0"/>
              <a:t> de </a:t>
            </a:r>
            <a:r>
              <a:rPr lang="en-US" dirty="0" err="1" smtClean="0"/>
              <a:t>desenvolvimento</a:t>
            </a:r>
            <a:r>
              <a:rPr lang="en-US" dirty="0" smtClean="0"/>
              <a:t> e </a:t>
            </a:r>
            <a:r>
              <a:rPr lang="en-US" dirty="0" err="1" smtClean="0"/>
              <a:t>planejamento</a:t>
            </a:r>
            <a:r>
              <a:rPr lang="en-US" dirty="0" smtClean="0"/>
              <a:t> </a:t>
            </a:r>
            <a:r>
              <a:rPr lang="en-US" dirty="0" err="1" smtClean="0"/>
              <a:t>PumpMeUp</a:t>
            </a:r>
            <a:endParaRPr lang="en-US" dirty="0" smtClean="0"/>
          </a:p>
          <a:p>
            <a:r>
              <a:rPr lang="en-US" dirty="0" err="1" smtClean="0"/>
              <a:t>Parceiros</a:t>
            </a:r>
            <a:r>
              <a:rPr lang="en-US" dirty="0" smtClean="0"/>
              <a:t> da </a:t>
            </a:r>
            <a:r>
              <a:rPr lang="en-US" dirty="0" err="1" smtClean="0"/>
              <a:t>PumpMeUp</a:t>
            </a:r>
            <a:endParaRPr lang="en-US" dirty="0" smtClean="0"/>
          </a:p>
        </p:txBody>
      </p:sp>
      <p:sp>
        <p:nvSpPr>
          <p:cNvPr id="2" name="Title 1"/>
          <p:cNvSpPr>
            <a:spLocks noGrp="1"/>
          </p:cNvSpPr>
          <p:nvPr>
            <p:ph type="title"/>
          </p:nvPr>
        </p:nvSpPr>
        <p:spPr/>
        <p:txBody>
          <a:bodyPr/>
          <a:lstStyle/>
          <a:p>
            <a:r>
              <a:rPr lang="en-US" dirty="0" err="1" smtClean="0"/>
              <a:t>Por</a:t>
            </a:r>
            <a:r>
              <a:rPr lang="en-US" dirty="0" smtClean="0"/>
              <a:t> </a:t>
            </a:r>
            <a:r>
              <a:rPr lang="en-US" dirty="0" err="1" smtClean="0"/>
              <a:t>quem</a:t>
            </a:r>
            <a:r>
              <a:rPr lang="en-US" dirty="0" smtClean="0"/>
              <a:t> </a:t>
            </a:r>
            <a:r>
              <a:rPr lang="en-US" dirty="0" err="1" smtClean="0"/>
              <a:t>será</a:t>
            </a:r>
            <a:r>
              <a:rPr lang="en-US" dirty="0" smtClean="0"/>
              <a:t> </a:t>
            </a:r>
            <a:r>
              <a:rPr lang="en-US" dirty="0" err="1" smtClean="0"/>
              <a:t>feito</a:t>
            </a:r>
            <a:r>
              <a:rPr lang="en-US" dirty="0" smtClean="0"/>
              <a:t>?</a:t>
            </a:r>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Linguagens</a:t>
            </a:r>
            <a:r>
              <a:rPr lang="en-US" dirty="0" smtClean="0"/>
              <a:t>: Rails, Objective-C, Java;</a:t>
            </a:r>
          </a:p>
          <a:p>
            <a:r>
              <a:rPr lang="en-US" dirty="0" err="1" smtClean="0"/>
              <a:t>Banco</a:t>
            </a:r>
            <a:r>
              <a:rPr lang="en-US" dirty="0" smtClean="0"/>
              <a:t> de Dados: </a:t>
            </a:r>
            <a:r>
              <a:rPr lang="en-US" dirty="0" err="1" smtClean="0"/>
              <a:t>PostgreSQL</a:t>
            </a:r>
            <a:r>
              <a:rPr lang="en-US" dirty="0" smtClean="0"/>
              <a:t>;</a:t>
            </a:r>
          </a:p>
          <a:p>
            <a:r>
              <a:rPr lang="en-US" dirty="0" err="1" smtClean="0"/>
              <a:t>Servidores</a:t>
            </a:r>
            <a:r>
              <a:rPr lang="en-US" dirty="0" smtClean="0"/>
              <a:t> </a:t>
            </a:r>
            <a:r>
              <a:rPr lang="en-US" dirty="0" err="1" smtClean="0"/>
              <a:t>serão</a:t>
            </a:r>
            <a:r>
              <a:rPr lang="en-US" dirty="0" smtClean="0"/>
              <a:t> </a:t>
            </a:r>
            <a:r>
              <a:rPr lang="en-US" dirty="0" err="1" smtClean="0"/>
              <a:t>alugados</a:t>
            </a:r>
            <a:r>
              <a:rPr lang="en-US" dirty="0" smtClean="0"/>
              <a:t> de “farms” no </a:t>
            </a:r>
            <a:r>
              <a:rPr lang="en-US" dirty="0" err="1" smtClean="0"/>
              <a:t>Brasil</a:t>
            </a:r>
            <a:r>
              <a:rPr lang="en-US" dirty="0" smtClean="0"/>
              <a:t>;</a:t>
            </a:r>
          </a:p>
          <a:p>
            <a:endParaRPr lang="en-US" dirty="0" smtClean="0"/>
          </a:p>
        </p:txBody>
      </p:sp>
      <p:sp>
        <p:nvSpPr>
          <p:cNvPr id="2" name="Title 1"/>
          <p:cNvSpPr>
            <a:spLocks noGrp="1"/>
          </p:cNvSpPr>
          <p:nvPr>
            <p:ph type="title"/>
          </p:nvPr>
        </p:nvSpPr>
        <p:spPr/>
        <p:txBody>
          <a:bodyPr/>
          <a:lstStyle/>
          <a:p>
            <a:r>
              <a:rPr lang="en-US" dirty="0" smtClean="0"/>
              <a:t>Como </a:t>
            </a:r>
            <a:r>
              <a:rPr lang="en-US" dirty="0" err="1"/>
              <a:t>s</a:t>
            </a:r>
            <a:r>
              <a:rPr lang="en-US" dirty="0" err="1" smtClean="0"/>
              <a:t>erá</a:t>
            </a:r>
            <a:r>
              <a:rPr lang="en-US" dirty="0" smtClean="0"/>
              <a:t> </a:t>
            </a:r>
            <a:r>
              <a:rPr lang="en-US" dirty="0" err="1" smtClean="0"/>
              <a:t>feito</a:t>
            </a:r>
            <a:r>
              <a:rPr lang="en-US" dirty="0" smtClean="0"/>
              <a:t>?</a:t>
            </a:r>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Custo</a:t>
            </a:r>
            <a:r>
              <a:rPr lang="en-US" dirty="0" smtClean="0"/>
              <a:t> </a:t>
            </a:r>
            <a:r>
              <a:rPr lang="en-US" dirty="0" err="1" smtClean="0"/>
              <a:t>aproximado</a:t>
            </a:r>
            <a:r>
              <a:rPr lang="en-US" dirty="0" smtClean="0"/>
              <a:t> de </a:t>
            </a:r>
            <a:r>
              <a:rPr lang="en-US" dirty="0" err="1" smtClean="0"/>
              <a:t>Desenvolvimento</a:t>
            </a:r>
            <a:r>
              <a:rPr lang="en-US" dirty="0" smtClean="0"/>
              <a:t>: R$ 240.000,00</a:t>
            </a:r>
          </a:p>
          <a:p>
            <a:r>
              <a:rPr lang="en-US" dirty="0" err="1" smtClean="0"/>
              <a:t>Custo</a:t>
            </a:r>
            <a:r>
              <a:rPr lang="en-US" dirty="0" smtClean="0"/>
              <a:t> com </a:t>
            </a:r>
            <a:r>
              <a:rPr lang="en-US" dirty="0" err="1" smtClean="0"/>
              <a:t>infraestrutura</a:t>
            </a:r>
            <a:r>
              <a:rPr lang="en-US" dirty="0" smtClean="0"/>
              <a:t>: R$ 10.000,00  </a:t>
            </a:r>
          </a:p>
          <a:p>
            <a:r>
              <a:rPr lang="en-US" dirty="0" err="1" smtClean="0"/>
              <a:t>Custos</a:t>
            </a:r>
            <a:r>
              <a:rPr lang="en-US" dirty="0" smtClean="0"/>
              <a:t> </a:t>
            </a:r>
            <a:r>
              <a:rPr lang="en-US" dirty="0" err="1" smtClean="0"/>
              <a:t>Gerais</a:t>
            </a:r>
            <a:r>
              <a:rPr lang="en-US" dirty="0" smtClean="0"/>
              <a:t>: R$ 50.000,00</a:t>
            </a:r>
          </a:p>
          <a:p>
            <a:endParaRPr lang="en-US" dirty="0"/>
          </a:p>
          <a:p>
            <a:pPr marL="45720" indent="0">
              <a:buNone/>
            </a:pPr>
            <a:r>
              <a:rPr lang="en-US" dirty="0" smtClean="0"/>
              <a:t>Total: R$300.000,00</a:t>
            </a:r>
          </a:p>
          <a:p>
            <a:endParaRPr lang="en-US" dirty="0" smtClean="0"/>
          </a:p>
          <a:p>
            <a:r>
              <a:rPr lang="en-US" dirty="0" err="1" smtClean="0"/>
              <a:t>Preço</a:t>
            </a:r>
            <a:r>
              <a:rPr lang="en-US" dirty="0" smtClean="0"/>
              <a:t> </a:t>
            </a:r>
            <a:r>
              <a:rPr lang="en-US" dirty="0" err="1" smtClean="0"/>
              <a:t>esperado</a:t>
            </a:r>
            <a:r>
              <a:rPr lang="en-US" dirty="0" smtClean="0"/>
              <a:t> para o </a:t>
            </a:r>
            <a:r>
              <a:rPr lang="en-US" dirty="0" err="1" smtClean="0"/>
              <a:t>cliente</a:t>
            </a:r>
            <a:r>
              <a:rPr lang="en-US" dirty="0"/>
              <a:t> </a:t>
            </a:r>
            <a:r>
              <a:rPr lang="en-US" dirty="0" smtClean="0"/>
              <a:t>entre R$ 25,00 e R$75,00 (</a:t>
            </a:r>
            <a:r>
              <a:rPr lang="en-US" dirty="0" err="1" smtClean="0"/>
              <a:t>dependendo</a:t>
            </a:r>
            <a:r>
              <a:rPr lang="en-US" dirty="0" smtClean="0"/>
              <a:t> do </a:t>
            </a:r>
            <a:r>
              <a:rPr lang="en-US" dirty="0" err="1" smtClean="0"/>
              <a:t>plano</a:t>
            </a:r>
            <a:r>
              <a:rPr lang="en-US" dirty="0" smtClean="0"/>
              <a:t> </a:t>
            </a:r>
            <a:r>
              <a:rPr lang="en-US" dirty="0" err="1" smtClean="0"/>
              <a:t>adquirido</a:t>
            </a:r>
            <a:r>
              <a:rPr lang="en-US" dirty="0" smtClean="0"/>
              <a:t>) </a:t>
            </a:r>
            <a:endParaRPr lang="en-US" dirty="0" smtClean="0"/>
          </a:p>
        </p:txBody>
      </p:sp>
      <p:sp>
        <p:nvSpPr>
          <p:cNvPr id="2" name="Title 1"/>
          <p:cNvSpPr>
            <a:spLocks noGrp="1"/>
          </p:cNvSpPr>
          <p:nvPr>
            <p:ph type="title"/>
          </p:nvPr>
        </p:nvSpPr>
        <p:spPr/>
        <p:txBody>
          <a:bodyPr/>
          <a:lstStyle/>
          <a:p>
            <a:r>
              <a:rPr lang="en-US" dirty="0" err="1" smtClean="0"/>
              <a:t>Quanto</a:t>
            </a:r>
            <a:r>
              <a:rPr lang="en-US" dirty="0" smtClean="0"/>
              <a:t> </a:t>
            </a:r>
            <a:r>
              <a:rPr lang="en-US" dirty="0" err="1" smtClean="0"/>
              <a:t>custará</a:t>
            </a:r>
            <a:r>
              <a:rPr lang="en-US" dirty="0" smtClean="0"/>
              <a:t>?</a:t>
            </a:r>
            <a:endParaRPr lang="en-US" dirty="0"/>
          </a:p>
        </p:txBody>
      </p:sp>
    </p:spTree>
    <p:extLst>
      <p:ext uri="{BB962C8B-B14F-4D97-AF65-F5344CB8AC3E}">
        <p14:creationId xmlns:p14="http://schemas.microsoft.com/office/powerpoint/2010/main" val="317612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85000" lnSpcReduction="20000"/>
          </a:bodyPr>
          <a:lstStyle/>
          <a:p>
            <a:pPr>
              <a:lnSpc>
                <a:spcPct val="150000"/>
              </a:lnSpc>
            </a:pPr>
            <a:r>
              <a:rPr lang="pt-BR" dirty="0" smtClean="0"/>
              <a:t>Características do mercado</a:t>
            </a:r>
          </a:p>
          <a:p>
            <a:pPr lvl="1">
              <a:lnSpc>
                <a:spcPct val="150000"/>
              </a:lnSpc>
            </a:pPr>
            <a:r>
              <a:rPr lang="pt-BR" dirty="0" smtClean="0"/>
              <a:t>Segundo a Pesquisa Mensal de Emprego (jan/2014) do IBGE, cerca de 18% das pessoas ocupadas trabalham por conta própria e possuem renda mensal média de R$1754,90.</a:t>
            </a:r>
          </a:p>
          <a:p>
            <a:pPr>
              <a:lnSpc>
                <a:spcPct val="150000"/>
              </a:lnSpc>
            </a:pPr>
            <a:r>
              <a:rPr lang="pt-BR" dirty="0" smtClean="0"/>
              <a:t>Potencial</a:t>
            </a:r>
          </a:p>
          <a:p>
            <a:pPr lvl="1">
              <a:lnSpc>
                <a:spcPct val="150000"/>
              </a:lnSpc>
            </a:pPr>
            <a:r>
              <a:rPr lang="pt-BR" dirty="0" smtClean="0"/>
              <a:t>Como o profissional autônomo é responsável por todas as etapas de seu trabalho (atendimento ao cliente, agendamento, financeiro, contábil, por exemplo, além da atividade em si), um sistema que possua ferramentas para facilitar este controle possui um grande potencial de aceitação.</a:t>
            </a:r>
          </a:p>
          <a:p>
            <a:pPr lvl="1">
              <a:lnSpc>
                <a:spcPct val="150000"/>
              </a:lnSpc>
            </a:pPr>
            <a:r>
              <a:rPr lang="pt-BR" dirty="0" smtClean="0"/>
              <a:t>Além disto, a integração com </a:t>
            </a:r>
            <a:r>
              <a:rPr lang="pt-BR" dirty="0" err="1" smtClean="0"/>
              <a:t>smartphones</a:t>
            </a:r>
            <a:r>
              <a:rPr lang="pt-BR" dirty="0" smtClean="0"/>
              <a:t> e </a:t>
            </a:r>
            <a:r>
              <a:rPr lang="pt-BR" dirty="0" err="1" smtClean="0"/>
              <a:t>tablets</a:t>
            </a:r>
            <a:r>
              <a:rPr lang="pt-BR" dirty="0" smtClean="0"/>
              <a:t> é vista como grande vantagem por uma classe que muitas vezes presta serviços longe de um computador e precisa de um sistema móvel.</a:t>
            </a:r>
            <a:endParaRPr lang="pt-BR" dirty="0"/>
          </a:p>
        </p:txBody>
      </p:sp>
      <p:sp>
        <p:nvSpPr>
          <p:cNvPr id="3" name="Título 2"/>
          <p:cNvSpPr>
            <a:spLocks noGrp="1"/>
          </p:cNvSpPr>
          <p:nvPr>
            <p:ph type="title"/>
          </p:nvPr>
        </p:nvSpPr>
        <p:spPr/>
        <p:txBody>
          <a:bodyPr/>
          <a:lstStyle/>
          <a:p>
            <a:r>
              <a:rPr lang="pt-BR" dirty="0" smtClean="0"/>
              <a:t>Marketing</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689</Words>
  <Application>Microsoft Office PowerPoint</Application>
  <PresentationFormat>Custom</PresentationFormat>
  <Paragraphs>69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Palatino Linotype</vt:lpstr>
      <vt:lpstr>Business strategy presentation</vt:lpstr>
      <vt:lpstr> </vt:lpstr>
      <vt:lpstr>O que será feito?</vt:lpstr>
      <vt:lpstr>Porque será feito?</vt:lpstr>
      <vt:lpstr>Onde será feito?</vt:lpstr>
      <vt:lpstr>Quando será feito?</vt:lpstr>
      <vt:lpstr>Por quem será feito?</vt:lpstr>
      <vt:lpstr>Como será feito?</vt:lpstr>
      <vt:lpstr>Quanto custará?</vt:lpstr>
      <vt:lpstr>Marketing</vt:lpstr>
      <vt:lpstr>Marketing</vt:lpstr>
      <vt:lpstr>Marketing</vt:lpstr>
      <vt:lpstr>Marketing</vt:lpstr>
      <vt:lpstr>Obrigado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2014-03-23T22:58:32Z</dcterms:created>
  <dcterms:modified xsi:type="dcterms:W3CDTF">2014-03-26T23:27:27Z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