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8" r:id="rId12"/>
    <p:sldId id="267"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E73939"/>
    <a:srgbClr val="F0808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892A5A2-B28A-4A14-84C7-5691C7E42B4E}" type="datetimeFigureOut">
              <a:rPr lang="pt-BR" smtClean="0"/>
              <a:t>08/01/2020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18971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892A5A2-B28A-4A14-84C7-5691C7E42B4E}" type="datetimeFigureOut">
              <a:rPr lang="pt-BR" smtClean="0"/>
              <a:t>08/01/2020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229292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892A5A2-B28A-4A14-84C7-5691C7E42B4E}" type="datetimeFigureOut">
              <a:rPr lang="pt-BR" smtClean="0"/>
              <a:t>08/01/2020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96662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892A5A2-B28A-4A14-84C7-5691C7E42B4E}" type="datetimeFigureOut">
              <a:rPr lang="pt-BR" smtClean="0"/>
              <a:t>08/01/2020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425229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892A5A2-B28A-4A14-84C7-5691C7E42B4E}" type="datetimeFigureOut">
              <a:rPr lang="pt-BR" smtClean="0"/>
              <a:t>08/01/2020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146722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892A5A2-B28A-4A14-84C7-5691C7E42B4E}" type="datetimeFigureOut">
              <a:rPr lang="pt-BR" smtClean="0"/>
              <a:t>08/01/2020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143092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892A5A2-B28A-4A14-84C7-5691C7E42B4E}" type="datetimeFigureOut">
              <a:rPr lang="pt-BR" smtClean="0"/>
              <a:t>08/01/2020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20918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892A5A2-B28A-4A14-84C7-5691C7E42B4E}" type="datetimeFigureOut">
              <a:rPr lang="pt-BR" smtClean="0"/>
              <a:t>08/01/2020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22417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892A5A2-B28A-4A14-84C7-5691C7E42B4E}" type="datetimeFigureOut">
              <a:rPr lang="pt-BR" smtClean="0"/>
              <a:t>08/01/2020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74335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892A5A2-B28A-4A14-84C7-5691C7E42B4E}" type="datetimeFigureOut">
              <a:rPr lang="pt-BR" smtClean="0"/>
              <a:t>08/01/2020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323544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892A5A2-B28A-4A14-84C7-5691C7E42B4E}" type="datetimeFigureOut">
              <a:rPr lang="pt-BR" smtClean="0"/>
              <a:t>08/01/2020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8E5C674-5AAB-4EF1-AB43-4D8EA514DFEC}" type="slidenum">
              <a:rPr lang="pt-BR" smtClean="0"/>
              <a:t>‹nº›</a:t>
            </a:fld>
            <a:endParaRPr lang="pt-BR"/>
          </a:p>
        </p:txBody>
      </p:sp>
    </p:spTree>
    <p:extLst>
      <p:ext uri="{BB962C8B-B14F-4D97-AF65-F5344CB8AC3E}">
        <p14:creationId xmlns:p14="http://schemas.microsoft.com/office/powerpoint/2010/main" val="280457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2A5A2-B28A-4A14-84C7-5691C7E42B4E}" type="datetimeFigureOut">
              <a:rPr lang="pt-BR" smtClean="0"/>
              <a:t>08/01/2020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5C674-5AAB-4EF1-AB43-4D8EA514DFEC}" type="slidenum">
              <a:rPr lang="pt-BR" smtClean="0"/>
              <a:t>‹nº›</a:t>
            </a:fld>
            <a:endParaRPr lang="pt-BR"/>
          </a:p>
        </p:txBody>
      </p:sp>
    </p:spTree>
    <p:extLst>
      <p:ext uri="{BB962C8B-B14F-4D97-AF65-F5344CB8AC3E}">
        <p14:creationId xmlns:p14="http://schemas.microsoft.com/office/powerpoint/2010/main" val="1822408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4" name="CaixaDeTexto 3"/>
          <p:cNvSpPr txBox="1"/>
          <p:nvPr/>
        </p:nvSpPr>
        <p:spPr>
          <a:xfrm>
            <a:off x="467544" y="188640"/>
            <a:ext cx="8496944" cy="461665"/>
          </a:xfrm>
          <a:prstGeom prst="rect">
            <a:avLst/>
          </a:prstGeom>
          <a:noFill/>
        </p:spPr>
        <p:txBody>
          <a:bodyPr wrap="square" rtlCol="0">
            <a:spAutoFit/>
          </a:bodyPr>
          <a:lstStyle/>
          <a:p>
            <a:r>
              <a:rPr lang="pt-BR" sz="2400" b="1" dirty="0" err="1" smtClean="0">
                <a:solidFill>
                  <a:srgbClr val="FFFF66"/>
                </a:solidFill>
                <a:latin typeface="Times New Roman" panose="02020603050405020304" pitchFamily="18" charset="0"/>
                <a:cs typeface="Times New Roman" panose="02020603050405020304" pitchFamily="18" charset="0"/>
              </a:rPr>
              <a:t>Question</a:t>
            </a:r>
            <a:r>
              <a:rPr lang="pt-BR" sz="2400" b="1" dirty="0" smtClean="0">
                <a:solidFill>
                  <a:srgbClr val="FFFF66"/>
                </a:solidFill>
                <a:latin typeface="Times New Roman" panose="02020603050405020304" pitchFamily="18" charset="0"/>
                <a:cs typeface="Times New Roman" panose="02020603050405020304" pitchFamily="18" charset="0"/>
              </a:rPr>
              <a:t> 1</a:t>
            </a:r>
            <a:endParaRPr lang="pt-BR" sz="2400" b="1" dirty="0">
              <a:solidFill>
                <a:srgbClr val="FFFF66"/>
              </a:solidFill>
              <a:latin typeface="Times New Roman" panose="02020603050405020304" pitchFamily="18" charset="0"/>
              <a:cs typeface="Times New Roman" panose="02020603050405020304" pitchFamily="18" charset="0"/>
            </a:endParaRPr>
          </a:p>
        </p:txBody>
      </p:sp>
      <p:sp>
        <p:nvSpPr>
          <p:cNvPr id="5" name="CaixaDeTexto 4"/>
          <p:cNvSpPr txBox="1"/>
          <p:nvPr/>
        </p:nvSpPr>
        <p:spPr>
          <a:xfrm>
            <a:off x="467544" y="1443841"/>
            <a:ext cx="8064896" cy="2795958"/>
          </a:xfrm>
          <a:prstGeom prst="rect">
            <a:avLst/>
          </a:prstGeom>
          <a:noFill/>
        </p:spPr>
        <p:txBody>
          <a:bodyPr wrap="square" rtlCol="0">
            <a:spAutoFit/>
          </a:bodyPr>
          <a:lstStyle/>
          <a:p>
            <a:pPr>
              <a:lnSpc>
                <a:spcPct val="150000"/>
              </a:lnSpc>
            </a:pPr>
            <a:r>
              <a:rPr lang="en-US"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How does the number of inspections change over time (use month as the level of temporal granularity)? Does the number of inspections increase or </a:t>
            </a:r>
            <a:r>
              <a:rPr lang="en-US" sz="2400" dirty="0" smtClean="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decrease </a:t>
            </a:r>
            <a:r>
              <a:rPr lang="en-US"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over time? Are there any peak times? Is there any seasonal effect (like inspections being more common during </a:t>
            </a:r>
            <a:r>
              <a:rPr lang="en-US" sz="2400" dirty="0" smtClean="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certain </a:t>
            </a:r>
            <a:r>
              <a:rPr lang="en-US"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seasons or months)?</a:t>
            </a:r>
            <a:endParaRPr lang="pt-BR"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1383859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3323987"/>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But I actually in the end chose to use a faceted version of the chart, with free scales, to show that the pattern is very similar for every borough.</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demonstrate this further, I also plotted the distribution of the number of inspections by borough, to show that the percentage of inspections at each borough is more or less stable over the years. I disregarded the years prior to 2016, because the number of inspections in general clearly took off on this year (see chart on the previous slide).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767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4" name="CaixaDeTexto 3"/>
          <p:cNvSpPr txBox="1"/>
          <p:nvPr/>
        </p:nvSpPr>
        <p:spPr>
          <a:xfrm>
            <a:off x="467544" y="188640"/>
            <a:ext cx="8496944" cy="461665"/>
          </a:xfrm>
          <a:prstGeom prst="rect">
            <a:avLst/>
          </a:prstGeom>
          <a:noFill/>
        </p:spPr>
        <p:txBody>
          <a:bodyPr wrap="square" rtlCol="0">
            <a:spAutoFit/>
          </a:bodyPr>
          <a:lstStyle/>
          <a:p>
            <a:r>
              <a:rPr lang="pt-BR" sz="2400" b="1" dirty="0" err="1" smtClean="0">
                <a:solidFill>
                  <a:srgbClr val="FFFF66"/>
                </a:solidFill>
                <a:latin typeface="Times New Roman" panose="02020603050405020304" pitchFamily="18" charset="0"/>
                <a:cs typeface="Times New Roman" panose="02020603050405020304" pitchFamily="18" charset="0"/>
              </a:rPr>
              <a:t>Question</a:t>
            </a:r>
            <a:r>
              <a:rPr lang="pt-BR" sz="2400" b="1" dirty="0" smtClean="0">
                <a:solidFill>
                  <a:srgbClr val="FFFF66"/>
                </a:solidFill>
                <a:latin typeface="Times New Roman" panose="02020603050405020304" pitchFamily="18" charset="0"/>
                <a:cs typeface="Times New Roman" panose="02020603050405020304" pitchFamily="18" charset="0"/>
              </a:rPr>
              <a:t> 3</a:t>
            </a:r>
            <a:endParaRPr lang="pt-BR" sz="2400" b="1" dirty="0">
              <a:solidFill>
                <a:srgbClr val="FFFF66"/>
              </a:solidFill>
              <a:latin typeface="Times New Roman" panose="02020603050405020304" pitchFamily="18" charset="0"/>
              <a:cs typeface="Times New Roman" panose="02020603050405020304" pitchFamily="18" charset="0"/>
            </a:endParaRPr>
          </a:p>
        </p:txBody>
      </p:sp>
      <p:sp>
        <p:nvSpPr>
          <p:cNvPr id="5" name="CaixaDeTexto 4"/>
          <p:cNvSpPr txBox="1"/>
          <p:nvPr/>
        </p:nvSpPr>
        <p:spPr>
          <a:xfrm>
            <a:off x="467544" y="1443841"/>
            <a:ext cx="8064896" cy="2795958"/>
          </a:xfrm>
          <a:prstGeom prst="rect">
            <a:avLst/>
          </a:prstGeom>
          <a:noFill/>
        </p:spPr>
        <p:txBody>
          <a:bodyPr wrap="square" rtlCol="0">
            <a:spAutoFit/>
          </a:bodyPr>
          <a:lstStyle/>
          <a:p>
            <a:pPr>
              <a:lnSpc>
                <a:spcPct val="150000"/>
              </a:lnSpc>
            </a:pPr>
            <a:r>
              <a:rPr lang="en-US" sz="2400" dirty="0" smtClean="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How are cuisines types distributed across the New York area? Are there geographical areas where certain cuisines tend to concentrate (that is are there any areas where certain cuisines are more prevalent than others)? NOTE: focus only on the top 5 most frequent “Cuisine Description” categories.</a:t>
            </a:r>
            <a:endParaRPr lang="pt-BR"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670736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00" y="621000"/>
            <a:ext cx="8892000" cy="5616000"/>
          </a:xfrm>
          <a:prstGeom prst="rect">
            <a:avLst/>
          </a:prstGeom>
        </p:spPr>
      </p:pic>
    </p:spTree>
    <p:extLst>
      <p:ext uri="{BB962C8B-B14F-4D97-AF65-F5344CB8AC3E}">
        <p14:creationId xmlns:p14="http://schemas.microsoft.com/office/powerpoint/2010/main" val="341478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947" y="1008719"/>
            <a:ext cx="8298107" cy="4840563"/>
          </a:xfrm>
          <a:prstGeom prst="rect">
            <a:avLst/>
          </a:prstGeom>
        </p:spPr>
      </p:pic>
    </p:spTree>
    <p:extLst>
      <p:ext uri="{BB962C8B-B14F-4D97-AF65-F5344CB8AC3E}">
        <p14:creationId xmlns:p14="http://schemas.microsoft.com/office/powerpoint/2010/main" val="3384306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324000"/>
            <a:ext cx="8280000" cy="6210000"/>
          </a:xfrm>
          <a:prstGeom prst="rect">
            <a:avLst/>
          </a:prstGeom>
        </p:spPr>
      </p:pic>
    </p:spTree>
    <p:extLst>
      <p:ext uri="{BB962C8B-B14F-4D97-AF65-F5344CB8AC3E}">
        <p14:creationId xmlns:p14="http://schemas.microsoft.com/office/powerpoint/2010/main" val="4202936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3016210"/>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line chart shows the number of inspections by month, in a continuous scale. A line chart is very well suited in this case, since it allows us to perceive patterns in time.</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answer the question about seasonal effects, I first transformed the line chart to polar coordinates, since it would probably show any evident  recurring pattern along the years: </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3259967"/>
            <a:ext cx="4320480" cy="3600400"/>
          </a:xfrm>
          <a:prstGeom prst="rect">
            <a:avLst/>
          </a:prstGeom>
        </p:spPr>
      </p:pic>
    </p:spTree>
    <p:extLst>
      <p:ext uri="{BB962C8B-B14F-4D97-AF65-F5344CB8AC3E}">
        <p14:creationId xmlns:p14="http://schemas.microsoft.com/office/powerpoint/2010/main" val="531799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2092881"/>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But there was no distinctive pattern that would “jump to the eye”, so instead I chose to design a more conventional bar chart, showing the total number of inspections by month, regardless of the year. Additionally, I included a line indicating the monthly average, highlighting the months above this average.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33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4" name="CaixaDeTexto 3"/>
          <p:cNvSpPr txBox="1"/>
          <p:nvPr/>
        </p:nvSpPr>
        <p:spPr>
          <a:xfrm>
            <a:off x="467544" y="188640"/>
            <a:ext cx="8496944" cy="461665"/>
          </a:xfrm>
          <a:prstGeom prst="rect">
            <a:avLst/>
          </a:prstGeom>
          <a:noFill/>
        </p:spPr>
        <p:txBody>
          <a:bodyPr wrap="square" rtlCol="0">
            <a:spAutoFit/>
          </a:bodyPr>
          <a:lstStyle/>
          <a:p>
            <a:r>
              <a:rPr lang="pt-BR" sz="2400" b="1" dirty="0" err="1" smtClean="0">
                <a:solidFill>
                  <a:srgbClr val="FFFF66"/>
                </a:solidFill>
                <a:latin typeface="Times New Roman" panose="02020603050405020304" pitchFamily="18" charset="0"/>
                <a:cs typeface="Times New Roman" panose="02020603050405020304" pitchFamily="18" charset="0"/>
              </a:rPr>
              <a:t>Question</a:t>
            </a:r>
            <a:r>
              <a:rPr lang="pt-BR" sz="2400" b="1" dirty="0" smtClean="0">
                <a:solidFill>
                  <a:srgbClr val="FFFF66"/>
                </a:solidFill>
                <a:latin typeface="Times New Roman" panose="02020603050405020304" pitchFamily="18" charset="0"/>
                <a:cs typeface="Times New Roman" panose="02020603050405020304" pitchFamily="18" charset="0"/>
              </a:rPr>
              <a:t> 2</a:t>
            </a:r>
            <a:endParaRPr lang="pt-BR" sz="2400" b="1" dirty="0">
              <a:solidFill>
                <a:srgbClr val="FFFF66"/>
              </a:solidFill>
              <a:latin typeface="Times New Roman" panose="02020603050405020304" pitchFamily="18" charset="0"/>
              <a:cs typeface="Times New Roman" panose="02020603050405020304" pitchFamily="18" charset="0"/>
            </a:endParaRPr>
          </a:p>
        </p:txBody>
      </p:sp>
      <p:sp>
        <p:nvSpPr>
          <p:cNvPr id="5" name="CaixaDeTexto 4"/>
          <p:cNvSpPr txBox="1"/>
          <p:nvPr/>
        </p:nvSpPr>
        <p:spPr>
          <a:xfrm>
            <a:off x="467544" y="1443841"/>
            <a:ext cx="8064896" cy="1687963"/>
          </a:xfrm>
          <a:prstGeom prst="rect">
            <a:avLst/>
          </a:prstGeom>
          <a:noFill/>
        </p:spPr>
        <p:txBody>
          <a:bodyPr wrap="square" rtlCol="0">
            <a:spAutoFit/>
          </a:bodyPr>
          <a:lstStyle/>
          <a:p>
            <a:pPr>
              <a:lnSpc>
                <a:spcPct val="150000"/>
              </a:lnSpc>
            </a:pPr>
            <a:r>
              <a:rPr lang="en-US" sz="2400" dirty="0" smtClean="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rPr>
              <a:t>Is there any difference in how the number of inspections changes over time in the 5 different boroughs of New York City?</a:t>
            </a:r>
            <a:endParaRPr lang="pt-BR" sz="2400" dirty="0">
              <a:solidFill>
                <a:schemeClr val="bg1">
                  <a:lumMod val="95000"/>
                </a:schemeClr>
              </a:solidFill>
              <a:latin typeface="Times New Roman" panose="02020603050405020304" pitchFamily="18"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1606175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000" y="310500"/>
            <a:ext cx="8316000" cy="6237000"/>
          </a:xfrm>
          <a:prstGeom prst="rect">
            <a:avLst/>
          </a:prstGeom>
        </p:spPr>
      </p:pic>
    </p:spTree>
    <p:extLst>
      <p:ext uri="{BB962C8B-B14F-4D97-AF65-F5344CB8AC3E}">
        <p14:creationId xmlns:p14="http://schemas.microsoft.com/office/powerpoint/2010/main" val="569507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00" y="324000"/>
            <a:ext cx="8280000" cy="6210000"/>
          </a:xfrm>
          <a:prstGeom prst="rect">
            <a:avLst/>
          </a:prstGeom>
        </p:spPr>
      </p:pic>
    </p:spTree>
    <p:extLst>
      <p:ext uri="{BB962C8B-B14F-4D97-AF65-F5344CB8AC3E}">
        <p14:creationId xmlns:p14="http://schemas.microsoft.com/office/powerpoint/2010/main" val="668516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9" y="260648"/>
            <a:ext cx="8568952" cy="147732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Comments</a:t>
            </a:r>
          </a:p>
          <a:p>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to show the patterns for each borough, the immediate idea would be to plot a line chart with multiple lines representing the boroughs :</a:t>
            </a:r>
            <a:endParaRPr lang="en-US" sz="2000" dirty="0">
              <a:latin typeface="Times New Roman" panose="02020603050405020304" pitchFamily="18" charset="0"/>
              <a:cs typeface="Times New Roman" panose="02020603050405020304" pitchFamily="18"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1916832"/>
            <a:ext cx="7411753" cy="4941168"/>
          </a:xfrm>
          <a:prstGeom prst="rect">
            <a:avLst/>
          </a:prstGeom>
        </p:spPr>
      </p:pic>
    </p:spTree>
    <p:extLst>
      <p:ext uri="{BB962C8B-B14F-4D97-AF65-F5344CB8AC3E}">
        <p14:creationId xmlns:p14="http://schemas.microsoft.com/office/powerpoint/2010/main" val="2684674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390</Words>
  <Application>Microsoft Office PowerPoint</Application>
  <PresentationFormat>Apresentação na tela (4:3)</PresentationFormat>
  <Paragraphs>22</Paragraphs>
  <Slides>12</Slides>
  <Notes>0</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Maria</dc:creator>
  <cp:lastModifiedBy>Ana Maria</cp:lastModifiedBy>
  <cp:revision>9</cp:revision>
  <dcterms:created xsi:type="dcterms:W3CDTF">2020-01-08T13:54:29Z</dcterms:created>
  <dcterms:modified xsi:type="dcterms:W3CDTF">2020-01-09T03:31:17Z</dcterms:modified>
</cp:coreProperties>
</file>