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8" r:id="rId12"/>
    <p:sldId id="271" r:id="rId13"/>
    <p:sldId id="272" r:id="rId14"/>
    <p:sldId id="273" r:id="rId15"/>
    <p:sldId id="274" r:id="rId16"/>
    <p:sldId id="275" r:id="rId17"/>
    <p:sldId id="276" r:id="rId18"/>
    <p:sldId id="279" r:id="rId19"/>
    <p:sldId id="277" r:id="rId20"/>
    <p:sldId id="278"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73939"/>
    <a:srgbClr val="F0808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18971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229292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96662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42522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14672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892A5A2-B28A-4A14-84C7-5691C7E42B4E}" type="datetimeFigureOut">
              <a:rPr lang="pt-BR" smtClean="0"/>
              <a:t>09/01/2020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143092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892A5A2-B28A-4A14-84C7-5691C7E42B4E}" type="datetimeFigureOut">
              <a:rPr lang="pt-BR" smtClean="0"/>
              <a:t>09/01/2020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0918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892A5A2-B28A-4A14-84C7-5691C7E42B4E}" type="datetimeFigureOut">
              <a:rPr lang="pt-BR" smtClean="0"/>
              <a:t>09/01/2020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2417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892A5A2-B28A-4A14-84C7-5691C7E42B4E}" type="datetimeFigureOut">
              <a:rPr lang="pt-BR" smtClean="0"/>
              <a:t>09/01/2020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74335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892A5A2-B28A-4A14-84C7-5691C7E42B4E}" type="datetimeFigureOut">
              <a:rPr lang="pt-BR" smtClean="0"/>
              <a:t>09/01/2020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3544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892A5A2-B28A-4A14-84C7-5691C7E42B4E}" type="datetimeFigureOut">
              <a:rPr lang="pt-BR" smtClean="0"/>
              <a:t>09/01/2020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280457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2A5A2-B28A-4A14-84C7-5691C7E42B4E}" type="datetimeFigureOut">
              <a:rPr lang="pt-BR" smtClean="0"/>
              <a:t>09/01/2020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5C674-5AAB-4EF1-AB43-4D8EA514DFEC}" type="slidenum">
              <a:rPr lang="pt-BR" smtClean="0"/>
              <a:t>‹nº›</a:t>
            </a:fld>
            <a:endParaRPr lang="pt-BR"/>
          </a:p>
        </p:txBody>
      </p:sp>
    </p:spTree>
    <p:extLst>
      <p:ext uri="{BB962C8B-B14F-4D97-AF65-F5344CB8AC3E}">
        <p14:creationId xmlns:p14="http://schemas.microsoft.com/office/powerpoint/2010/main" val="182240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1</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2795958"/>
          </a:xfrm>
          <a:prstGeom prst="rect">
            <a:avLst/>
          </a:prstGeom>
          <a:noFill/>
        </p:spPr>
        <p:txBody>
          <a:bodyPr wrap="square" rtlCol="0">
            <a:spAutoFit/>
          </a:bodyPr>
          <a:lstStyle/>
          <a:p>
            <a:pPr>
              <a:lnSpc>
                <a:spcPct val="150000"/>
              </a:lnSpc>
            </a:pP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How does the number of inspections change over time (use month as the level of temporal granularity)? Does the number of inspections increase or </a:t>
            </a: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decrease </a:t>
            </a: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over time? Are there any peak times? Is there any seasonal effect (like inspections being more common during </a:t>
            </a: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certain </a:t>
            </a: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seasons or months)?</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38385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3323987"/>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But I actually in the end chose to use a faceted version of the chart, with free scales, to show that the pattern is very similar for every borough.</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demonstrate this further, I also plotted the distribution of the number of inspections by borough, to show that the percentage of inspections at each borough is more or less stable over the years. I disregarded the years prior to 2016, because the number of inspections in general clearly took off on this year (see chart on the previous slide).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76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3</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2795958"/>
          </a:xfrm>
          <a:prstGeom prst="rect">
            <a:avLst/>
          </a:prstGeom>
          <a:noFill/>
        </p:spPr>
        <p:txBody>
          <a:bodyPr wrap="square" rtlCol="0">
            <a:spAutoFit/>
          </a:bodyPr>
          <a:lstStyle/>
          <a:p>
            <a:pPr>
              <a:lnSpc>
                <a:spcPct val="150000"/>
              </a:lnSpc>
            </a:pP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How are cuisines types distributed across the New York area? Are there geographical areas where certain cuisines tend to concentrate (that is are there any areas where certain cuisines are more prevalent than others)? NOTE: focus only on the top 5 most frequent “Cuisine Description” categories.</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67073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00" y="621000"/>
            <a:ext cx="8892000" cy="5616000"/>
          </a:xfrm>
          <a:prstGeom prst="rect">
            <a:avLst/>
          </a:prstGeom>
        </p:spPr>
      </p:pic>
    </p:spTree>
    <p:extLst>
      <p:ext uri="{BB962C8B-B14F-4D97-AF65-F5344CB8AC3E}">
        <p14:creationId xmlns:p14="http://schemas.microsoft.com/office/powerpoint/2010/main" val="384902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1169551"/>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Again I chose </a:t>
            </a:r>
            <a:r>
              <a:rPr lang="en-US" sz="2000" dirty="0" smtClean="0">
                <a:latin typeface="Times New Roman" panose="02020603050405020304" pitchFamily="18" charset="0"/>
                <a:cs typeface="Times New Roman" panose="02020603050405020304" pitchFamily="18" charset="0"/>
              </a:rPr>
              <a:t>to use a faceted version of the chart, </a:t>
            </a:r>
            <a:r>
              <a:rPr lang="en-US" sz="2000" dirty="0" smtClean="0">
                <a:latin typeface="Times New Roman" panose="02020603050405020304" pitchFamily="18" charset="0"/>
                <a:cs typeface="Times New Roman" panose="02020603050405020304" pitchFamily="18" charset="0"/>
              </a:rPr>
              <a:t>to avoid cluttering.</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8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a:t>
            </a:r>
            <a:r>
              <a:rPr lang="pt-BR" sz="2400" b="1" dirty="0" smtClean="0">
                <a:solidFill>
                  <a:srgbClr val="FFFF66"/>
                </a:solidFill>
                <a:latin typeface="Times New Roman" panose="02020603050405020304" pitchFamily="18" charset="0"/>
                <a:cs typeface="Times New Roman" panose="02020603050405020304" pitchFamily="18" charset="0"/>
              </a:rPr>
              <a:t>4</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2862322"/>
          </a:xfrm>
          <a:prstGeom prst="rect">
            <a:avLst/>
          </a:prstGeom>
          <a:noFill/>
        </p:spPr>
        <p:txBody>
          <a:bodyPr wrap="square" rtlCol="0">
            <a:spAutoFit/>
          </a:bodyPr>
          <a:lstStyle/>
          <a:p>
            <a:pPr>
              <a:lnSpc>
                <a:spcPct val="150000"/>
              </a:lnSpc>
            </a:pP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How does the average score compare across different cuisine types? Are there cuisines that tend to have consistently lower/higher average scores compared to the others? NOTE: focus only on the top 5 most frequent “Cuisine Description” categories</a:t>
            </a: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982584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50"/>
            <a:ext cx="8280000" cy="5692500"/>
          </a:xfrm>
          <a:prstGeom prst="rect">
            <a:avLst/>
          </a:prstGeom>
        </p:spPr>
      </p:pic>
    </p:spTree>
    <p:extLst>
      <p:ext uri="{BB962C8B-B14F-4D97-AF65-F5344CB8AC3E}">
        <p14:creationId xmlns:p14="http://schemas.microsoft.com/office/powerpoint/2010/main" val="267869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147732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Instead of simply plotting the average scores by cuisines, I chose to also show the full distribution of the scores, since averages are sensitive to extreme values.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73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5 </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1687963"/>
          </a:xfrm>
          <a:prstGeom prst="rect">
            <a:avLst/>
          </a:prstGeom>
          <a:noFill/>
        </p:spPr>
        <p:txBody>
          <a:bodyPr wrap="square" rtlCol="0">
            <a:spAutoFit/>
          </a:bodyPr>
          <a:lstStyle/>
          <a:p>
            <a:pPr>
              <a:lnSpc>
                <a:spcPct val="150000"/>
              </a:lnSpc>
            </a:pP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 Is there a relationship between cuisine type and violation? For instance, do some cuisine types tend to have more of some type of violations that other cuisine types?</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3685405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09" y="0"/>
            <a:ext cx="8313182" cy="6858000"/>
          </a:xfrm>
          <a:prstGeom prst="rect">
            <a:avLst/>
          </a:prstGeom>
        </p:spPr>
      </p:pic>
    </p:spTree>
    <p:extLst>
      <p:ext uri="{BB962C8B-B14F-4D97-AF65-F5344CB8AC3E}">
        <p14:creationId xmlns:p14="http://schemas.microsoft.com/office/powerpoint/2010/main" val="2245238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09" y="0"/>
            <a:ext cx="8313182" cy="6858000"/>
          </a:xfrm>
          <a:prstGeom prst="rect">
            <a:avLst/>
          </a:prstGeom>
        </p:spPr>
      </p:pic>
    </p:spTree>
    <p:extLst>
      <p:ext uri="{BB962C8B-B14F-4D97-AF65-F5344CB8AC3E}">
        <p14:creationId xmlns:p14="http://schemas.microsoft.com/office/powerpoint/2010/main" val="2341336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47" y="1008719"/>
            <a:ext cx="8298107" cy="4840563"/>
          </a:xfrm>
          <a:prstGeom prst="rect">
            <a:avLst/>
          </a:prstGeom>
        </p:spPr>
      </p:pic>
    </p:spTree>
    <p:extLst>
      <p:ext uri="{BB962C8B-B14F-4D97-AF65-F5344CB8AC3E}">
        <p14:creationId xmlns:p14="http://schemas.microsoft.com/office/powerpoint/2010/main" val="3384306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301621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I first plotted, for each infraction, the cuisine types that incurred in more infractions. But since “American” cuisine is the most prevalent cuisine in the dataset, the plot would be somewhat unbiased.</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fix that, I decided to plot a chart showing the most frequent violation for each cuisine type. The difference is subtle, but the resulting plot is very different from the first one (and more interesting).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79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324000"/>
            <a:ext cx="8280000" cy="6210000"/>
          </a:xfrm>
          <a:prstGeom prst="rect">
            <a:avLst/>
          </a:prstGeom>
        </p:spPr>
      </p:pic>
    </p:spTree>
    <p:extLst>
      <p:ext uri="{BB962C8B-B14F-4D97-AF65-F5344CB8AC3E}">
        <p14:creationId xmlns:p14="http://schemas.microsoft.com/office/powerpoint/2010/main" val="4202936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301621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line chart shows the number of inspections by month, in a continuous scale. A line chart is very well suited in this case, since it allows us to perceive patterns in time.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answer the question about seasonal effects, I first transformed the line chart to polar coordinates, since it would probably show any evident  recurring pattern along the years: </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3259967"/>
            <a:ext cx="4320480" cy="3600400"/>
          </a:xfrm>
          <a:prstGeom prst="rect">
            <a:avLst/>
          </a:prstGeom>
        </p:spPr>
      </p:pic>
    </p:spTree>
    <p:extLst>
      <p:ext uri="{BB962C8B-B14F-4D97-AF65-F5344CB8AC3E}">
        <p14:creationId xmlns:p14="http://schemas.microsoft.com/office/powerpoint/2010/main" val="53179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2092881"/>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But there was no distinctive pattern that would “jump to the eye”, so instead I chose to design a more conventional bar chart, showing the total number of inspections by month, regardless of the year. Additionally, I included a line indicating the monthly average, highlighting the months above this average.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33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2</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1687963"/>
          </a:xfrm>
          <a:prstGeom prst="rect">
            <a:avLst/>
          </a:prstGeom>
          <a:noFill/>
        </p:spPr>
        <p:txBody>
          <a:bodyPr wrap="square" rtlCol="0">
            <a:spAutoFit/>
          </a:bodyPr>
          <a:lstStyle/>
          <a:p>
            <a:pPr>
              <a:lnSpc>
                <a:spcPct val="150000"/>
              </a:lnSpc>
            </a:pP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Is there any difference in how the number of inspections changes over time in the 5 different boroughs of New York City?</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606175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000" y="310500"/>
            <a:ext cx="8316000" cy="6237000"/>
          </a:xfrm>
          <a:prstGeom prst="rect">
            <a:avLst/>
          </a:prstGeom>
        </p:spPr>
      </p:pic>
    </p:spTree>
    <p:extLst>
      <p:ext uri="{BB962C8B-B14F-4D97-AF65-F5344CB8AC3E}">
        <p14:creationId xmlns:p14="http://schemas.microsoft.com/office/powerpoint/2010/main" val="569507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324000"/>
            <a:ext cx="8280000" cy="6210000"/>
          </a:xfrm>
          <a:prstGeom prst="rect">
            <a:avLst/>
          </a:prstGeom>
        </p:spPr>
      </p:pic>
    </p:spTree>
    <p:extLst>
      <p:ext uri="{BB962C8B-B14F-4D97-AF65-F5344CB8AC3E}">
        <p14:creationId xmlns:p14="http://schemas.microsoft.com/office/powerpoint/2010/main" val="668516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147732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to show the patterns for each borough, the immediate idea would be to plot a line chart with multiple lines representing the boroughs :</a:t>
            </a:r>
            <a:endParaRPr lang="en-US" sz="2000" dirty="0">
              <a:latin typeface="Times New Roman" panose="02020603050405020304" pitchFamily="18" charset="0"/>
              <a:cs typeface="Times New Roman" panose="02020603050405020304" pitchFamily="18"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1916832"/>
            <a:ext cx="7411753" cy="4941168"/>
          </a:xfrm>
          <a:prstGeom prst="rect">
            <a:avLst/>
          </a:prstGeom>
        </p:spPr>
      </p:pic>
    </p:spTree>
    <p:extLst>
      <p:ext uri="{BB962C8B-B14F-4D97-AF65-F5344CB8AC3E}">
        <p14:creationId xmlns:p14="http://schemas.microsoft.com/office/powerpoint/2010/main" val="2684674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600</Words>
  <Application>Microsoft Office PowerPoint</Application>
  <PresentationFormat>Apresentação na tela (4:3)</PresentationFormat>
  <Paragraphs>37</Paragraphs>
  <Slides>20</Slides>
  <Notes>0</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Maria</dc:creator>
  <cp:lastModifiedBy>Ana Maria</cp:lastModifiedBy>
  <cp:revision>11</cp:revision>
  <dcterms:created xsi:type="dcterms:W3CDTF">2020-01-08T13:54:29Z</dcterms:created>
  <dcterms:modified xsi:type="dcterms:W3CDTF">2020-01-09T17:44:09Z</dcterms:modified>
</cp:coreProperties>
</file>