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3" r:id="rId3"/>
    <p:sldId id="262" r:id="rId4"/>
    <p:sldId id="275" r:id="rId5"/>
    <p:sldId id="263" r:id="rId6"/>
    <p:sldId id="265" r:id="rId7"/>
    <p:sldId id="266" r:id="rId8"/>
    <p:sldId id="267" r:id="rId9"/>
    <p:sldId id="272" r:id="rId10"/>
    <p:sldId id="274" r:id="rId11"/>
  </p:sldIdLst>
  <p:sldSz cx="9144000" cy="6858000" type="screen4x3"/>
  <p:notesSz cx="7010400" cy="92964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0270" autoAdjust="0"/>
  </p:normalViewPr>
  <p:slideViewPr>
    <p:cSldViewPr>
      <p:cViewPr varScale="1">
        <p:scale>
          <a:sx n="79" d="100"/>
          <a:sy n="79" d="100"/>
        </p:scale>
        <p:origin x="108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"/>
    </p:cViewPr>
  </p:sorterViewPr>
  <p:notesViewPr>
    <p:cSldViewPr>
      <p:cViewPr varScale="1">
        <p:scale>
          <a:sx n="53" d="100"/>
          <a:sy n="53" d="100"/>
        </p:scale>
        <p:origin x="-192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ACF1035-4AC7-41A5-8E3A-0A093DB28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23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102249F-61B9-4D90-8491-87955D528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46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CBDA3F-46F0-4E83-9DBD-F31DF7F2A496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Welcome to Lesson 4 of Module 2 on the Introduction</a:t>
            </a:r>
            <a:r>
              <a:rPr lang="en-US" baseline="0" dirty="0" smtClean="0"/>
              <a:t> to Databases and DBMSs</a:t>
            </a:r>
          </a:p>
          <a:p>
            <a:r>
              <a:rPr lang="en-US" baseline="0" dirty="0" smtClean="0"/>
              <a:t>- Covers non-procedural access, the most important feature of a DBMS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dirty="0" smtClean="0"/>
              <a:t>Database management systems are vital technology to modern organizations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Opening</a:t>
            </a:r>
            <a:r>
              <a:rPr lang="en-US" baseline="0" dirty="0" smtClean="0"/>
              <a:t> question: </a:t>
            </a:r>
          </a:p>
          <a:p>
            <a:pPr marL="174708" indent="-174708">
              <a:buFontTx/>
              <a:buChar char="-"/>
            </a:pPr>
            <a:r>
              <a:rPr lang="en-US" baseline="0" dirty="0" smtClean="0"/>
              <a:t>What is the most labor intensive part of software development? Coding loops</a:t>
            </a:r>
          </a:p>
          <a:p>
            <a:pPr marL="174708" indent="-174708">
              <a:buFontTx/>
              <a:buChar char="-"/>
            </a:pPr>
            <a:r>
              <a:rPr lang="en-US" baseline="0" dirty="0" smtClean="0"/>
              <a:t>How many orders of magnitude improvement of development time from non procedural access?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0930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Combining</a:t>
            </a:r>
            <a:r>
              <a:rPr lang="en-US" baseline="0" dirty="0" smtClean="0"/>
              <a:t> the Offering and Faculty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02249F-61B9-4D90-8491-87955D528C3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16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pPr marL="174708" indent="-174708">
              <a:buFontTx/>
              <a:buChar char="-"/>
            </a:pPr>
            <a:r>
              <a:rPr lang="en-US" dirty="0" smtClean="0"/>
              <a:t>Database language</a:t>
            </a:r>
          </a:p>
          <a:p>
            <a:pPr marL="174708" indent="-174708">
              <a:buFontTx/>
              <a:buChar char="-"/>
            </a:pPr>
            <a:r>
              <a:rPr lang="en-US" dirty="0" smtClean="0"/>
              <a:t>Visual query tool</a:t>
            </a:r>
          </a:p>
          <a:p>
            <a:pPr marL="174708" indent="-174708">
              <a:buFontTx/>
              <a:buChar char="-"/>
            </a:pPr>
            <a:r>
              <a:rPr lang="en-US" dirty="0" smtClean="0"/>
              <a:t>Form development tool</a:t>
            </a:r>
          </a:p>
          <a:p>
            <a:pPr marL="174708" indent="-174708">
              <a:buFontTx/>
              <a:buChar char="-"/>
            </a:pPr>
            <a:r>
              <a:rPr lang="en-US" dirty="0" smtClean="0"/>
              <a:t>Report development tool</a:t>
            </a:r>
          </a:p>
          <a:p>
            <a:pPr marL="174708" indent="-174708">
              <a:buFontTx/>
              <a:buChar char="-"/>
            </a:pPr>
            <a:r>
              <a:rPr lang="en-US" dirty="0" smtClean="0"/>
              <a:t>Embedded database language inside a host programming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02249F-61B9-4D90-8491-87955D528C3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6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3C9891-5FDE-4752-9FB6-1827D4507CF2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Specify what not how</a:t>
            </a:r>
          </a:p>
          <a:p>
            <a:r>
              <a:rPr lang="en-US" smtClean="0"/>
              <a:t>Loop buster: no loops; major difference between procedural and nonprocedural language</a:t>
            </a:r>
          </a:p>
          <a:p>
            <a:r>
              <a:rPr lang="en-US" smtClean="0"/>
              <a:t>Trip planning analogy: specify features of trip (destination, quality of accommodations, dates, …) but not details (route, hotel research, flight research, …)</a:t>
            </a:r>
          </a:p>
          <a:p>
            <a:r>
              <a:rPr lang="en-US" smtClean="0"/>
              <a:t>Productivity improvement: 100 times fewer lines of code</a:t>
            </a:r>
          </a:p>
        </p:txBody>
      </p:sp>
    </p:spTree>
    <p:extLst>
      <p:ext uri="{BB962C8B-B14F-4D97-AF65-F5344CB8AC3E}">
        <p14:creationId xmlns:p14="http://schemas.microsoft.com/office/powerpoint/2010/main" val="3087507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r>
              <a:rPr lang="en-US" baseline="0" dirty="0" smtClean="0"/>
              <a:t> of SELECT statement in the SQL </a:t>
            </a:r>
            <a:r>
              <a:rPr lang="en-US" baseline="0" dirty="0" smtClean="0"/>
              <a:t>Developer</a:t>
            </a:r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Combining</a:t>
            </a:r>
            <a:r>
              <a:rPr lang="en-US" baseline="0" dirty="0" smtClean="0"/>
              <a:t> the Offering and Faculty tables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48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A4D8BB-3681-4CA1-9073-D8F32E70F55E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Query Design (Access)</a:t>
            </a:r>
          </a:p>
          <a:p>
            <a:r>
              <a:rPr lang="en-US" smtClean="0"/>
              <a:t> - specify tables and columns</a:t>
            </a:r>
          </a:p>
          <a:p>
            <a:r>
              <a:rPr lang="en-US" smtClean="0"/>
              <a:t> - Access determines connections among tables</a:t>
            </a:r>
          </a:p>
        </p:txBody>
      </p:sp>
    </p:spTree>
    <p:extLst>
      <p:ext uri="{BB962C8B-B14F-4D97-AF65-F5344CB8AC3E}">
        <p14:creationId xmlns:p14="http://schemas.microsoft.com/office/powerpoint/2010/main" val="2831031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C39BB6-4EA3-4714-9B2B-A39D90BCACCC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Faculty assignment form</a:t>
            </a:r>
          </a:p>
          <a:p>
            <a:r>
              <a:rPr lang="en-US" dirty="0" smtClean="0">
                <a:cs typeface="Times New Roman" pitchFamily="18" charset="0"/>
              </a:rPr>
              <a:t>The form can be used to add new course assignments for a professor and to change existing assignments. </a:t>
            </a:r>
          </a:p>
        </p:txBody>
      </p:sp>
    </p:spTree>
    <p:extLst>
      <p:ext uri="{BB962C8B-B14F-4D97-AF65-F5344CB8AC3E}">
        <p14:creationId xmlns:p14="http://schemas.microsoft.com/office/powerpoint/2010/main" val="424074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6A8DDD-91FC-4666-A675-E5117BAF5202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May need revision</a:t>
            </a:r>
          </a:p>
          <a:p>
            <a:r>
              <a:rPr lang="en-US" smtClean="0">
                <a:cs typeface="Times New Roman" pitchFamily="18" charset="0"/>
              </a:rPr>
              <a:t>The report uses indentation to show courses taught by faculty in various departments.  The indentation style can be easier to view than the tabular style shown as default output style.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447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50BA915-C81E-4CE8-8948-9E15D9A0A6BD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Combine external languages (COBOL, Java, C, C++, …) with SQL</a:t>
            </a:r>
          </a:p>
          <a:p>
            <a:r>
              <a:rPr lang="en-US" smtClean="0"/>
              <a:t>New DBMS specific languages: PL/SQL (Oracle), Transact-SQL (SQL Server)</a:t>
            </a:r>
          </a:p>
          <a:p>
            <a:r>
              <a:rPr lang="en-US" smtClean="0"/>
              <a:t>Batch processing: much business processing is batch (collect loan applications and process together); online processing is becoming more prevalent because of the web;</a:t>
            </a:r>
          </a:p>
          <a:p>
            <a:r>
              <a:rPr lang="en-US" smtClean="0"/>
              <a:t>Customization: customize the behavior of a data entry form</a:t>
            </a:r>
          </a:p>
          <a:p>
            <a:r>
              <a:rPr lang="en-US" smtClean="0"/>
              <a:t>Automation: rule processing; check qoh when an order is placed</a:t>
            </a:r>
          </a:p>
          <a:p>
            <a:r>
              <a:rPr lang="en-US" smtClean="0"/>
              <a:t>Performance: more control with a procedural language</a:t>
            </a:r>
          </a:p>
        </p:txBody>
      </p:sp>
    </p:spTree>
    <p:extLst>
      <p:ext uri="{BB962C8B-B14F-4D97-AF65-F5344CB8AC3E}">
        <p14:creationId xmlns:p14="http://schemas.microsoft.com/office/powerpoint/2010/main" val="487217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D9EAC4E-6B6E-4C59-B277-6E6D1DABAC0B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DBMS are very complex products</a:t>
            </a:r>
          </a:p>
          <a:p>
            <a:r>
              <a:rPr lang="en-US" dirty="0" smtClean="0"/>
              <a:t>Devote many years to understand a particular product</a:t>
            </a:r>
          </a:p>
          <a:p>
            <a:r>
              <a:rPr lang="en-US" dirty="0" smtClean="0"/>
              <a:t>Learn fundamental skill</a:t>
            </a:r>
            <a:r>
              <a:rPr lang="en-US" baseline="0" dirty="0" smtClean="0"/>
              <a:t> of</a:t>
            </a:r>
            <a:r>
              <a:rPr lang="en-US" dirty="0" smtClean="0"/>
              <a:t> query formulation </a:t>
            </a:r>
          </a:p>
          <a:p>
            <a:r>
              <a:rPr lang="en-US" dirty="0" smtClean="0"/>
              <a:t>Detailed skill that requires lots of practice</a:t>
            </a:r>
          </a:p>
          <a:p>
            <a:r>
              <a:rPr lang="en-US" dirty="0" smtClean="0"/>
              <a:t>Use standard database language (SQL)</a:t>
            </a:r>
            <a:r>
              <a:rPr lang="en-US" baseline="0" dirty="0" smtClean="0"/>
              <a:t> in week 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106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2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1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9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4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21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5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8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9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12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716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65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562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"/>
          <p:cNvSpPr>
            <a:spLocks noGrp="1" noChangeArrowheads="1"/>
          </p:cNvSpPr>
          <p:nvPr>
            <p:ph type="ctrTitle"/>
          </p:nvPr>
        </p:nvSpPr>
        <p:spPr>
          <a:xfrm>
            <a:off x="1066800" y="1676400"/>
            <a:ext cx="7391400" cy="1143000"/>
          </a:xfrm>
        </p:spPr>
        <p:txBody>
          <a:bodyPr/>
          <a:lstStyle/>
          <a:p>
            <a:r>
              <a:rPr lang="en-US" b="0" dirty="0"/>
              <a:t>Module 2 </a:t>
            </a:r>
            <a:br>
              <a:rPr lang="en-US" b="0" dirty="0"/>
            </a:br>
            <a:r>
              <a:rPr lang="en-US" b="0" dirty="0"/>
              <a:t>Introduction to Databases and DBMSs</a:t>
            </a:r>
            <a:endParaRPr lang="en-US" dirty="0" smtClean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4: Non-Procedural Access</a:t>
            </a:r>
          </a:p>
        </p:txBody>
      </p:sp>
    </p:spTree>
    <p:extLst>
      <p:ext uri="{BB962C8B-B14F-4D97-AF65-F5344CB8AC3E}">
        <p14:creationId xmlns:p14="http://schemas.microsoft.com/office/powerpoint/2010/main" val="4258814968"/>
      </p:ext>
    </p:extLst>
  </p:cSld>
  <p:clrMapOvr>
    <a:masterClrMapping/>
  </p:clrMapOvr>
  <p:transition advTm="57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SELECT Statement and Result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7458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OfferNo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FacFirstName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FacLastName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Offering INNER JOIN Faculty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Faculty.FacNo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Offering.FacNo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OffTerm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'FALL'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OffYear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2012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'ASST'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LIKE 'IS%';</a:t>
            </a:r>
          </a:p>
        </p:txBody>
      </p:sp>
      <p:sp>
        <p:nvSpPr>
          <p:cNvPr id="6" name="Rectangle 5"/>
          <p:cNvSpPr/>
          <p:nvPr/>
        </p:nvSpPr>
        <p:spPr>
          <a:xfrm>
            <a:off x="332232" y="4193502"/>
            <a:ext cx="8382000" cy="107721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OFFERNO COURSENO FACFIRSTNAME  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FACLASTNAME               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 --------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 --------------------------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1234 IS320    LEONARD     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VINCE                       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4321 IS320    LEONARD     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VINCE                       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232" y="146651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statement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82417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30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the </a:t>
            </a:r>
            <a:r>
              <a:rPr lang="en-US" dirty="0"/>
              <a:t>importance of </a:t>
            </a:r>
            <a:r>
              <a:rPr lang="en-US" dirty="0" smtClean="0"/>
              <a:t>non-procedural </a:t>
            </a:r>
            <a:r>
              <a:rPr lang="en-US" dirty="0"/>
              <a:t>access</a:t>
            </a:r>
          </a:p>
          <a:p>
            <a:r>
              <a:rPr lang="en-US" dirty="0" smtClean="0"/>
              <a:t>Explain the link between the five types of application </a:t>
            </a:r>
            <a:r>
              <a:rPr lang="en-US" dirty="0"/>
              <a:t>development tools </a:t>
            </a:r>
            <a:r>
              <a:rPr lang="en-US" dirty="0" smtClean="0"/>
              <a:t>and nonprocedural </a:t>
            </a:r>
            <a:r>
              <a:rPr lang="en-US" dirty="0"/>
              <a:t>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Nonprocedural Database Access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667000"/>
            <a:ext cx="8382000" cy="2743200"/>
          </a:xfrm>
        </p:spPr>
        <p:txBody>
          <a:bodyPr/>
          <a:lstStyle/>
          <a:p>
            <a:pPr eaLnBrk="1" hangingPunct="1"/>
            <a:r>
              <a:rPr lang="en-US" dirty="0" smtClean="0"/>
              <a:t>Query: request for data to answer a question</a:t>
            </a:r>
          </a:p>
          <a:p>
            <a:pPr eaLnBrk="1" hangingPunct="1"/>
            <a:r>
              <a:rPr lang="en-US" dirty="0" smtClean="0"/>
              <a:t>Indicate what parts of database to retrieve not the procedural details</a:t>
            </a:r>
          </a:p>
          <a:p>
            <a:pPr eaLnBrk="1" hangingPunct="1"/>
            <a:r>
              <a:rPr lang="en-US" dirty="0" smtClean="0"/>
              <a:t>Improve productivity and improve accessibility</a:t>
            </a:r>
          </a:p>
          <a:p>
            <a:pPr eaLnBrk="1" hangingPunct="1"/>
            <a:r>
              <a:rPr lang="en-US" dirty="0" smtClean="0"/>
              <a:t>SQL SELECT statement and graphical tools</a:t>
            </a:r>
          </a:p>
        </p:txBody>
      </p:sp>
      <p:sp>
        <p:nvSpPr>
          <p:cNvPr id="11270" name="AutoShape 4"/>
          <p:cNvSpPr>
            <a:spLocks noChangeArrowheads="1"/>
          </p:cNvSpPr>
          <p:nvPr/>
        </p:nvSpPr>
        <p:spPr bwMode="auto">
          <a:xfrm>
            <a:off x="6096000" y="838200"/>
            <a:ext cx="1828800" cy="1524000"/>
          </a:xfrm>
          <a:custGeom>
            <a:avLst/>
            <a:gdLst>
              <a:gd name="T0" fmla="*/ 77419200 w 21600"/>
              <a:gd name="T1" fmla="*/ 0 h 21600"/>
              <a:gd name="T2" fmla="*/ 22673818 w 21600"/>
              <a:gd name="T3" fmla="*/ 15745672 h 21600"/>
              <a:gd name="T4" fmla="*/ 0 w 21600"/>
              <a:gd name="T5" fmla="*/ 53763333 h 21600"/>
              <a:gd name="T6" fmla="*/ 22673818 w 21600"/>
              <a:gd name="T7" fmla="*/ 91780995 h 21600"/>
              <a:gd name="T8" fmla="*/ 77419200 w 21600"/>
              <a:gd name="T9" fmla="*/ 107526667 h 21600"/>
              <a:gd name="T10" fmla="*/ 132164582 w 21600"/>
              <a:gd name="T11" fmla="*/ 91780995 h 21600"/>
              <a:gd name="T12" fmla="*/ 154838400 w 21600"/>
              <a:gd name="T13" fmla="*/ 53763333 h 21600"/>
              <a:gd name="T14" fmla="*/ 132164582 w 21600"/>
              <a:gd name="T15" fmla="*/ 1574567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3200" dirty="0">
                <a:solidFill>
                  <a:schemeClr val="accent2"/>
                </a:solidFill>
                <a:latin typeface="Times New Roman" pitchFamily="18" charset="0"/>
              </a:rPr>
              <a:t>Loop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16107"/>
      </p:ext>
    </p:extLst>
  </p:cSld>
  <p:clrMapOvr>
    <a:masterClrMapping/>
  </p:clrMapOvr>
  <p:transition advTm="25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uiExpand="1" build="p"/>
      <p:bldP spid="112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Statement Execution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423987"/>
            <a:ext cx="5405437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8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Graphical Tool for Nonprocedural Access</a:t>
            </a:r>
          </a:p>
        </p:txBody>
      </p:sp>
      <p:pic>
        <p:nvPicPr>
          <p:cNvPr id="5" name="Picture 4" descr="C:\dbbook\SixthEd\Figures\Figure1-7Editted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4953000" cy="3200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182"/>
              </p:ext>
            </p:extLst>
          </p:nvPr>
        </p:nvGraphicFramePr>
        <p:xfrm>
          <a:off x="5486400" y="3048000"/>
          <a:ext cx="3523615" cy="1200150"/>
        </p:xfrm>
        <a:graphic>
          <a:graphicData uri="http://schemas.openxmlformats.org/drawingml/2006/table">
            <a:tbl>
              <a:tblPr/>
              <a:tblGrid>
                <a:gridCol w="876935"/>
                <a:gridCol w="862965"/>
                <a:gridCol w="629920"/>
                <a:gridCol w="523875"/>
                <a:gridCol w="629920"/>
              </a:tblGrid>
              <a:tr h="1714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StdFirstName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StdLastName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StdCity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OfferNo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EnrGrade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MARIAH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DODGE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SEATTLE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BOB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NORBERT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BOTHELL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5679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ROBERTO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MORALES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SEATTLE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5679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MARIAH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DODGE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SEATTLE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6666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LUKE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BRAZZI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SEATTLE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7777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WILLIAM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PILGRIM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BOTHELL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9876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913016"/>
      </p:ext>
    </p:extLst>
  </p:cSld>
  <p:clrMapOvr>
    <a:masterClrMapping/>
  </p:clrMapOvr>
  <p:transition advTm="10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Data Entry Form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0" y="1524000"/>
            <a:ext cx="6553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24441"/>
      </p:ext>
    </p:extLst>
  </p:cSld>
  <p:clrMapOvr>
    <a:masterClrMapping/>
  </p:clrMapOvr>
  <p:transition advTm="89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Report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95400" y="1828800"/>
            <a:ext cx="6096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26374"/>
      </p:ext>
    </p:extLst>
  </p:cSld>
  <p:clrMapOvr>
    <a:masterClrMapping/>
  </p:clrMapOvr>
  <p:transition advTm="81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Procedural Language Interface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136" y="1219200"/>
            <a:ext cx="7693025" cy="3656013"/>
          </a:xfrm>
        </p:spPr>
        <p:txBody>
          <a:bodyPr/>
          <a:lstStyle/>
          <a:p>
            <a:pPr eaLnBrk="1" hangingPunct="1"/>
            <a:r>
              <a:rPr lang="en-US" dirty="0" smtClean="0"/>
              <a:t>Combine procedural language with nonprocedural access</a:t>
            </a:r>
          </a:p>
          <a:p>
            <a:pPr eaLnBrk="1" hangingPunct="1"/>
            <a:r>
              <a:rPr lang="en-US" dirty="0" smtClean="0"/>
              <a:t>Why</a:t>
            </a:r>
          </a:p>
          <a:p>
            <a:pPr lvl="1" eaLnBrk="1" hangingPunct="1"/>
            <a:r>
              <a:rPr lang="en-US" dirty="0" smtClean="0"/>
              <a:t>Batch processing</a:t>
            </a:r>
          </a:p>
          <a:p>
            <a:pPr lvl="1" eaLnBrk="1" hangingPunct="1"/>
            <a:r>
              <a:rPr lang="en-US" dirty="0" smtClean="0"/>
              <a:t>Customization (especially for ecommerce) and automation</a:t>
            </a:r>
          </a:p>
          <a:p>
            <a:pPr lvl="1" eaLnBrk="1" hangingPunct="1"/>
            <a:r>
              <a:rPr lang="en-US" dirty="0" smtClean="0"/>
              <a:t>Performance improvement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727730"/>
      </p:ext>
    </p:extLst>
  </p:cSld>
  <p:clrMapOvr>
    <a:masterClrMapping/>
  </p:clrMapOvr>
  <p:transition advTm="16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Database technology vital to modern organizations</a:t>
            </a:r>
          </a:p>
          <a:p>
            <a:pPr eaLnBrk="1" hangingPunct="1"/>
            <a:r>
              <a:rPr lang="en-US" dirty="0" smtClean="0"/>
              <a:t>Crucial DBMS feature: nonprocedural access</a:t>
            </a:r>
          </a:p>
          <a:p>
            <a:pPr eaLnBrk="1" hangingPunct="1"/>
            <a:r>
              <a:rPr lang="en-US" dirty="0" smtClean="0"/>
              <a:t>Query language, visual tool, form tool, report tool, and embedding</a:t>
            </a:r>
          </a:p>
          <a:p>
            <a:pPr eaLnBrk="1" hangingPunct="1"/>
            <a:r>
              <a:rPr lang="en-US" dirty="0" smtClean="0"/>
              <a:t>Fundamental skill: query formulation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280121"/>
      </p:ext>
    </p:extLst>
  </p:cSld>
  <p:clrMapOvr>
    <a:masterClrMapping/>
  </p:clrMapOvr>
  <p:transition advTm="14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0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359&quot;&gt;&lt;property id=&quot;20148&quot; value=&quot;5&quot;/&gt;&lt;property id=&quot;20300&quot; value=&quot;Slide 1 - &amp;quot;Module 2  Introduction to Databases and DBMSs&amp;quot;&quot;/&gt;&lt;property id=&quot;20307&quot; value=&quot;256&quot;/&gt;&lt;/object&gt;&lt;object type=&quot;3&quot; unique_id=&quot;10365&quot;&gt;&lt;property id=&quot;20148&quot; value=&quot;5&quot;/&gt;&lt;property id=&quot;20300&quot; value=&quot;Slide 3 - &amp;quot;Nonprocedural Database Access&amp;quot;&quot;/&gt;&lt;property id=&quot;20307&quot; value=&quot;262&quot;/&gt;&lt;/object&gt;&lt;object type=&quot;3&quot; unique_id=&quot;10366&quot;&gt;&lt;property id=&quot;20148&quot; value=&quot;5&quot;/&gt;&lt;property id=&quot;20300&quot; value=&quot;Slide 5 - &amp;quot;Graphical Tool for Nonprocedural Access&amp;quot;&quot;/&gt;&lt;property id=&quot;20307&quot; value=&quot;263&quot;/&gt;&lt;/object&gt;&lt;object type=&quot;3&quot; unique_id=&quot;10368&quot;&gt;&lt;property id=&quot;20148&quot; value=&quot;5&quot;/&gt;&lt;property id=&quot;20300&quot; value=&quot;Slide 6 - &amp;quot;Sample Data Entry Form&amp;quot;&quot;/&gt;&lt;property id=&quot;20307&quot; value=&quot;265&quot;/&gt;&lt;/object&gt;&lt;object type=&quot;3&quot; unique_id=&quot;10369&quot;&gt;&lt;property id=&quot;20148&quot; value=&quot;5&quot;/&gt;&lt;property id=&quot;20300&quot; value=&quot;Slide 7 - &amp;quot;Sample Report&amp;quot;&quot;/&gt;&lt;property id=&quot;20307&quot; value=&quot;266&quot;/&gt;&lt;/object&gt;&lt;object type=&quot;3&quot; unique_id=&quot;10370&quot;&gt;&lt;property id=&quot;20148&quot; value=&quot;5&quot;/&gt;&lt;property id=&quot;20300&quot; value=&quot;Slide 8 - &amp;quot;Procedural Language Interface&amp;quot;&quot;/&gt;&lt;property id=&quot;20307&quot; value=&quot;267&quot;/&gt;&lt;/object&gt;&lt;object type=&quot;3&quot; unique_id=&quot;10375&quot;&gt;&lt;property id=&quot;20148&quot; value=&quot;5&quot;/&gt;&lt;property id=&quot;20300&quot; value=&quot;Slide 9 - &amp;quot;Summary&amp;quot;&quot;/&gt;&lt;property id=&quot;20307&quot; value=&quot;272&quot;/&gt;&lt;/object&gt;&lt;object type=&quot;3&quot; unique_id=&quot;10376&quot;&gt;&lt;property id=&quot;20148&quot; value=&quot;5&quot;/&gt;&lt;property id=&quot;20300&quot; value=&quot;Slide 2 - &amp;quot;Lesson Objectives&amp;quot;&quot;/&gt;&lt;property id=&quot;20307&quot; value=&quot;273&quot;/&gt;&lt;/object&gt;&lt;object type=&quot;3&quot; unique_id=&quot;27925&quot;&gt;&lt;property id=&quot;20148&quot; value=&quot;5&quot;/&gt;&lt;property id=&quot;20300&quot; value=&quot;Slide 10 - &amp;quot;Sample SELECT Statement and Result&amp;quot;&quot;/&gt;&lt;property id=&quot;20307&quot; value=&quot;274&quot;/&gt;&lt;/object&gt;&lt;object type=&quot;3&quot; unique_id=&quot;28078&quot;&gt;&lt;property id=&quot;20148&quot; value=&quot;5&quot;/&gt;&lt;property id=&quot;20300&quot; value=&quot;Slide 4 - &amp;quot;SELECT Statement Execution&amp;quot;&quot;/&gt;&lt;property id=&quot;20307&quot; value=&quot;275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69.8|9.6|55.5|5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36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5.9|5.8|13.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1959</TotalTime>
  <Words>605</Words>
  <Application>Microsoft Office PowerPoint</Application>
  <PresentationFormat>On-screen Show (4:3)</PresentationFormat>
  <Paragraphs>122</Paragraphs>
  <Slides>10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Courier New</vt:lpstr>
      <vt:lpstr>Times New Roman</vt:lpstr>
      <vt:lpstr>Blank Presentation</vt:lpstr>
      <vt:lpstr>Module 2  Introduction to Databases and DBMSs</vt:lpstr>
      <vt:lpstr>Lesson Objectives</vt:lpstr>
      <vt:lpstr>Nonprocedural Database Access</vt:lpstr>
      <vt:lpstr>SELECT Statement Execution</vt:lpstr>
      <vt:lpstr>Graphical Tool for Nonprocedural Access</vt:lpstr>
      <vt:lpstr>Sample Data Entry Form</vt:lpstr>
      <vt:lpstr>Sample Report</vt:lpstr>
      <vt:lpstr>Procedural Language Interface</vt:lpstr>
      <vt:lpstr>Summary</vt:lpstr>
      <vt:lpstr>Sample SELECT Statement and Result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2, Lesson 4: Non-Procedural Access</dc:title>
  <dc:subject>Introduction to Database Management</dc:subject>
  <dc:creator>Michael Mannino</dc:creator>
  <cp:lastModifiedBy>Mannino, Michael</cp:lastModifiedBy>
  <cp:revision>328</cp:revision>
  <cp:lastPrinted>2015-07-08T17:20:46Z</cp:lastPrinted>
  <dcterms:created xsi:type="dcterms:W3CDTF">2000-07-15T18:34:14Z</dcterms:created>
  <dcterms:modified xsi:type="dcterms:W3CDTF">2015-07-29T17:05:31Z</dcterms:modified>
</cp:coreProperties>
</file>