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8A217-8A62-21B7-FEF6-B427821C5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F9E21-CAA6-3F9C-C483-29B5121E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0FE5AB-1B14-872E-3F04-E0208DBA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8E12F6-1191-8CB5-7C1F-D5D4FC28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A6B603-E4A7-B386-B8D1-24271BD4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645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D8B75-6615-CDD1-EAFA-69E120AB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C1F7C30-DD2F-0266-7111-CB9536965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85A2EA-ADA0-8DF6-0A08-27BD4069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FD0A3DE-4A51-B80C-9C70-76A43EDF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810F96-871B-9324-8C73-DC5446C3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64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9F91BD-9984-0A5A-CE20-0FE723F7E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532DBE-D924-CDE7-220C-D5F24C081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D08724-B203-F55B-C3FC-D988E77B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D0A757-8CEC-1648-FFB4-77DCDBCD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E6AF68-1738-47BB-8547-E8D42214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90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5F0B7-4BBF-3FD6-87ED-D0094AAA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7283DE-A61F-11C6-6429-CFADD7F8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497C15-61DB-D56D-C63B-036AFA65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4AFE64-6C8E-64EE-81F6-41A4D366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E4FEDA-F898-5EFC-7ABA-94E7EF16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92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56B49-EA58-F54D-EE83-714E9825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A653F7-70DA-130B-E678-0E27FB01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D17061-294D-6CFA-F2B7-FE9C24BD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FDEA3A-B0BD-91ED-92F3-FB38DA3E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801C07-A798-5036-64CD-6109B35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91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6FF24-8EDE-9332-39E8-6C4E2422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DECEDC-FCD4-0583-A6CE-DAD5E455C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7A3D1B0-72D1-EE43-D7E8-EAA7E1A7C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6163F2-A167-18E5-D09F-AAD299BC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0F4C0C-4000-8261-C553-C7192D1E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DD69032-E162-194D-8B71-13FD95E7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40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F4F27-5F35-A67B-3BE1-D950EFAE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B719AA2-1823-9B8E-D037-1E4890D4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8ABFC0-793B-CA48-BEA8-0184691C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9332CC1-0318-955A-C1B2-BD8D95EB4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144EC54-EF9B-5F7E-19BD-661E3441C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215FAE4-0575-603B-B235-0B97952E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73E5F51-A88A-73F3-878B-5E1FC642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B73EF20-7E7C-DDB0-EF3E-B8B8274C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225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5988F-8738-8B29-C6A9-94EBB35D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5C6EAAC-ACBB-5878-71ED-2C1382BF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66F03B4-4EA0-6F80-BD77-36877243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993D9D8-1E75-7821-D78C-44A218EC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744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AD0EEB7-BD6E-0A59-E883-D0ECFA76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580A865-CDFE-3DA8-D51F-B36139EE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9D5AC0B-CD63-4663-E5A7-0129ECE6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3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3AEB3-8A0E-E0D3-BF01-12732E4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19BCA0-77E2-2F1B-FCD5-A3123C75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4937DEC-0D56-7CBD-DDDA-D9B6CEFFC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4D4C04-1C44-2B81-022D-7EB5FB3F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7A08F1B-3A7A-2DB6-90F4-93FB07BF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3D339BD-D712-A5CD-29C3-511C5A4E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06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38943-4ACA-4CB9-2A4F-5589413A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A74E19D-88AF-E415-86F0-9EC56B915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A97991-D7C1-79FF-4A87-9458D888C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96DE162-25F4-1642-64B5-97F69685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7CE0959-782F-FDBD-C889-1069AB9C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65C40B6-5F50-931B-2FFF-D354A7EE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CF0F78A-C4C0-4D42-6146-B96F0876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51B843-E900-391A-3DC2-D254704B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8C4F36-F90F-8ED3-9A94-7987132DB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69DA-F1CF-4509-9FB1-858BF6F02443}" type="datetimeFigureOut">
              <a:rPr lang="pt-PT" smtClean="0"/>
              <a:t>27/11/2023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2728B4-34F4-6103-7FC5-9237757D8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686D75-9972-3198-A3AF-040F038F7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D120-40C2-47D9-9A24-75F9DDADA1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64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47F1C-C905-BFA2-674C-2EAF91E03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4837"/>
            <a:ext cx="9144000" cy="995363"/>
          </a:xfrm>
        </p:spPr>
        <p:txBody>
          <a:bodyPr/>
          <a:lstStyle/>
          <a:p>
            <a:r>
              <a:rPr lang="pt-PT" dirty="0" err="1"/>
              <a:t>Binary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em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DCC706-1871-8E4E-F969-204DB6304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140" y="2111472"/>
            <a:ext cx="7407533" cy="3785475"/>
          </a:xfrm>
        </p:spPr>
        <p:txBody>
          <a:bodyPr>
            <a:normAutofit/>
          </a:bodyPr>
          <a:lstStyle/>
          <a:p>
            <a:r>
              <a:rPr lang="pt-PT" dirty="0"/>
              <a:t>Este algoritmo é usado para encontrar um elemento em uma sequência ordenada</a:t>
            </a:r>
          </a:p>
          <a:p>
            <a:endParaRPr lang="pt-PT" dirty="0"/>
          </a:p>
          <a:p>
            <a:pPr algn="l"/>
            <a:r>
              <a:rPr lang="pt-PT" dirty="0"/>
              <a:t>Para aplicar o algoritmo de Pesquisa Binária a uma sequência, a sequência deve estar ordenada em ordem crescente. Caso contrário, o algoritmo não encontrará a resposta correta. </a:t>
            </a:r>
          </a:p>
          <a:p>
            <a:pPr algn="l"/>
            <a:r>
              <a:rPr lang="pt-PT" dirty="0"/>
              <a:t>💡 Dica: pode ordenar a sequência antes de aplicar a Pesquisa Binária com um algoritmo de ordenação que atenda às suas necessidades.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C97D6EBA-BE6A-9306-625E-9063DAB88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910" y="2398745"/>
            <a:ext cx="3409950" cy="25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5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7364C-816A-4F20-4D29-26FE4BCA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Aplicaremos o algoritmo de pesquisa binária a esta lista:</a:t>
            </a:r>
            <a:endParaRPr lang="pt-PT" dirty="0"/>
          </a:p>
        </p:txBody>
      </p:sp>
      <p:pic>
        <p:nvPicPr>
          <p:cNvPr id="2050" name="Picture 2" descr="image-4">
            <a:extLst>
              <a:ext uri="{FF2B5EF4-FFF2-40B4-BE49-F238E27FC236}">
                <a16:creationId xmlns:a16="http://schemas.microsoft.com/office/drawing/2014/main" id="{7FDC63C2-A050-8C17-3624-B750F1074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777012"/>
            <a:ext cx="88011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6E525B9-7000-AD89-E4B7-98C5757F1E6C}"/>
              </a:ext>
            </a:extLst>
          </p:cNvPr>
          <p:cNvSpPr txBox="1"/>
          <p:nvPr/>
        </p:nvSpPr>
        <p:spPr>
          <a:xfrm>
            <a:off x="1956318" y="3579574"/>
            <a:ext cx="84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Observe que a lista já está ordenada. Incluía os índices como referência visual.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CF0DBD-521A-7B48-0C6B-CA03627297F8}"/>
              </a:ext>
            </a:extLst>
          </p:cNvPr>
          <p:cNvSpPr txBox="1"/>
          <p:nvPr/>
        </p:nvSpPr>
        <p:spPr>
          <a:xfrm>
            <a:off x="1695450" y="4264089"/>
            <a:ext cx="8705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Objetivo</a:t>
            </a:r>
          </a:p>
          <a:p>
            <a:r>
              <a:rPr lang="pt-PT" dirty="0"/>
              <a:t>Queremos encontrar o índice do inteiro 67.</a:t>
            </a:r>
          </a:p>
          <a:p>
            <a:endParaRPr lang="pt-PT" dirty="0"/>
          </a:p>
          <a:p>
            <a:r>
              <a:rPr lang="pt-PT" dirty="0"/>
              <a:t>Começamos selecionando os dois limites do intervalo onde queremos pesquisar. Queremos pesquisar a lista inteira, então selecionamos o índice </a:t>
            </a:r>
            <a:r>
              <a:rPr lang="pt-PT" b="1" i="1" dirty="0"/>
              <a:t>0</a:t>
            </a:r>
            <a:r>
              <a:rPr lang="pt-PT" dirty="0"/>
              <a:t> como limite inferior e o índice </a:t>
            </a:r>
            <a:r>
              <a:rPr lang="pt-PT" b="1" i="1" dirty="0"/>
              <a:t>5</a:t>
            </a:r>
            <a:r>
              <a:rPr lang="pt-PT" dirty="0"/>
              <a:t> como limite superior:</a:t>
            </a:r>
          </a:p>
        </p:txBody>
      </p:sp>
    </p:spTree>
    <p:extLst>
      <p:ext uri="{BB962C8B-B14F-4D97-AF65-F5344CB8AC3E}">
        <p14:creationId xmlns:p14="http://schemas.microsoft.com/office/powerpoint/2010/main" val="181042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BB527B-DDAC-C9CA-5EEA-67F0475A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703"/>
            <a:ext cx="10515600" cy="28023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/>
              <a:t>Agora precisamos encontrar o índice do elemento intermediário neste intervalo.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Neste caso, (0 + 5)//2 é 2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Portanto, o elemento do meio está localizado no índice 2, e o elemento do meio é o número 6:</a:t>
            </a:r>
          </a:p>
        </p:txBody>
      </p:sp>
      <p:pic>
        <p:nvPicPr>
          <p:cNvPr id="3074" name="Picture 2" descr="image-7">
            <a:extLst>
              <a:ext uri="{FF2B5EF4-FFF2-40B4-BE49-F238E27FC236}">
                <a16:creationId xmlns:a16="http://schemas.microsoft.com/office/drawing/2014/main" id="{E7E35885-7F7A-4AEB-09D2-065A3DFD0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3219061"/>
            <a:ext cx="8924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44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ED3C89-18EF-8A16-1B9D-C3D59E14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984"/>
            <a:ext cx="10515600" cy="4351338"/>
          </a:xfrm>
        </p:spPr>
        <p:txBody>
          <a:bodyPr/>
          <a:lstStyle/>
          <a:p>
            <a:r>
              <a:rPr lang="pt-PT" dirty="0"/>
              <a:t>Agora precisamos começar a comparar o elemento intermediário com nosso elemento alvo para ver o que precisamos fazer a seguir.</a:t>
            </a:r>
          </a:p>
        </p:txBody>
      </p:sp>
      <p:pic>
        <p:nvPicPr>
          <p:cNvPr id="4" name="Picture 2" descr="image-7">
            <a:extLst>
              <a:ext uri="{FF2B5EF4-FFF2-40B4-BE49-F238E27FC236}">
                <a16:creationId xmlns:a16="http://schemas.microsoft.com/office/drawing/2014/main" id="{74C2F368-6F1E-4C0E-1FF4-1CD1AAAD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62" y="1495632"/>
            <a:ext cx="6396475" cy="14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82E8AB9-9BB7-F8A1-B0D6-930A5B94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26" y="3319371"/>
            <a:ext cx="2766131" cy="943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A8186A0-598A-F791-4025-457B2FFB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569" y="3319371"/>
            <a:ext cx="2424857" cy="943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A4E195-CC4C-A51E-7480-848C0CC01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926" y="3319371"/>
            <a:ext cx="2421532" cy="943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03A2C7-9A3F-A464-D10B-EAB61C0838FD}"/>
              </a:ext>
            </a:extLst>
          </p:cNvPr>
          <p:cNvSpPr txBox="1"/>
          <p:nvPr/>
        </p:nvSpPr>
        <p:spPr>
          <a:xfrm>
            <a:off x="2286483" y="4575990"/>
            <a:ext cx="761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Como a lista já está ordenada podemos “descartar” a metade inferior da lista</a:t>
            </a:r>
          </a:p>
        </p:txBody>
      </p:sp>
      <p:pic>
        <p:nvPicPr>
          <p:cNvPr id="4098" name="Picture 2" descr="image-9">
            <a:extLst>
              <a:ext uri="{FF2B5EF4-FFF2-40B4-BE49-F238E27FC236}">
                <a16:creationId xmlns:a16="http://schemas.microsoft.com/office/drawing/2014/main" id="{7C09C4CF-D622-E2BC-07B4-04A10B19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22" y="5029885"/>
            <a:ext cx="6097749" cy="13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3734D7-F529-1919-0016-45D3CBF84F23}"/>
              </a:ext>
            </a:extLst>
          </p:cNvPr>
          <p:cNvSpPr txBox="1"/>
          <p:nvPr/>
        </p:nvSpPr>
        <p:spPr>
          <a:xfrm>
            <a:off x="3979738" y="3479438"/>
            <a:ext cx="60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→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A82224-E68B-32AB-4BC8-0DB6FB3A5286}"/>
              </a:ext>
            </a:extLst>
          </p:cNvPr>
          <p:cNvSpPr txBox="1"/>
          <p:nvPr/>
        </p:nvSpPr>
        <p:spPr>
          <a:xfrm>
            <a:off x="7668431" y="3488769"/>
            <a:ext cx="60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88162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2B7AC-143A-2B08-7056-14434DEB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Descartamos os elementos e o ciclo repete-se novamente.</a:t>
            </a:r>
          </a:p>
        </p:txBody>
      </p:sp>
      <p:pic>
        <p:nvPicPr>
          <p:cNvPr id="5122" name="Picture 2" descr="image-10">
            <a:extLst>
              <a:ext uri="{FF2B5EF4-FFF2-40B4-BE49-F238E27FC236}">
                <a16:creationId xmlns:a16="http://schemas.microsoft.com/office/drawing/2014/main" id="{DDD3EC1C-5D49-AD22-C7DF-9DAB1FBF08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690688"/>
            <a:ext cx="5372100" cy="12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-11">
            <a:extLst>
              <a:ext uri="{FF2B5EF4-FFF2-40B4-BE49-F238E27FC236}">
                <a16:creationId xmlns:a16="http://schemas.microsoft.com/office/drawing/2014/main" id="{6E0E7579-FBC8-14B8-79DF-F7F5181A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4050237"/>
            <a:ext cx="5372100" cy="12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042689C-311B-7B0A-E964-661C42E07211}"/>
              </a:ext>
            </a:extLst>
          </p:cNvPr>
          <p:cNvSpPr txBox="1"/>
          <p:nvPr/>
        </p:nvSpPr>
        <p:spPr>
          <a:xfrm>
            <a:off x="5890726" y="3304983"/>
            <a:ext cx="41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/>
              <a:t>↓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24018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DA9EE-4510-0A41-DD8A-546E580F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54"/>
            <a:ext cx="10515600" cy="1325563"/>
          </a:xfrm>
        </p:spPr>
        <p:txBody>
          <a:bodyPr/>
          <a:lstStyle/>
          <a:p>
            <a:r>
              <a:rPr lang="pt-PT" dirty="0"/>
              <a:t>Passo a passo do código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C857091-0372-CC50-2BD8-3550DB5D5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495" y="1289472"/>
            <a:ext cx="4561729" cy="519530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2D1F78-97CA-4890-C4F8-2CC6A3DC7C19}"/>
              </a:ext>
            </a:extLst>
          </p:cNvPr>
          <p:cNvSpPr txBox="1"/>
          <p:nvPr/>
        </p:nvSpPr>
        <p:spPr>
          <a:xfrm>
            <a:off x="8876446" y="5284446"/>
            <a:ext cx="2477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Se o </a:t>
            </a:r>
            <a:r>
              <a:rPr lang="pt-PT" dirty="0" err="1"/>
              <a:t>loop</a:t>
            </a:r>
            <a:r>
              <a:rPr lang="pt-PT" dirty="0"/>
              <a:t> for concluído sem encontrar o elemento, o valor -1 será retornado.</a:t>
            </a:r>
          </a:p>
        </p:txBody>
      </p:sp>
    </p:spTree>
    <p:extLst>
      <p:ext uri="{BB962C8B-B14F-4D97-AF65-F5344CB8AC3E}">
        <p14:creationId xmlns:p14="http://schemas.microsoft.com/office/powerpoint/2010/main" val="310489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CCC7F-75D0-8C5D-C589-1FC27D1C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Elementos Repetidos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B668850-B85C-3EC1-B432-0387D0BB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12130" cy="1500381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C3FF048-13A3-F43D-A334-BFE43AD1B5DE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Elemento não encontrado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2356A3-2684-DAC5-DDF2-19C8BBD7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754563"/>
            <a:ext cx="3817776" cy="16307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9D938B7-B275-2819-8B38-E80E22BD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58" y="4721905"/>
            <a:ext cx="3125457" cy="15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7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9A0BC-7EB5-D271-1BDD-8C1993C6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Sequência não ordenada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E7ED7D-C662-D1B0-0A55-8F4BC2F3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 a sequência não estiver ordenada, a resposta não estará correta.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E2E63C-64E8-F293-5D32-4EB4319D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5839"/>
            <a:ext cx="5662758" cy="18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6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0FDD2-18A3-D262-16A5-69185B7B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Funções do algoritmo </a:t>
            </a:r>
            <a:r>
              <a:rPr lang="pt-PT" b="1" dirty="0" err="1"/>
              <a:t>Bisect</a:t>
            </a:r>
            <a:r>
              <a:rPr lang="pt-PT" b="1" dirty="0"/>
              <a:t> em </a:t>
            </a:r>
            <a:r>
              <a:rPr lang="pt-PT" b="1" dirty="0" err="1"/>
              <a:t>Python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063C79-70F0-FFC5-F88B-3621B0E2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2946"/>
          </a:xfrm>
        </p:spPr>
        <p:txBody>
          <a:bodyPr/>
          <a:lstStyle/>
          <a:p>
            <a:r>
              <a:rPr lang="pt-PT" dirty="0"/>
              <a:t>O objetivo do algoritmo </a:t>
            </a:r>
            <a:r>
              <a:rPr lang="pt-PT" dirty="0" err="1"/>
              <a:t>Bisect</a:t>
            </a:r>
            <a:r>
              <a:rPr lang="pt-PT" dirty="0"/>
              <a:t> é encontrar uma posição na lista onde um elemento precisa ser inserido para manter a lista ordenada.</a:t>
            </a:r>
          </a:p>
          <a:p>
            <a:endParaRPr lang="pt-PT" dirty="0"/>
          </a:p>
          <a:p>
            <a:r>
              <a:rPr lang="pt-PT" dirty="0"/>
              <a:t>O </a:t>
            </a:r>
            <a:r>
              <a:rPr lang="pt-PT" dirty="0" err="1"/>
              <a:t>Python</a:t>
            </a:r>
            <a:r>
              <a:rPr lang="pt-PT" dirty="0"/>
              <a:t> fornece o modulo </a:t>
            </a:r>
            <a:r>
              <a:rPr lang="pt-PT" b="1" dirty="0" err="1"/>
              <a:t>bisect</a:t>
            </a:r>
            <a:r>
              <a:rPr lang="pt-PT" dirty="0"/>
              <a:t> que permite manter a lista ordenada após a inserção de um elemento. É vantajoso, pois reduz o tempo necessário para classificar a lista repetidas vezes após a inserção de cada elemento.</a:t>
            </a:r>
          </a:p>
        </p:txBody>
      </p:sp>
    </p:spTree>
    <p:extLst>
      <p:ext uri="{BB962C8B-B14F-4D97-AF65-F5344CB8AC3E}">
        <p14:creationId xmlns:p14="http://schemas.microsoft.com/office/powerpoint/2010/main" val="1223464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342</Words>
  <Application>Microsoft Office PowerPoint</Application>
  <PresentationFormat>Ecrã Panorâmico</PresentationFormat>
  <Paragraphs>30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Binary Search em Python</vt:lpstr>
      <vt:lpstr>Aplicaremos o algoritmo de pesquisa binária a esta lista:</vt:lpstr>
      <vt:lpstr>Apresentação do PowerPoint</vt:lpstr>
      <vt:lpstr>Apresentação do PowerPoint</vt:lpstr>
      <vt:lpstr>Descartamos os elementos e o ciclo repete-se novamente.</vt:lpstr>
      <vt:lpstr>Passo a passo do código</vt:lpstr>
      <vt:lpstr>Elementos Repetidos</vt:lpstr>
      <vt:lpstr>Sequência não ordenada</vt:lpstr>
      <vt:lpstr>Funções do algoritmo Bisect em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em Python</dc:title>
  <dc:creator>Tiago Pita</dc:creator>
  <cp:lastModifiedBy>Tiago Pita</cp:lastModifiedBy>
  <cp:revision>1</cp:revision>
  <dcterms:created xsi:type="dcterms:W3CDTF">2023-11-27T14:25:40Z</dcterms:created>
  <dcterms:modified xsi:type="dcterms:W3CDTF">2023-11-27T15:14:27Z</dcterms:modified>
</cp:coreProperties>
</file>