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227f2228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227f2228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227f2228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227f222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227f2228c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227f2228c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227f2228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227f2228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227f222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227f222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227f2228c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227f2228c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227f2228c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227f2228c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227f2228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227f2228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227f2228c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227f2228c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227f222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227f222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227f222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227f222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227f222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227f222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227f222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227f222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227f222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227f222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227f222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227f222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227f2228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227f2228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227f222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227f222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23300" y="586600"/>
            <a:ext cx="5297400" cy="8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Teste de Reação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66475"/>
            <a:ext cx="52974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400"/>
              <a:t>Trabalho realizado por: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Rafael Marques.- nMecº119927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Tiago Pita - nMecº120152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/>
              <a:t>Unidade Curricular: Laboratórios de Sistemas Digitais</a:t>
            </a:r>
            <a:endParaRPr sz="1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363" y="1727112"/>
            <a:ext cx="1689275" cy="16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3175" y="4250754"/>
            <a:ext cx="1539126" cy="5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Debouncer</a:t>
            </a:r>
            <a:endParaRPr b="1"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/>
              <a:t>O</a:t>
            </a:r>
            <a:r>
              <a:rPr lang="pt-PT"/>
              <a:t> Debouncer é um componente essencial que elimina os múltiplos sinais gerados quando um botão é pressionado, devido às vibrações mecânicas. Ele recebe o sinal do relógio do sistema e os sinais dos botões, processando-os para garantir que cada clique resulte em apenas um sinal positivo. Isso assegura que o sistema receba uma leitura limpa e precisa por clique, evitando erros causados por múltiplas ativações.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547" y="2910872"/>
            <a:ext cx="2376875" cy="17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Init</a:t>
            </a:r>
            <a:endParaRPr b="1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 componente </a:t>
            </a:r>
            <a:r>
              <a:rPr lang="pt-PT"/>
              <a:t>implementa o controlo para um sistema de atribuição dos pontos máximos.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PT"/>
              <a:t>O código implementa duas principais funcionalidades: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pt-PT"/>
              <a:t>Controle do contador: O contador é incrementado ou decrementado quando os botões para cima ou para baixo são pressionados, respectivamente. Se um botão é mantido pressionado por mais de 1 segundo, o contador é incrementado ou decrementado continuamente. O valor do contador é limitado entre 1 e 50.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PT"/>
              <a:t>Piscar: Um sinal de piscar (s_blink) é invertido a cada segundo (usando o clock de 1Hz). Este sinal é então atribuído à saída blink.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Os valores dos displays hexadecimais são fixos para representar a string 'ConF'. O valor do contador é convertido e atribuído à saída NumberOut.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Máquina de estados principal</a:t>
            </a:r>
            <a:endParaRPr b="1"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</a:t>
            </a:r>
            <a:r>
              <a:rPr lang="pt-PT"/>
              <a:t>erencia as diferentes fases de um jogo. A máquina de estados tem cinco estados:</a:t>
            </a:r>
            <a:r>
              <a:rPr b="1" lang="pt-PT"/>
              <a:t> init, gameINFO, game, win_state_A e win_state_B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PT"/>
              <a:t>O código implementa a seguinte lógica: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A máquina começa no </a:t>
            </a:r>
            <a:r>
              <a:rPr b="1" lang="pt-PT"/>
              <a:t>init</a:t>
            </a:r>
            <a:r>
              <a:rPr lang="pt-PT"/>
              <a:t>, de modo a que seja possível definir o valor máximo de pontos.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No estado </a:t>
            </a:r>
            <a:r>
              <a:rPr b="1" lang="pt-PT"/>
              <a:t>init</a:t>
            </a:r>
            <a:r>
              <a:rPr lang="pt-PT"/>
              <a:t>, se Confirm for '1', a máquina de estados muda para o estado </a:t>
            </a:r>
            <a:r>
              <a:rPr b="1" lang="pt-PT"/>
              <a:t>gameINFO</a:t>
            </a:r>
            <a:r>
              <a:rPr lang="pt-PT"/>
              <a:t>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No estado </a:t>
            </a:r>
            <a:r>
              <a:rPr b="1" lang="pt-PT"/>
              <a:t>gameINFO</a:t>
            </a:r>
            <a:r>
              <a:rPr lang="pt-PT"/>
              <a:t>, se Confirm for '1', a máquina de estados muda para o estado </a:t>
            </a:r>
            <a:r>
              <a:rPr b="1" lang="pt-PT"/>
              <a:t>game</a:t>
            </a:r>
            <a:r>
              <a:rPr lang="pt-PT"/>
              <a:t>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No estado </a:t>
            </a:r>
            <a:r>
              <a:rPr b="1" lang="pt-PT"/>
              <a:t>game</a:t>
            </a:r>
            <a:r>
              <a:rPr lang="pt-PT"/>
              <a:t>, se </a:t>
            </a:r>
            <a:r>
              <a:rPr b="1" lang="pt-PT"/>
              <a:t>winA </a:t>
            </a:r>
            <a:r>
              <a:rPr lang="pt-PT"/>
              <a:t>for '1', a máquina de estados muda para o estado </a:t>
            </a:r>
            <a:r>
              <a:rPr b="1" lang="pt-PT"/>
              <a:t>win_state_A</a:t>
            </a:r>
            <a:r>
              <a:rPr lang="pt-PT"/>
              <a:t>. Se </a:t>
            </a:r>
            <a:r>
              <a:rPr b="1" lang="pt-PT"/>
              <a:t>winB </a:t>
            </a:r>
            <a:r>
              <a:rPr lang="pt-PT"/>
              <a:t>for '1', a máquina de estados muda para o estado </a:t>
            </a:r>
            <a:r>
              <a:rPr b="1" lang="pt-PT"/>
              <a:t>win_state_B</a:t>
            </a:r>
            <a:r>
              <a:rPr lang="pt-PT"/>
              <a:t>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Nos estados </a:t>
            </a:r>
            <a:r>
              <a:rPr b="1" lang="pt-PT"/>
              <a:t>win_state_A </a:t>
            </a:r>
            <a:r>
              <a:rPr lang="pt-PT"/>
              <a:t>e </a:t>
            </a:r>
            <a:r>
              <a:rPr b="1" lang="pt-PT"/>
              <a:t>win_state_B</a:t>
            </a:r>
            <a:r>
              <a:rPr lang="pt-PT"/>
              <a:t>, se Confirm for '1', a máquina de estados retorna ao estado </a:t>
            </a:r>
            <a:r>
              <a:rPr b="1" lang="pt-PT"/>
              <a:t>init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São usadas saídas enable para indicar o estado atual da máquina de estados. A saída Select é usada para selecionar diferentes Displays com base no estado atual.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PT"/>
              <a:t>Máquina de estados principal - Simplificado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7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PT" sz="1050">
                <a:solidFill>
                  <a:schemeClr val="dk1"/>
                </a:solidFill>
              </a:rPr>
              <a:t>1. Reset</a:t>
            </a:r>
            <a:endParaRPr b="1"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pt-PT" sz="1050">
                <a:solidFill>
                  <a:schemeClr val="dk1"/>
                </a:solidFill>
              </a:rPr>
              <a:t>Ação:</a:t>
            </a:r>
            <a:r>
              <a:rPr lang="pt-PT" sz="1050">
                <a:solidFill>
                  <a:schemeClr val="dk1"/>
                </a:solidFill>
              </a:rPr>
              <a:t> A máquina volta sempre ao estado de Reset quando o botão ‘Reset’ é pressionado.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PT" sz="1050">
                <a:solidFill>
                  <a:schemeClr val="dk1"/>
                </a:solidFill>
              </a:rPr>
              <a:t>2. (Init) → gameINFO</a:t>
            </a:r>
            <a:endParaRPr b="1"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pt-PT" sz="1050">
                <a:solidFill>
                  <a:schemeClr val="dk1"/>
                </a:solidFill>
              </a:rPr>
              <a:t>Ação:</a:t>
            </a:r>
            <a:r>
              <a:rPr lang="pt-PT" sz="1050">
                <a:solidFill>
                  <a:schemeClr val="dk1"/>
                </a:solidFill>
              </a:rPr>
              <a:t> Após o utilizador ajustar a pontuação e clicar no botão de confirmação, a máquina passa do estado init para gameINFO.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PT" sz="1050">
                <a:solidFill>
                  <a:schemeClr val="dk1"/>
                </a:solidFill>
              </a:rPr>
              <a:t>3. gameINFO → game</a:t>
            </a:r>
            <a:endParaRPr b="1"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pt-PT" sz="1050">
                <a:solidFill>
                  <a:schemeClr val="dk1"/>
                </a:solidFill>
              </a:rPr>
              <a:t>Ação:</a:t>
            </a:r>
            <a:r>
              <a:rPr lang="pt-PT" sz="1050">
                <a:solidFill>
                  <a:schemeClr val="dk1"/>
                </a:solidFill>
              </a:rPr>
              <a:t> Após o utilizador pressionar no botão Start, a máquina passa para o estado game.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PT" sz="1050">
                <a:solidFill>
                  <a:schemeClr val="dk1"/>
                </a:solidFill>
              </a:rPr>
              <a:t>4. game → win_state_B/win_state_A</a:t>
            </a:r>
            <a:endParaRPr b="1"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pt-PT" sz="1050">
                <a:solidFill>
                  <a:schemeClr val="dk1"/>
                </a:solidFill>
              </a:rPr>
              <a:t>Ação:</a:t>
            </a:r>
            <a:r>
              <a:rPr lang="pt-PT" sz="1050">
                <a:solidFill>
                  <a:schemeClr val="dk1"/>
                </a:solidFill>
              </a:rPr>
              <a:t> Dependendo do utilizador que atinja primeiro a pontuação que foi definida no início, a máquina de estados transita para o estado win_state_B ou win_state_A.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PT" sz="1050">
                <a:solidFill>
                  <a:schemeClr val="dk1"/>
                </a:solidFill>
              </a:rPr>
              <a:t>5. win_state_B/win_state_A → init</a:t>
            </a:r>
            <a:endParaRPr b="1"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pt-PT" sz="1050">
                <a:solidFill>
                  <a:schemeClr val="dk1"/>
                </a:solidFill>
              </a:rPr>
              <a:t>Ação:</a:t>
            </a:r>
            <a:r>
              <a:rPr lang="pt-PT" sz="1050">
                <a:solidFill>
                  <a:schemeClr val="dk1"/>
                </a:solidFill>
              </a:rPr>
              <a:t> Ao clicar no botáo Start (Confirm), o estado volta para o init.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Máquina de estados principal - Esquema</a:t>
            </a:r>
            <a:endParaRPr b="1"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6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RandomTimeGen</a:t>
            </a:r>
            <a:endParaRPr b="1"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 componente gera um valor de tempo pseudo-aleatório. O valor de tempo é um número que aumenta a cada borda de subida do sinal de clock, desde que o sinal enable esteja ativo ('1').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O valor de tempo é reiniciado para um valor mínimo (min) quando atinge um valor máximo (max) ou quando o sinal de reset é ativado.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DonAssignment</a:t>
            </a:r>
            <a:endParaRPr b="1"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 componente </a:t>
            </a:r>
            <a:r>
              <a:rPr lang="pt-PT"/>
              <a:t>implementa uma máquina de estados para gerenciar um jogo entre dois jogadores.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Começa no estado idle. Quando qualquer jogador inicia (start ou start2), o jogo muda para o estado running e um tempo aleatório (Don) é definido.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No estado running, um temporizador é incrementado a cada ciclo de clock. Se um jogador iniciar antes do tempo Don, ele é penalizado e o jogo entra no estado penalty ou penalty2, dependendo do jogador. Se o temporizador atingir o tempo Don, o jogo muda para o estado wait_response.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No estado wait_response, o jogo espera que ambos os jogadores respondam. Quando ambos respondem, o jogo retorna ao estado running e um novo tempo Don é definido.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Nos estados penalty e penalty2, um temporizador de penalidade é incrementado a cada ciclo de clock com duração de 1 segundo.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As saídas penaltyOut e penaltyOut2 indicam se o jogador 1 ou o jogador 2 estão no estado de penalidade, respectivamente.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 saída enableLight é ativada quando o jogo está no estado wait_response.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LightAndReactionTime</a:t>
            </a:r>
            <a:endParaRPr b="1"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 componente gerencia um estímulo de luz e mede o tempo de reação de um usuário. O tempo de reação é medido a partir do momento em que a luz é ativada até o momento em que o jogador reage.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PT"/>
              <a:t>O código implementa uma máquina de estados com três estados: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Estado 0: Aguarda o sinal LightON,a luz é ativada e o estado muda para 1.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Estado 1: Verifica se o jogador </a:t>
            </a:r>
            <a:r>
              <a:rPr lang="pt-PT"/>
              <a:t>não</a:t>
            </a:r>
            <a:r>
              <a:rPr lang="pt-PT"/>
              <a:t> está a clicar no botão</a:t>
            </a:r>
            <a:r>
              <a:rPr lang="pt-PT"/>
              <a:t>, de maneira a que nenhum jogador aguente a sua tecla (evitar respostas instantâneas) </a:t>
            </a:r>
            <a:r>
              <a:rPr lang="pt-PT"/>
              <a:t>. Quando isso acontece, o estado muda para 2.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/>
              <a:t>Estado 2: Inicia a contagem do tempo de reação. Se houver reaçao a luz é desligada, o tempo de reação é registrado e o estado retorna para 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A luz é representada como por 4 LEDs verdes.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Competition</a:t>
            </a:r>
            <a:endParaRPr b="1"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Esta componente </a:t>
            </a:r>
            <a:r>
              <a:rPr lang="pt-PT"/>
              <a:t>implementa a uma máquina de estados para uma competição entre dois jogadores.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/>
              <a:t>O código implementa a seguinte lógica: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PT"/>
              <a:t>Controle de ciclo:</a:t>
            </a:r>
            <a:r>
              <a:rPr lang="pt-PT"/>
              <a:t> A cada borda de subida do sinal de </a:t>
            </a:r>
            <a:r>
              <a:rPr b="1" lang="pt-PT"/>
              <a:t>cycle</a:t>
            </a:r>
            <a:r>
              <a:rPr lang="pt-PT"/>
              <a:t>, o número total de ciclos é incrementado. Se houver um empate, o número total de ciclos é </a:t>
            </a:r>
            <a:r>
              <a:rPr b="1" lang="pt-PT"/>
              <a:t>decrementado</a:t>
            </a:r>
            <a:r>
              <a:rPr lang="pt-PT"/>
              <a:t>, ou seja, não conta.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PT"/>
              <a:t>Penalidades:</a:t>
            </a:r>
            <a:r>
              <a:rPr lang="pt-PT"/>
              <a:t> Se um jogador recebe uma penalidade, seus pontos são reduzidos em </a:t>
            </a:r>
            <a:r>
              <a:rPr b="1" lang="pt-PT"/>
              <a:t>2</a:t>
            </a:r>
            <a:r>
              <a:rPr lang="pt-PT"/>
              <a:t>, a menos que ele tenha </a:t>
            </a:r>
            <a:r>
              <a:rPr b="1" lang="pt-PT"/>
              <a:t>menos de 2 pontos</a:t>
            </a:r>
            <a:r>
              <a:rPr lang="pt-PT"/>
              <a:t>, caso em que seus pontos são reduzidos para 0. As penalidades só são aplicadas uma vez por ciclo de penalidade.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PT"/>
              <a:t>Atualização de tempo:</a:t>
            </a:r>
            <a:r>
              <a:rPr lang="pt-PT"/>
              <a:t> Os tempos dos jogadores são atualizados. Se ambos os tempos forem válidos, os pontos são atualizados com base em quem tem o </a:t>
            </a:r>
            <a:r>
              <a:rPr b="1" lang="pt-PT"/>
              <a:t>menor tempo</a:t>
            </a:r>
            <a:r>
              <a:rPr lang="pt-PT"/>
              <a:t>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PT"/>
              <a:t>Lógica de vitória:</a:t>
            </a:r>
            <a:r>
              <a:rPr lang="pt-PT"/>
              <a:t> Se um jogador atinge o número confirmado de pontos, ele é declarado vencedor. Se ambos os jogadores têm pontos </a:t>
            </a:r>
            <a:r>
              <a:rPr b="1" lang="pt-PT"/>
              <a:t>negativos</a:t>
            </a:r>
            <a:r>
              <a:rPr lang="pt-PT"/>
              <a:t>, a competição é reiniciada. Se </a:t>
            </a:r>
            <a:r>
              <a:rPr b="1" lang="pt-PT"/>
              <a:t>um jogador tem pontos negativos</a:t>
            </a:r>
            <a:r>
              <a:rPr lang="pt-PT"/>
              <a:t>, o </a:t>
            </a:r>
            <a:r>
              <a:rPr b="1" lang="pt-PT"/>
              <a:t>outro</a:t>
            </a:r>
            <a:r>
              <a:rPr lang="pt-PT"/>
              <a:t> jogador é declarado </a:t>
            </a:r>
            <a:r>
              <a:rPr b="1" lang="pt-PT"/>
              <a:t>vencedor</a:t>
            </a:r>
            <a:r>
              <a:rPr lang="pt-PT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No início do jogo o displays representa a string 'tEst'. Os pontos dos jogadores, o número total de ciclos e os sinais de vitória são convertidos e atribuídos às respectivas saídas.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Introdução :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738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500"/>
              <a:t>Como projeto final da cadeira de Laboratório de Sistemas Digitais (LSD), foi-nos proposto o desenvolvimento de um teste de reação. Este projeto foi implementado utilizando VHSIC Hardware Description Language (VHDL) para simular o seu comportamento na placa FPGA Terasic DE2-115. O objetivo é medir o tempo de reação do utilizador a um estímulo luminoso. 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/>
              <a:t>O projeto contém três fases: fase de configuração, fase de jogo e a fase de conclusão.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2400"/>
              <a:t>Fase de configuração:</a:t>
            </a:r>
            <a:endParaRPr b="1" sz="24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500"/>
              <a:t>S</a:t>
            </a:r>
            <a:r>
              <a:rPr lang="pt-PT" sz="1500"/>
              <a:t>ão utilizadas duas secções de display: </a:t>
            </a:r>
            <a:endParaRPr sz="1500"/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uma exibe a palavra config ( HEX3 ao HEX0 ) 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outra exibe a pontuação alvo ( HEX7 E HEX6 ), sendo esta ajustável pelo utilizador.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/>
              <a:t>São ainda utilizados três botões, sendo dois para o ajuste da pontuação alvo (aumento ou diminuição) e o botão de confirmação.</a:t>
            </a:r>
            <a:endParaRPr sz="1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/>
              <a:t>Botões:</a:t>
            </a:r>
            <a:endParaRPr b="1"/>
          </a:p>
          <a:p>
            <a:pPr indent="-32385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Key0: Botão confirmar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Key1: Reset geral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Key2: Diminuir o máximo de pontos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Key3: Aumentar o máximo de pontos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Fase de jogo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São utilizadas três secções de display: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uma que exibe a pontuação máxima </a:t>
            </a:r>
            <a:r>
              <a:rPr lang="pt-PT"/>
              <a:t>pré definida</a:t>
            </a:r>
            <a:r>
              <a:rPr lang="pt-PT"/>
              <a:t> na etapa anterior ( HEX7 e HEX6 );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duas destinadas a exibir a pontuação de cada jogador.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/>
              <a:t>Botões:</a:t>
            </a:r>
            <a:r>
              <a:rPr lang="pt-PT"/>
              <a:t> </a:t>
            </a:r>
            <a:endParaRPr/>
          </a:p>
          <a:p>
            <a:pPr indent="-32385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Key0: Começar o jogo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Key1: Reset geral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Key0: Jogador B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Key3: Jogador A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Fase de conclusão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Quando um dos jogadores atinge a </a:t>
            </a:r>
            <a:r>
              <a:rPr lang="pt-PT"/>
              <a:t>pontuação</a:t>
            </a:r>
            <a:r>
              <a:rPr lang="pt-PT"/>
              <a:t> definida a MEF utiliza uma secção de display que exibe o vencedor (HEX 3 e HEX 1), onde dispõe P A (Player A) ou P b (Player B). Juntamente com os LEDs vermelhos a piscar, criando um efeito de celebração.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/>
              <a:t>Botões:</a:t>
            </a:r>
            <a:r>
              <a:rPr lang="pt-PT"/>
              <a:t> </a:t>
            </a:r>
            <a:endParaRPr/>
          </a:p>
          <a:p>
            <a:pPr indent="-32385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Key0: Recomeçar o jogo</a:t>
            </a:r>
            <a:endParaRPr sz="1500"/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PT" sz="1500"/>
              <a:t>Key1: Reset geral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416350" y="385650"/>
            <a:ext cx="4413300" cy="4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100"/>
              <a:t> </a:t>
            </a:r>
            <a:r>
              <a:rPr b="1" lang="pt-PT" sz="5200"/>
              <a:t>Manual de Utilização</a:t>
            </a:r>
            <a:endParaRPr b="1" sz="52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225" y="2397825"/>
            <a:ext cx="2111549" cy="211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Funcionamento</a:t>
            </a:r>
            <a:endParaRPr b="1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 máquina inicia pedindo ao utilizador que ajuste a pontuação alvo, pontuação esta que pode ser definida de </a:t>
            </a:r>
            <a:r>
              <a:rPr b="1" lang="pt-PT"/>
              <a:t>1 a 50</a:t>
            </a:r>
            <a:r>
              <a:rPr lang="pt-PT"/>
              <a:t>. Quando o utilizador pressionar a </a:t>
            </a:r>
            <a:r>
              <a:rPr b="1" lang="pt-PT"/>
              <a:t>tecla de confirmação</a:t>
            </a:r>
            <a:r>
              <a:rPr lang="pt-PT"/>
              <a:t> começa um jogo entre dois jogadores, para competirem entre o menor tempo de reação perante um </a:t>
            </a:r>
            <a:r>
              <a:rPr b="1" lang="pt-PT"/>
              <a:t>estímulo visual</a:t>
            </a:r>
            <a:r>
              <a:rPr lang="pt-PT"/>
              <a:t>. O estímulo visual aparece de forma aleatória, devido à geração de um tempo aleatório, para que não exista </a:t>
            </a:r>
            <a:r>
              <a:rPr b="1" lang="pt-PT"/>
              <a:t>fraude</a:t>
            </a:r>
            <a:r>
              <a:rPr lang="pt-PT"/>
              <a:t> de resultados. Caso um jogador tenha uma reação prematura, ou seja, reaja antes do estímulo visual , será </a:t>
            </a:r>
            <a:r>
              <a:rPr b="1" lang="pt-PT"/>
              <a:t>penalizado</a:t>
            </a:r>
            <a:r>
              <a:rPr lang="pt-PT"/>
              <a:t>. Demasiadas penalizações levará o jogador adversário à vitória.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/>
              <a:t>O jogador vencedor será apresentado no display e os LEDs piscarão.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Esquema da máquina</a:t>
            </a:r>
            <a:endParaRPr b="1"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0" l="0" r="990" t="0"/>
          <a:stretch/>
        </p:blipFill>
        <p:spPr>
          <a:xfrm>
            <a:off x="160175" y="1017725"/>
            <a:ext cx="624199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5741750" y="201300"/>
            <a:ext cx="32166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pt-PT" sz="1800">
                <a:solidFill>
                  <a:schemeClr val="dk2"/>
                </a:solidFill>
              </a:rPr>
              <a:t>Key1: botão reset geral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pt-PT" sz="1800">
                <a:solidFill>
                  <a:schemeClr val="dk2"/>
                </a:solidFill>
              </a:rPr>
              <a:t>Início</a:t>
            </a:r>
            <a:r>
              <a:rPr b="1" lang="pt-PT" sz="1800">
                <a:solidFill>
                  <a:schemeClr val="dk2"/>
                </a:solidFill>
              </a:rPr>
              <a:t> :</a:t>
            </a:r>
            <a:endParaRPr b="1" sz="18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PT" sz="1500">
                <a:solidFill>
                  <a:schemeClr val="dk2"/>
                </a:solidFill>
              </a:rPr>
              <a:t>Key0: Botão confirmar</a:t>
            </a:r>
            <a:endParaRPr sz="15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PT" sz="1500">
                <a:solidFill>
                  <a:schemeClr val="dk2"/>
                </a:solidFill>
              </a:rPr>
              <a:t>Key2: Diminuir o máximo de pontos</a:t>
            </a:r>
            <a:endParaRPr sz="15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PT" sz="1500">
                <a:solidFill>
                  <a:schemeClr val="dk2"/>
                </a:solidFill>
              </a:rPr>
              <a:t>Key3: Aumentar o máximo de pontos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pt-PT" sz="1800">
                <a:solidFill>
                  <a:schemeClr val="dk2"/>
                </a:solidFill>
              </a:rPr>
              <a:t>Durante o jogo:</a:t>
            </a:r>
            <a:r>
              <a:rPr b="1" lang="pt-PT" sz="1800">
                <a:solidFill>
                  <a:schemeClr val="dk2"/>
                </a:solidFill>
              </a:rPr>
              <a:t> </a:t>
            </a:r>
            <a:endParaRPr b="1" sz="18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PT" sz="1500">
                <a:solidFill>
                  <a:schemeClr val="dk2"/>
                </a:solidFill>
              </a:rPr>
              <a:t>Key0: Começar o jogo</a:t>
            </a:r>
            <a:endParaRPr sz="15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PT" sz="1500">
                <a:solidFill>
                  <a:schemeClr val="dk2"/>
                </a:solidFill>
              </a:rPr>
              <a:t>Key0: Jogador B</a:t>
            </a:r>
            <a:endParaRPr sz="15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PT" sz="1500">
                <a:solidFill>
                  <a:schemeClr val="dk2"/>
                </a:solidFill>
              </a:rPr>
              <a:t>Key3: Jogador A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pt-PT" sz="1800">
                <a:solidFill>
                  <a:schemeClr val="dk2"/>
                </a:solidFill>
              </a:rPr>
              <a:t>Fim do jogo: </a:t>
            </a:r>
            <a:endParaRPr b="1" sz="18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PT" sz="1500">
                <a:solidFill>
                  <a:schemeClr val="dk2"/>
                </a:solidFill>
              </a:rPr>
              <a:t>Key0: Recomeçar o jogo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1961550" y="375125"/>
            <a:ext cx="5220900" cy="18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5200"/>
              <a:t>Arquitetura e Implementação</a:t>
            </a:r>
            <a:endParaRPr b="1" sz="52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188" y="2255225"/>
            <a:ext cx="1411625" cy="24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