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o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oto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otoSans-italic.fntdata"/><Relationship Id="rId14" Type="http://schemas.openxmlformats.org/officeDocument/2006/relationships/font" Target="fonts/NotoSans-bold.fntdata"/><Relationship Id="rId16" Type="http://schemas.openxmlformats.org/officeDocument/2006/relationships/font" Target="fonts/No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82415e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82415e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0a5cc9d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0a5cc9d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e77226b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e77226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f0ed6c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f0ed6c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f0ed6c9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f0ed6c9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0dafa0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0dafa0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co@ua.p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Situações de modelação</a:t>
            </a:r>
            <a:endParaRPr sz="31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(classes)</a:t>
            </a:r>
            <a:endParaRPr sz="3180"/>
          </a:p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ico@ua.pt</a:t>
            </a:r>
            <a:r>
              <a:rPr lang="en"/>
              <a:t>, 2025/03/08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#1: Atributo vs Conceito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8150" y="555600"/>
            <a:ext cx="51054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#2: papéis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350" y="800750"/>
            <a:ext cx="7416275" cy="417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#3: Concurso programaç</a:t>
            </a:r>
            <a:r>
              <a:rPr lang="en"/>
              <a:t>ão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In: Borges et al, “Modelaç</a:t>
            </a:r>
            <a:r>
              <a:rPr lang="en"/>
              <a:t>ão de Dados em UML”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315" y="0"/>
            <a:ext cx="569391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#4: papéis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875" y="482800"/>
            <a:ext cx="7416275" cy="4177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7"/>
          <p:cNvGrpSpPr/>
          <p:nvPr/>
        </p:nvGrpSpPr>
        <p:grpSpPr>
          <a:xfrm>
            <a:off x="6264775" y="391125"/>
            <a:ext cx="2716150" cy="2684700"/>
            <a:chOff x="6264775" y="391125"/>
            <a:chExt cx="2716150" cy="2684700"/>
          </a:xfrm>
        </p:grpSpPr>
        <p:sp>
          <p:nvSpPr>
            <p:cNvPr id="86" name="Google Shape;86;p17"/>
            <p:cNvSpPr/>
            <p:nvPr/>
          </p:nvSpPr>
          <p:spPr>
            <a:xfrm>
              <a:off x="6264775" y="391125"/>
              <a:ext cx="2576700" cy="835200"/>
            </a:xfrm>
            <a:prstGeom prst="wedgeRectCallout">
              <a:avLst>
                <a:gd fmla="val -58849" name="adj1"/>
                <a:gd fmla="val 58353" name="adj2"/>
              </a:avLst>
            </a:prstGeom>
            <a:solidFill>
              <a:srgbClr val="29AF8C"/>
            </a:solidFill>
            <a:ln cap="flat" cmpd="sng" w="12700">
              <a:solidFill>
                <a:srgbClr val="1D7F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Noto Sans"/>
                  <a:ea typeface="Noto Sans"/>
                  <a:cs typeface="Noto Sans"/>
                  <a:sym typeface="Noto Sans"/>
                </a:rPr>
                <a:t>Existe um subgrupo de Colaboradores que são do tipo “Responsável de projeto”. Não é um aspecto transitório, mas é a sua natureza.</a:t>
              </a:r>
              <a:endParaRPr sz="1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6301025" y="1892325"/>
              <a:ext cx="2679900" cy="1183500"/>
            </a:xfrm>
            <a:prstGeom prst="wedgeRectCallout">
              <a:avLst>
                <a:gd fmla="val -58849" name="adj1"/>
                <a:gd fmla="val 58353" name="adj2"/>
              </a:avLst>
            </a:prstGeom>
            <a:solidFill>
              <a:srgbClr val="29AF8C"/>
            </a:solidFill>
            <a:ln cap="flat" cmpd="sng" w="12700">
              <a:solidFill>
                <a:srgbClr val="1D7F6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FFFFFF"/>
                  </a:solidFill>
                  <a:latin typeface="Noto Sans"/>
                  <a:ea typeface="Noto Sans"/>
                  <a:cs typeface="Noto Sans"/>
                  <a:sym typeface="Noto Sans"/>
                </a:rPr>
                <a:t>Para um projeto, existe um colaborador que atua como responsável, mas não tem de o ser em outro projetos</a:t>
              </a:r>
              <a:endParaRPr sz="11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</p:grpSp>
      <p:sp>
        <p:nvSpPr>
          <p:cNvPr id="88" name="Google Shape;88;p17"/>
          <p:cNvSpPr txBox="1"/>
          <p:nvPr/>
        </p:nvSpPr>
        <p:spPr>
          <a:xfrm>
            <a:off x="5750150" y="3523650"/>
            <a:ext cx="477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*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#5: Preços e histórico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3875" y="152400"/>
            <a:ext cx="6037975" cy="22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28" y="2491153"/>
            <a:ext cx="8293325" cy="23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9"/>
          <p:cNvGrpSpPr/>
          <p:nvPr/>
        </p:nvGrpSpPr>
        <p:grpSpPr>
          <a:xfrm>
            <a:off x="181443" y="631782"/>
            <a:ext cx="8986261" cy="4465493"/>
            <a:chOff x="181443" y="631782"/>
            <a:chExt cx="8986261" cy="4465493"/>
          </a:xfrm>
        </p:grpSpPr>
        <p:grpSp>
          <p:nvGrpSpPr>
            <p:cNvPr id="102" name="Google Shape;102;p19"/>
            <p:cNvGrpSpPr/>
            <p:nvPr/>
          </p:nvGrpSpPr>
          <p:grpSpPr>
            <a:xfrm>
              <a:off x="181443" y="631782"/>
              <a:ext cx="8986261" cy="4420755"/>
              <a:chOff x="333850" y="831850"/>
              <a:chExt cx="8734702" cy="4297001"/>
            </a:xfrm>
          </p:grpSpPr>
          <p:pic>
            <p:nvPicPr>
              <p:cNvPr id="103" name="Google Shape;103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33850" y="831850"/>
                <a:ext cx="8734702" cy="429700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4" name="Google Shape;104;p19"/>
              <p:cNvSpPr/>
              <p:nvPr/>
            </p:nvSpPr>
            <p:spPr>
              <a:xfrm>
                <a:off x="897450" y="831850"/>
                <a:ext cx="704400" cy="115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5" name="Google Shape;105;p19"/>
            <p:cNvSpPr/>
            <p:nvPr/>
          </p:nvSpPr>
          <p:spPr>
            <a:xfrm>
              <a:off x="8385925" y="4711175"/>
              <a:ext cx="501900" cy="3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125175" y="4793925"/>
              <a:ext cx="501900" cy="258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